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August 17, 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August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August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August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August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August 17,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August 17,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August 17,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August 17,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August 17,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August 17,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August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youtu.be/RAiTOuSyJsQ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Notes #2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</a:rPr>
              <a:t>Ch</a:t>
            </a:r>
            <a:r>
              <a:rPr lang="en-US" dirty="0" smtClean="0">
                <a:solidFill>
                  <a:srgbClr val="3366FF"/>
                </a:solidFill>
              </a:rPr>
              <a:t> 1-2: Types of Data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98" y="447339"/>
            <a:ext cx="7024744" cy="7132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much will you make?</a:t>
            </a:r>
            <a:endParaRPr lang="en-US" sz="3200" dirty="0"/>
          </a:p>
        </p:txBody>
      </p:sp>
      <p:pic>
        <p:nvPicPr>
          <p:cNvPr id="6" name="Picture 5" descr="Screen Shot 2015-08-18 at 12.51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3" y="1160543"/>
            <a:ext cx="8442281" cy="556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7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58686"/>
            <a:ext cx="7024744" cy="713204"/>
          </a:xfrm>
        </p:spPr>
        <p:txBody>
          <a:bodyPr/>
          <a:lstStyle/>
          <a:p>
            <a:r>
              <a:rPr lang="en-US" dirty="0" smtClean="0"/>
              <a:t>Ordinal Data Continued…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043492" y="2323652"/>
            <a:ext cx="6777317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Ex 2. Class Letter Grades</a:t>
            </a:r>
          </a:p>
          <a:p>
            <a:pPr marL="6858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        A, B, C, D, &amp; F</a:t>
            </a:r>
          </a:p>
          <a:p>
            <a:pPr marL="68580" indent="0"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A letter “B” is higher than “C”, but you can’t subtract “C” from “B</a:t>
            </a:r>
            <a:r>
              <a:rPr 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007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51386"/>
            <a:ext cx="7024744" cy="756495"/>
          </a:xfrm>
        </p:spPr>
        <p:txBody>
          <a:bodyPr/>
          <a:lstStyle/>
          <a:p>
            <a:r>
              <a:rPr lang="en-US" dirty="0" smtClean="0"/>
              <a:t>Other types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1637115"/>
            <a:ext cx="7433760" cy="4395385"/>
          </a:xfrm>
        </p:spPr>
        <p:txBody>
          <a:bodyPr>
            <a:normAutofit fontScale="40000" lnSpcReduction="20000"/>
          </a:bodyPr>
          <a:lstStyle/>
          <a:p>
            <a:r>
              <a:rPr lang="en-US" sz="5200" dirty="0" smtClean="0">
                <a:solidFill>
                  <a:srgbClr val="3366FF"/>
                </a:solidFill>
              </a:rPr>
              <a:t>Intervals</a:t>
            </a:r>
          </a:p>
          <a:p>
            <a:pPr marL="68580" indent="0">
              <a:buNone/>
            </a:pPr>
            <a:r>
              <a:rPr lang="en-US" sz="5200" dirty="0">
                <a:solidFill>
                  <a:srgbClr val="3366FF"/>
                </a:solidFill>
              </a:rPr>
              <a:t> </a:t>
            </a:r>
            <a:r>
              <a:rPr lang="en-US" sz="5200" dirty="0" smtClean="0">
                <a:solidFill>
                  <a:srgbClr val="3366FF"/>
                </a:solidFill>
              </a:rPr>
              <a:t>  - Data is between two meaningful number </a:t>
            </a:r>
          </a:p>
          <a:p>
            <a:pPr marL="68580" indent="0">
              <a:buNone/>
            </a:pPr>
            <a:r>
              <a:rPr lang="en-US" sz="5200" dirty="0">
                <a:solidFill>
                  <a:srgbClr val="3366FF"/>
                </a:solidFill>
              </a:rPr>
              <a:t> </a:t>
            </a:r>
            <a:r>
              <a:rPr lang="en-US" sz="5200" dirty="0" smtClean="0">
                <a:solidFill>
                  <a:srgbClr val="3366FF"/>
                </a:solidFill>
              </a:rPr>
              <a:t>    values</a:t>
            </a:r>
          </a:p>
          <a:p>
            <a:pPr marL="68580" indent="0">
              <a:buNone/>
            </a:pPr>
            <a:r>
              <a:rPr lang="en-US" sz="5200" dirty="0">
                <a:solidFill>
                  <a:srgbClr val="3366FF"/>
                </a:solidFill>
              </a:rPr>
              <a:t> </a:t>
            </a:r>
            <a:r>
              <a:rPr lang="en-US" sz="5200" dirty="0" smtClean="0">
                <a:solidFill>
                  <a:srgbClr val="3366FF"/>
                </a:solidFill>
              </a:rPr>
              <a:t>  - Does not have a “natural zero” starting </a:t>
            </a:r>
          </a:p>
          <a:p>
            <a:pPr marL="68580" indent="0">
              <a:buNone/>
            </a:pPr>
            <a:r>
              <a:rPr lang="en-US" sz="5200" dirty="0">
                <a:solidFill>
                  <a:srgbClr val="3366FF"/>
                </a:solidFill>
              </a:rPr>
              <a:t> </a:t>
            </a:r>
            <a:r>
              <a:rPr lang="en-US" sz="5200" dirty="0" smtClean="0">
                <a:solidFill>
                  <a:srgbClr val="3366FF"/>
                </a:solidFill>
              </a:rPr>
              <a:t>    point</a:t>
            </a:r>
          </a:p>
          <a:p>
            <a:pPr marL="68580" indent="0">
              <a:buNone/>
            </a:pPr>
            <a:endParaRPr lang="en-US" sz="5200" dirty="0">
              <a:solidFill>
                <a:srgbClr val="3366FF"/>
              </a:solidFill>
            </a:endParaRPr>
          </a:p>
          <a:p>
            <a:pPr marL="68580" indent="0">
              <a:buNone/>
            </a:pPr>
            <a:r>
              <a:rPr lang="en-US" sz="5200" dirty="0" smtClean="0">
                <a:solidFill>
                  <a:srgbClr val="3366FF"/>
                </a:solidFill>
              </a:rPr>
              <a:t>Ex 1. Body Temperatures ranges b/w 98.2</a:t>
            </a:r>
            <a:r>
              <a:rPr lang="en-US" sz="5200" baseline="30000" dirty="0" smtClean="0">
                <a:solidFill>
                  <a:srgbClr val="3366FF"/>
                </a:solidFill>
              </a:rPr>
              <a:t>o</a:t>
            </a:r>
            <a:r>
              <a:rPr lang="en-US" sz="5200" dirty="0" smtClean="0">
                <a:solidFill>
                  <a:srgbClr val="3366FF"/>
                </a:solidFill>
              </a:rPr>
              <a:t>F and </a:t>
            </a:r>
          </a:p>
          <a:p>
            <a:pPr marL="68580" indent="0">
              <a:buNone/>
            </a:pPr>
            <a:r>
              <a:rPr lang="en-US" sz="5200" dirty="0">
                <a:solidFill>
                  <a:srgbClr val="3366FF"/>
                </a:solidFill>
              </a:rPr>
              <a:t> </a:t>
            </a:r>
            <a:r>
              <a:rPr lang="en-US" sz="5200" dirty="0" smtClean="0">
                <a:solidFill>
                  <a:srgbClr val="3366FF"/>
                </a:solidFill>
              </a:rPr>
              <a:t>       98.6</a:t>
            </a:r>
            <a:r>
              <a:rPr lang="en-US" sz="5200" baseline="30000" dirty="0" smtClean="0">
                <a:solidFill>
                  <a:srgbClr val="3366FF"/>
                </a:solidFill>
              </a:rPr>
              <a:t>o</a:t>
            </a:r>
            <a:r>
              <a:rPr lang="en-US" sz="5200" dirty="0" smtClean="0">
                <a:solidFill>
                  <a:srgbClr val="3366FF"/>
                </a:solidFill>
              </a:rPr>
              <a:t>F</a:t>
            </a:r>
          </a:p>
          <a:p>
            <a:pPr marL="68580" indent="0">
              <a:buNone/>
            </a:pPr>
            <a:endParaRPr lang="en-US" sz="5200" dirty="0" smtClean="0">
              <a:solidFill>
                <a:srgbClr val="3366FF"/>
              </a:solidFill>
            </a:endParaRPr>
          </a:p>
          <a:p>
            <a:pPr marL="68580" indent="0">
              <a:buNone/>
            </a:pPr>
            <a:r>
              <a:rPr lang="en-US" sz="5200" dirty="0" smtClean="0">
                <a:solidFill>
                  <a:srgbClr val="3366FF"/>
                </a:solidFill>
              </a:rPr>
              <a:t>Ex 2. Years (1995, 2015, 1886, and 1919)</a:t>
            </a:r>
          </a:p>
          <a:p>
            <a:pPr marL="68580" indent="0">
              <a:buNone/>
            </a:pPr>
            <a:r>
              <a:rPr lang="en-US" sz="5200" dirty="0">
                <a:solidFill>
                  <a:srgbClr val="3366FF"/>
                </a:solidFill>
              </a:rPr>
              <a:t> </a:t>
            </a:r>
            <a:r>
              <a:rPr lang="en-US" sz="5200" dirty="0" smtClean="0">
                <a:solidFill>
                  <a:srgbClr val="3366FF"/>
                </a:solidFill>
              </a:rPr>
              <a:t>        Time does not start with Year 0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5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47079"/>
            <a:ext cx="6777317" cy="1804172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Ratios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3366FF"/>
                </a:solidFill>
              </a:rPr>
              <a:t>Similar to intervals, with meaningful data values, BUT has a natural zero starting point</a:t>
            </a:r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3490" y="851386"/>
            <a:ext cx="7024744" cy="756495"/>
          </a:xfrm>
        </p:spPr>
        <p:txBody>
          <a:bodyPr/>
          <a:lstStyle/>
          <a:p>
            <a:r>
              <a:rPr lang="en-US" dirty="0" smtClean="0"/>
              <a:t>Other types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06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540" y="555625"/>
            <a:ext cx="6777317" cy="5007129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>
                <a:solidFill>
                  <a:srgbClr val="3366FF"/>
                </a:solidFill>
              </a:rPr>
              <a:t>Ex. Distance Traveled</a:t>
            </a:r>
          </a:p>
          <a:p>
            <a:pPr marL="68580" indent="0">
              <a:buNone/>
            </a:pPr>
            <a:r>
              <a:rPr lang="en-US" dirty="0">
                <a:solidFill>
                  <a:srgbClr val="3366FF"/>
                </a:solidFill>
              </a:rPr>
              <a:t>         Jane lives </a:t>
            </a:r>
            <a:r>
              <a:rPr lang="en-US" dirty="0" smtClean="0">
                <a:solidFill>
                  <a:srgbClr val="3366FF"/>
                </a:solidFill>
              </a:rPr>
              <a:t>2 </a:t>
            </a:r>
            <a:r>
              <a:rPr lang="en-US" dirty="0">
                <a:solidFill>
                  <a:srgbClr val="3366FF"/>
                </a:solidFill>
              </a:rPr>
              <a:t>miles away from school</a:t>
            </a:r>
          </a:p>
          <a:p>
            <a:pPr marL="68580" indent="0">
              <a:buNone/>
            </a:pPr>
            <a:r>
              <a:rPr lang="en-US" dirty="0">
                <a:solidFill>
                  <a:srgbClr val="3366FF"/>
                </a:solidFill>
              </a:rPr>
              <a:t>         Sharon lives 4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miles away from school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 descr="Screen Shot 2015-08-18 at 1.45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9" y="2317750"/>
            <a:ext cx="4635501" cy="1711995"/>
          </a:xfrm>
          <a:prstGeom prst="rect">
            <a:avLst/>
          </a:prstGeom>
        </p:spPr>
      </p:pic>
      <p:pic>
        <p:nvPicPr>
          <p:cNvPr id="5" name="Picture 4" descr="Screen Shot 2015-08-18 at 1.45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" y="4067329"/>
            <a:ext cx="7671883" cy="176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9810" y="2164834"/>
            <a:ext cx="74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80335" y="3882663"/>
            <a:ext cx="9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48204" y="4003829"/>
            <a:ext cx="63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mi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61150" y="5831959"/>
            <a:ext cx="63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mi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80335" y="5742543"/>
            <a:ext cx="92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miles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59985" y="4026208"/>
            <a:ext cx="92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miles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3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9177"/>
            <a:ext cx="7024744" cy="5447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Types Scavenger Hunt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945" y="1383893"/>
            <a:ext cx="7613290" cy="47625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GOAL: Determine which Sample data represent Discrete, Continuous, Nominal, or Ordinal data.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</a:t>
            </a:r>
            <a:r>
              <a:rPr lang="en-US" dirty="0" smtClean="0"/>
              <a:t>) Work in Pairs of 2 </a:t>
            </a:r>
          </a:p>
          <a:p>
            <a:r>
              <a:rPr lang="en-US" dirty="0" smtClean="0"/>
              <a:t>Go to the different lab stations and examine the different data. Determine what type of Data it is (Qualitative or Quantitative) </a:t>
            </a:r>
          </a:p>
          <a:p>
            <a:r>
              <a:rPr lang="en-US" dirty="0" smtClean="0"/>
              <a:t>If Qualitative, is it NOMINAL </a:t>
            </a:r>
            <a:r>
              <a:rPr lang="en-US" smtClean="0"/>
              <a:t>or ORDINAL</a:t>
            </a:r>
            <a:endParaRPr lang="en-US" dirty="0" smtClean="0"/>
          </a:p>
          <a:p>
            <a:r>
              <a:rPr lang="en-US" dirty="0" smtClean="0"/>
              <a:t>If Quantitative, is it DISCRETE or CONTINUOUS</a:t>
            </a:r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dirty="0"/>
              <a:t>) Start with the Sample Data # at the Lab Station you are at, when done, move to another table to complete your set of data. Make sure you follow your own Data Sample # sets.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3. Read the Sample Data, determine if it's Discrete, Continuous, Nominal, or Ordinal.</a:t>
            </a:r>
            <a:br>
              <a:rPr lang="en-US" dirty="0"/>
            </a:br>
            <a:r>
              <a:rPr lang="en-US" dirty="0"/>
              <a:t>Some will have 2 answers (HINT: Graphical Data). Put a "Check" in the box that best categorizes the Sample Data.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4. Write a brief explanation to justify what about the Sample Data made you check the type of data.</a:t>
            </a:r>
          </a:p>
        </p:txBody>
      </p:sp>
    </p:spTree>
    <p:extLst>
      <p:ext uri="{BB962C8B-B14F-4D97-AF65-F5344CB8AC3E}">
        <p14:creationId xmlns:p14="http://schemas.microsoft.com/office/powerpoint/2010/main" val="258203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Recap on 2 Types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 Data: Include Number values</a:t>
            </a:r>
          </a:p>
          <a:p>
            <a:r>
              <a:rPr lang="en-US" dirty="0" smtClean="0"/>
              <a:t>Qualitative Data: Categorical without number values.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4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A in-depth look into Quantitative Data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Quantitative data must have</a:t>
            </a:r>
          </a:p>
          <a:p>
            <a:pPr marL="525780" indent="-457200">
              <a:buAutoNum type="arabicPeriod"/>
            </a:pPr>
            <a:r>
              <a:rPr lang="en-US" dirty="0" smtClean="0">
                <a:solidFill>
                  <a:srgbClr val="3366FF"/>
                </a:solidFill>
              </a:rPr>
              <a:t>Units of Measurements</a:t>
            </a:r>
          </a:p>
          <a:p>
            <a:pPr marL="68580" indent="0">
              <a:buNone/>
            </a:pP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     ex. $, Hours, </a:t>
            </a:r>
            <a:r>
              <a:rPr lang="en-US" dirty="0" err="1" smtClean="0">
                <a:solidFill>
                  <a:srgbClr val="3366FF"/>
                </a:solidFill>
              </a:rPr>
              <a:t>ft</a:t>
            </a:r>
            <a:r>
              <a:rPr lang="en-US" dirty="0" smtClean="0">
                <a:solidFill>
                  <a:srgbClr val="3366FF"/>
                </a:solidFill>
              </a:rPr>
              <a:t>, inches, grams, etc…</a:t>
            </a:r>
          </a:p>
          <a:p>
            <a:pPr marL="68580" indent="0"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Quantitative data has 2 types</a:t>
            </a:r>
          </a:p>
          <a:p>
            <a:pPr marL="525780" indent="-457200">
              <a:buAutoNum type="arabicPeriod"/>
            </a:pPr>
            <a:r>
              <a:rPr lang="en-US" dirty="0" smtClean="0">
                <a:solidFill>
                  <a:srgbClr val="3366FF"/>
                </a:solidFill>
              </a:rPr>
              <a:t>Discrete Data</a:t>
            </a:r>
          </a:p>
          <a:p>
            <a:pPr marL="525780" indent="-457200">
              <a:buAutoNum type="arabicPeriod"/>
            </a:pPr>
            <a:r>
              <a:rPr lang="en-US" dirty="0" smtClean="0">
                <a:solidFill>
                  <a:srgbClr val="3366FF"/>
                </a:solidFill>
              </a:rPr>
              <a:t>Continuous Data</a:t>
            </a:r>
          </a:p>
          <a:p>
            <a:pPr marL="525780" indent="-457200">
              <a:buAutoNum type="arabicPeriod"/>
            </a:pP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3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628" y="649363"/>
            <a:ext cx="7024744" cy="61219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2 Types of Quantitative Data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680" y="1608251"/>
            <a:ext cx="3669813" cy="3508977"/>
          </a:xfrm>
        </p:spPr>
        <p:txBody>
          <a:bodyPr/>
          <a:lstStyle/>
          <a:p>
            <a:pPr marL="525780" indent="-457200">
              <a:buAutoNum type="arabicPeriod"/>
            </a:pPr>
            <a:r>
              <a:rPr lang="en-US" dirty="0" smtClean="0">
                <a:solidFill>
                  <a:srgbClr val="3366FF"/>
                </a:solidFill>
              </a:rPr>
              <a:t>Discrete Data: Data </a:t>
            </a:r>
          </a:p>
          <a:p>
            <a:pPr marL="68580" indent="0">
              <a:buNone/>
            </a:pP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    that can only occur      </a:t>
            </a:r>
          </a:p>
          <a:p>
            <a:pPr marL="68580" indent="0">
              <a:buNone/>
            </a:pP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    in whole numbers</a:t>
            </a:r>
          </a:p>
          <a:p>
            <a:pPr marL="68580" indent="0"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 marL="68580" indent="0">
              <a:buNone/>
            </a:pP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     Ex 1. # of players in     </a:t>
            </a:r>
          </a:p>
          <a:p>
            <a:pPr marL="68580" indent="0">
              <a:buNone/>
            </a:pP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       a basketball team</a:t>
            </a:r>
          </a:p>
        </p:txBody>
      </p:sp>
      <p:pic>
        <p:nvPicPr>
          <p:cNvPr id="5" name="Picture 4" descr="Screen Shot 2015-08-17 at 11.13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72" y="2900488"/>
            <a:ext cx="3746416" cy="3099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1916" y="2300266"/>
            <a:ext cx="436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Girls’ CIF Southern Regional 2015 Champs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72988" y="6034793"/>
            <a:ext cx="495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 Keppel Girl’s Varsity Basketball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8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65818"/>
            <a:ext cx="6777317" cy="4966811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Ex 2. Number of eggs laid by a hen; one discrete/whole egg at a time.</a:t>
            </a:r>
            <a:endParaRPr lang="en-US" dirty="0">
              <a:solidFill>
                <a:srgbClr val="3366FF"/>
              </a:solidFill>
            </a:endParaRPr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4" name="Picture 3" descr="Screen Shot 2015-08-17 at 11.34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44" y="1938717"/>
            <a:ext cx="3708830" cy="31070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8447" y="5175511"/>
            <a:ext cx="2253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Hen laying an egg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9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838" y="526358"/>
            <a:ext cx="7764012" cy="1869072"/>
          </a:xfrm>
        </p:spPr>
        <p:txBody>
          <a:bodyPr>
            <a:noAutofit/>
          </a:bodyPr>
          <a:lstStyle/>
          <a:p>
            <a:pPr marL="525780" indent="-457200">
              <a:buAutoNum type="arabicPeriod" startAt="2"/>
            </a:pPr>
            <a:r>
              <a:rPr lang="en-US" dirty="0" smtClean="0">
                <a:solidFill>
                  <a:srgbClr val="3366FF"/>
                </a:solidFill>
              </a:rPr>
              <a:t>Continuous Data: </a:t>
            </a:r>
          </a:p>
          <a:p>
            <a:pPr marL="6858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      Data that can take on any numeric value, with   </a:t>
            </a:r>
          </a:p>
          <a:p>
            <a:pPr marL="6858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      decimal places.</a:t>
            </a:r>
          </a:p>
          <a:p>
            <a:pPr marL="6858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Ex 1. Height</a:t>
            </a:r>
          </a:p>
          <a:p>
            <a:pPr marL="68580" indent="0">
              <a:buNone/>
            </a:pPr>
            <a:r>
              <a:rPr lang="en-US" dirty="0" smtClean="0"/>
              <a:t>      </a:t>
            </a:r>
          </a:p>
        </p:txBody>
      </p:sp>
      <p:pic>
        <p:nvPicPr>
          <p:cNvPr id="6" name="Picture 5" descr="Screen Shot 2015-08-17 at 11.43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0" y="2395430"/>
            <a:ext cx="8211379" cy="42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7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317" y="678223"/>
            <a:ext cx="6980282" cy="1789358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en-US" sz="3400" dirty="0" smtClean="0">
                <a:solidFill>
                  <a:srgbClr val="3366FF"/>
                </a:solidFill>
              </a:rPr>
              <a:t>Ex 2. Milk production in cows</a:t>
            </a:r>
          </a:p>
          <a:p>
            <a:pPr marL="68580" indent="0">
              <a:buNone/>
            </a:pPr>
            <a:r>
              <a:rPr lang="en-US" sz="3400" dirty="0">
                <a:solidFill>
                  <a:srgbClr val="3366FF"/>
                </a:solidFill>
              </a:rPr>
              <a:t> </a:t>
            </a:r>
            <a:r>
              <a:rPr lang="en-US" sz="3400" dirty="0" smtClean="0">
                <a:solidFill>
                  <a:srgbClr val="3366FF"/>
                </a:solidFill>
              </a:rPr>
              <a:t>  - </a:t>
            </a:r>
            <a:r>
              <a:rPr lang="en-US" sz="3400" dirty="0" err="1" smtClean="0">
                <a:solidFill>
                  <a:srgbClr val="3366FF"/>
                </a:solidFill>
              </a:rPr>
              <a:t>avg</a:t>
            </a:r>
            <a:r>
              <a:rPr lang="en-US" sz="3400" dirty="0" smtClean="0">
                <a:solidFill>
                  <a:srgbClr val="3366FF"/>
                </a:solidFill>
              </a:rPr>
              <a:t> about 6 to 7 gallons a day</a:t>
            </a:r>
          </a:p>
          <a:p>
            <a:pPr marL="68580" indent="0">
              <a:buNone/>
            </a:pPr>
            <a:r>
              <a:rPr lang="en-US" sz="3400" dirty="0">
                <a:solidFill>
                  <a:srgbClr val="3366FF"/>
                </a:solidFill>
              </a:rPr>
              <a:t> </a:t>
            </a:r>
            <a:r>
              <a:rPr lang="en-US" sz="3400" dirty="0" smtClean="0">
                <a:solidFill>
                  <a:srgbClr val="3366FF"/>
                </a:solidFill>
              </a:rPr>
              <a:t>  - bad days make 6.001 gallons; </a:t>
            </a:r>
          </a:p>
          <a:p>
            <a:pPr marL="68580" indent="0">
              <a:buNone/>
            </a:pPr>
            <a:r>
              <a:rPr lang="en-US" sz="3400" dirty="0">
                <a:solidFill>
                  <a:srgbClr val="3366FF"/>
                </a:solidFill>
              </a:rPr>
              <a:t> </a:t>
            </a:r>
            <a:r>
              <a:rPr lang="en-US" sz="3400" dirty="0" smtClean="0">
                <a:solidFill>
                  <a:srgbClr val="3366FF"/>
                </a:solidFill>
              </a:rPr>
              <a:t>  - on good days make 7.262 gallons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6" name="Picture 5" descr="Screen Shot 2015-08-17 at 11.56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6" y="3419981"/>
            <a:ext cx="2483267" cy="2840530"/>
          </a:xfrm>
          <a:prstGeom prst="rect">
            <a:avLst/>
          </a:prstGeom>
        </p:spPr>
      </p:pic>
      <p:pic>
        <p:nvPicPr>
          <p:cNvPr id="8" name="Picture 7" descr="Screen Shot 2015-08-18 at 12.09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76" y="2251135"/>
            <a:ext cx="4545844" cy="305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3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142" y="563153"/>
            <a:ext cx="7024744" cy="6699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Types of Qualitative Data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142" y="1261928"/>
            <a:ext cx="7827360" cy="462563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2 types</a:t>
            </a:r>
          </a:p>
          <a:p>
            <a:pPr marL="68580" indent="0">
              <a:buNone/>
            </a:pPr>
            <a:endParaRPr lang="en-US" dirty="0">
              <a:solidFill>
                <a:srgbClr val="3366FF"/>
              </a:solidFill>
            </a:endParaRPr>
          </a:p>
          <a:p>
            <a:pPr marL="525780" indent="-457200">
              <a:buAutoNum type="arabicPeriod"/>
            </a:pPr>
            <a:r>
              <a:rPr lang="en-US" dirty="0" smtClean="0">
                <a:solidFill>
                  <a:srgbClr val="3366FF"/>
                </a:solidFill>
              </a:rPr>
              <a:t>Nominal Data </a:t>
            </a:r>
            <a:endParaRPr lang="en-US" dirty="0">
              <a:solidFill>
                <a:srgbClr val="3366FF"/>
              </a:solidFill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     - organized into categories or groups</a:t>
            </a:r>
          </a:p>
          <a:p>
            <a:pPr marL="68580" indent="0">
              <a:buNone/>
            </a:pP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    - cannot be organized into ordering systems</a:t>
            </a:r>
          </a:p>
          <a:p>
            <a:pPr marL="68580" indent="0"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Ex 1. “Yes”, “No” or “Undecided” Answers</a:t>
            </a:r>
          </a:p>
          <a:p>
            <a:pPr marL="6858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Ex 2.  Colors of cars (Black, Silver, White, etc…)</a:t>
            </a:r>
          </a:p>
          <a:p>
            <a:pPr marL="6858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Ex 3. Religious affiliation</a:t>
            </a:r>
          </a:p>
          <a:p>
            <a:pPr marL="6858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(Christians, Catholics, Agnostics, Buddhists, Muslims)</a:t>
            </a:r>
          </a:p>
          <a:p>
            <a:pPr marL="68580" indent="0">
              <a:buNone/>
            </a:pPr>
            <a:endParaRPr lang="en-US" dirty="0" smtClean="0">
              <a:solidFill>
                <a:srgbClr val="3366FF"/>
              </a:solidFill>
            </a:endParaRPr>
          </a:p>
        </p:txBody>
      </p:sp>
      <p:pic>
        <p:nvPicPr>
          <p:cNvPr id="5" name="Picture 4" descr="Screen Shot 2015-08-18 at 1.02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29" y="1002181"/>
            <a:ext cx="2020073" cy="15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0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123" y="779237"/>
            <a:ext cx="6777317" cy="1471890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2. Ordered/Ordinal Data</a:t>
            </a:r>
          </a:p>
          <a:p>
            <a:pPr marL="68580" indent="0">
              <a:buNone/>
            </a:pP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   - Organized into order groups or </a:t>
            </a:r>
          </a:p>
          <a:p>
            <a:pPr marL="68580" indent="0">
              <a:buNone/>
            </a:pP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     categories.</a:t>
            </a:r>
          </a:p>
          <a:p>
            <a:pPr marL="68580" indent="0">
              <a:buNone/>
            </a:pPr>
            <a:endParaRPr lang="en-US" dirty="0">
              <a:solidFill>
                <a:srgbClr val="3366FF"/>
              </a:solidFill>
            </a:endParaRPr>
          </a:p>
          <a:p>
            <a:pPr marL="68580" indent="0">
              <a:buNone/>
            </a:pP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958" y="2554163"/>
            <a:ext cx="70668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Ex 1. Education Level 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      - Elementary School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      - High School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      - College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      - Graduate School</a:t>
            </a: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r>
              <a:rPr lang="en-US" sz="2400" dirty="0" smtClean="0">
                <a:solidFill>
                  <a:srgbClr val="3366FF"/>
                </a:solidFill>
              </a:rPr>
              <a:t>Education level can be ranked from basic to advanced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4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6426</TotalTime>
  <Words>495</Words>
  <Application>Microsoft Macintosh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Notes #2</vt:lpstr>
      <vt:lpstr>Recap on 2 Types of Data</vt:lpstr>
      <vt:lpstr>A in-depth look into Quantitative Data</vt:lpstr>
      <vt:lpstr>2 Types of Quantitative Data</vt:lpstr>
      <vt:lpstr>PowerPoint Presentation</vt:lpstr>
      <vt:lpstr>PowerPoint Presentation</vt:lpstr>
      <vt:lpstr>PowerPoint Presentation</vt:lpstr>
      <vt:lpstr>Types of Qualitative Data</vt:lpstr>
      <vt:lpstr>PowerPoint Presentation</vt:lpstr>
      <vt:lpstr>How much will you make?</vt:lpstr>
      <vt:lpstr>Ordinal Data Continued…</vt:lpstr>
      <vt:lpstr>Other types of Data</vt:lpstr>
      <vt:lpstr>Other types of Data</vt:lpstr>
      <vt:lpstr>PowerPoint Presentation</vt:lpstr>
      <vt:lpstr>Data Types Scavenger Hunt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#2</dc:title>
  <dc:creator>May Ng</dc:creator>
  <cp:lastModifiedBy>May Ng</cp:lastModifiedBy>
  <cp:revision>23</cp:revision>
  <dcterms:created xsi:type="dcterms:W3CDTF">2015-08-18T04:44:13Z</dcterms:created>
  <dcterms:modified xsi:type="dcterms:W3CDTF">2017-08-17T22:34:43Z</dcterms:modified>
</cp:coreProperties>
</file>