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718" autoAdjust="0"/>
  </p:normalViewPr>
  <p:slideViewPr>
    <p:cSldViewPr snapToGrid="0" snapToObjects="1">
      <p:cViewPr>
        <p:scale>
          <a:sx n="81" d="100"/>
          <a:sy n="81" d="100"/>
        </p:scale>
        <p:origin x="-2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68EDB-B0BC-5942-BD11-C62D1544BF01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EA945-816B-1942-B505-964E01666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17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72</a:t>
            </a:r>
            <a:r>
              <a:rPr lang="en-US" baseline="30000" dirty="0" smtClean="0"/>
              <a:t>o</a:t>
            </a:r>
            <a:r>
              <a:rPr lang="en-US" dirty="0" smtClean="0"/>
              <a:t>;</a:t>
            </a:r>
            <a:r>
              <a:rPr lang="en-US" baseline="0" dirty="0" smtClean="0"/>
              <a:t> 90</a:t>
            </a:r>
            <a:r>
              <a:rPr lang="en-US" baseline="30000" dirty="0" smtClean="0"/>
              <a:t>o</a:t>
            </a:r>
            <a:r>
              <a:rPr lang="en-US" baseline="0" dirty="0" smtClean="0"/>
              <a:t>; 108</a:t>
            </a:r>
            <a:r>
              <a:rPr lang="en-US" baseline="30000" dirty="0" smtClean="0"/>
              <a:t>o</a:t>
            </a:r>
            <a:r>
              <a:rPr lang="en-US" baseline="0" dirty="0" smtClean="0"/>
              <a:t>; 18</a:t>
            </a:r>
            <a:r>
              <a:rPr lang="en-US" baseline="30000" dirty="0" smtClean="0"/>
              <a:t>o</a:t>
            </a:r>
            <a:r>
              <a:rPr lang="en-US" baseline="0" dirty="0" smtClean="0"/>
              <a:t>, &amp; 72</a:t>
            </a:r>
            <a:r>
              <a:rPr lang="en-US" baseline="30000" dirty="0" smtClean="0"/>
              <a:t>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EA945-816B-1942-B505-964E0166680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82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1oShnkmA_ww" TargetMode="External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M-HrTC8QCb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DE61E"/>
                </a:solidFill>
              </a:rPr>
              <a:t>Notes #3</a:t>
            </a:r>
            <a:endParaRPr lang="en-US" dirty="0">
              <a:solidFill>
                <a:srgbClr val="9DE61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err="1" smtClean="0">
                <a:solidFill>
                  <a:schemeClr val="accent2"/>
                </a:solidFill>
              </a:rPr>
              <a:t>Ch</a:t>
            </a:r>
            <a:r>
              <a:rPr lang="en-US" sz="3200" dirty="0" smtClean="0">
                <a:solidFill>
                  <a:schemeClr val="accent2"/>
                </a:solidFill>
              </a:rPr>
              <a:t> 1-3: Critical Thinking</a:t>
            </a:r>
          </a:p>
          <a:p>
            <a:r>
              <a:rPr lang="en-US" sz="3200" dirty="0" smtClean="0">
                <a:solidFill>
                  <a:schemeClr val="accent2"/>
                </a:solidFill>
              </a:rPr>
              <a:t>Using Common Sense to Analyze Data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305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66" y="-22677"/>
            <a:ext cx="8840734" cy="1326607"/>
          </a:xfrm>
        </p:spPr>
        <p:txBody>
          <a:bodyPr/>
          <a:lstStyle/>
          <a:p>
            <a:r>
              <a:rPr lang="en-US" sz="4000" dirty="0" smtClean="0">
                <a:solidFill>
                  <a:schemeClr val="accent2"/>
                </a:solidFill>
              </a:rPr>
              <a:t>Representing Percentages w/ Pie Charts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303930"/>
            <a:ext cx="7581901" cy="3953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9DE61E"/>
                </a:solidFill>
              </a:rPr>
              <a:t>What are pie charts?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9DE61E"/>
                </a:solidFill>
              </a:rPr>
              <a:t>ANS: a special chart that uses "pie slices" to show relative sizes of </a:t>
            </a:r>
            <a:r>
              <a:rPr lang="en-US" sz="3200" dirty="0" smtClean="0">
                <a:solidFill>
                  <a:srgbClr val="9DE61E"/>
                </a:solidFill>
              </a:rPr>
              <a:t>data</a:t>
            </a:r>
            <a:r>
              <a:rPr lang="en-US" sz="3200" dirty="0">
                <a:solidFill>
                  <a:srgbClr val="9DE61E"/>
                </a:solidFill>
              </a:rPr>
              <a:t> </a:t>
            </a:r>
            <a:r>
              <a:rPr lang="en-US" sz="3200" dirty="0" smtClean="0">
                <a:solidFill>
                  <a:srgbClr val="9DE61E"/>
                </a:solidFill>
              </a:rPr>
              <a:t>(usually in percentage).</a:t>
            </a:r>
            <a:endParaRPr lang="en-US" sz="3200" dirty="0">
              <a:solidFill>
                <a:srgbClr val="9DE61E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9DE61E"/>
                </a:solidFill>
              </a:rPr>
              <a:t>                                     Ex.</a:t>
            </a:r>
            <a:endParaRPr lang="en-US" sz="2800" dirty="0">
              <a:solidFill>
                <a:srgbClr val="9DE61E"/>
              </a:solidFill>
            </a:endParaRPr>
          </a:p>
        </p:txBody>
      </p:sp>
      <p:pic>
        <p:nvPicPr>
          <p:cNvPr id="4" name="Picture 3" descr="Screen Shot 2015-08-24 at 10.31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668" y="3334026"/>
            <a:ext cx="4194445" cy="311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740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365"/>
            <a:ext cx="7581901" cy="786319"/>
          </a:xfrm>
        </p:spPr>
        <p:txBody>
          <a:bodyPr/>
          <a:lstStyle/>
          <a:p>
            <a:r>
              <a:rPr lang="en-US" sz="4500" dirty="0" smtClean="0">
                <a:solidFill>
                  <a:srgbClr val="9DE61E"/>
                </a:solidFill>
              </a:rPr>
              <a:t>4 Steps to Create a Pie </a:t>
            </a:r>
            <a:r>
              <a:rPr lang="en-US" sz="4500" dirty="0">
                <a:solidFill>
                  <a:srgbClr val="9DE61E"/>
                </a:solidFill>
              </a:rPr>
              <a:t>C</a:t>
            </a:r>
            <a:r>
              <a:rPr lang="en-US" sz="4500" dirty="0" smtClean="0">
                <a:solidFill>
                  <a:srgbClr val="9DE61E"/>
                </a:solidFill>
              </a:rPr>
              <a:t>hart</a:t>
            </a:r>
            <a:endParaRPr lang="en-US" sz="4500" dirty="0">
              <a:solidFill>
                <a:srgbClr val="9DE6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814" y="884661"/>
            <a:ext cx="7581901" cy="3953436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3000" dirty="0" smtClean="0">
                <a:solidFill>
                  <a:srgbClr val="9DE61E"/>
                </a:solidFill>
              </a:rPr>
              <a:t>Put </a:t>
            </a:r>
            <a:r>
              <a:rPr lang="en-US" sz="3000" dirty="0">
                <a:solidFill>
                  <a:srgbClr val="9DE61E"/>
                </a:solidFill>
              </a:rPr>
              <a:t>your data into </a:t>
            </a:r>
            <a:r>
              <a:rPr lang="en-US" sz="3000" dirty="0" smtClean="0">
                <a:solidFill>
                  <a:srgbClr val="9DE61E"/>
                </a:solidFill>
              </a:rPr>
              <a:t>a data table, with a categorical group &amp; Number count/frequency.   Then add up the total.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9DE61E"/>
                </a:solidFill>
              </a:rPr>
              <a:t>Ex.</a:t>
            </a:r>
            <a:endParaRPr lang="en-US" sz="2800" dirty="0">
              <a:solidFill>
                <a:srgbClr val="9DE61E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375319"/>
              </p:ext>
            </p:extLst>
          </p:nvPr>
        </p:nvGraphicFramePr>
        <p:xfrm>
          <a:off x="1746034" y="2698972"/>
          <a:ext cx="5578237" cy="378763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94334"/>
                <a:gridCol w="3083903"/>
              </a:tblGrid>
              <a:tr h="5359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Movie</a:t>
                      </a:r>
                      <a:r>
                        <a:rPr lang="en-US" sz="2800" baseline="0" dirty="0" smtClean="0"/>
                        <a:t> Types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Frequency</a:t>
                      </a:r>
                      <a:endParaRPr lang="en-US" sz="2800" dirty="0"/>
                    </a:p>
                  </a:txBody>
                  <a:tcPr/>
                </a:tc>
              </a:tr>
              <a:tr h="5718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Comedy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  <a:tr h="5359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</a:tr>
              <a:tr h="5359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Romance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</a:tr>
              <a:tr h="5359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Drama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  <a:tr h="5359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SciFi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  <a:tr h="53597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534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249485"/>
            <a:ext cx="7581901" cy="5427776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>
                <a:solidFill>
                  <a:srgbClr val="9DE61E"/>
                </a:solidFill>
              </a:rPr>
              <a:t>2. Determine the percentage for each  group type, and insert a column to the data table.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693825"/>
              </p:ext>
            </p:extLst>
          </p:nvPr>
        </p:nvGraphicFramePr>
        <p:xfrm>
          <a:off x="1524000" y="1542032"/>
          <a:ext cx="6096000" cy="45294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/>
                <a:gridCol w="2032000"/>
                <a:gridCol w="2032000"/>
              </a:tblGrid>
              <a:tr h="79298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Movie</a:t>
                      </a:r>
                      <a:r>
                        <a:rPr lang="en-US" sz="2800" baseline="0" dirty="0" smtClean="0"/>
                        <a:t> Types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Frequency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Percentage breakdown</a:t>
                      </a:r>
                      <a:endParaRPr lang="en-US" sz="2800" dirty="0"/>
                    </a:p>
                  </a:txBody>
                  <a:tcPr/>
                </a:tc>
              </a:tr>
              <a:tr h="5974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Comedy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20%</a:t>
                      </a:r>
                      <a:endParaRPr lang="en-US" sz="2800" dirty="0"/>
                    </a:p>
                  </a:txBody>
                  <a:tcPr anchor="ctr"/>
                </a:tc>
              </a:tr>
              <a:tr h="5974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25%</a:t>
                      </a:r>
                      <a:endParaRPr lang="en-US" sz="2800" dirty="0"/>
                    </a:p>
                  </a:txBody>
                  <a:tcPr anchor="ctr"/>
                </a:tc>
              </a:tr>
              <a:tr h="5974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Romance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30%</a:t>
                      </a:r>
                      <a:endParaRPr lang="en-US" sz="2800" dirty="0"/>
                    </a:p>
                  </a:txBody>
                  <a:tcPr anchor="ctr"/>
                </a:tc>
              </a:tr>
              <a:tr h="5974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Drama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5%</a:t>
                      </a:r>
                      <a:endParaRPr lang="en-US" sz="2800" dirty="0"/>
                    </a:p>
                  </a:txBody>
                  <a:tcPr anchor="ctr"/>
                </a:tc>
              </a:tr>
              <a:tr h="5974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SciFi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20%</a:t>
                      </a:r>
                      <a:endParaRPr lang="en-US" sz="2800" dirty="0"/>
                    </a:p>
                  </a:txBody>
                  <a:tcPr anchor="ctr"/>
                </a:tc>
              </a:tr>
              <a:tr h="59743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100%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1278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31" y="226804"/>
            <a:ext cx="8775518" cy="526901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9DE61E"/>
                </a:solidFill>
              </a:rPr>
              <a:t>3. </a:t>
            </a:r>
            <a:r>
              <a:rPr lang="en-US" sz="2800" dirty="0" smtClean="0">
                <a:solidFill>
                  <a:srgbClr val="9DE61E"/>
                </a:solidFill>
              </a:rPr>
              <a:t>Determine how </a:t>
            </a:r>
            <a:r>
              <a:rPr lang="en-US" sz="2800" dirty="0">
                <a:solidFill>
                  <a:srgbClr val="9DE61E"/>
                </a:solidFill>
              </a:rPr>
              <a:t>many degrees </a:t>
            </a:r>
            <a:r>
              <a:rPr lang="en-US" sz="2800" dirty="0" smtClean="0">
                <a:solidFill>
                  <a:srgbClr val="9DE61E"/>
                </a:solidFill>
              </a:rPr>
              <a:t>are for </a:t>
            </a:r>
            <a:r>
              <a:rPr lang="en-US" sz="2800" dirty="0">
                <a:solidFill>
                  <a:srgbClr val="9DE61E"/>
                </a:solidFill>
              </a:rPr>
              <a:t>each "pie </a:t>
            </a:r>
            <a:r>
              <a:rPr lang="en-US" sz="2800" dirty="0" smtClean="0">
                <a:solidFill>
                  <a:srgbClr val="9DE61E"/>
                </a:solidFill>
              </a:rPr>
              <a:t>slice”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9DE61E"/>
                </a:solidFill>
              </a:rPr>
              <a:t>Equation (</a:t>
            </a:r>
            <a:r>
              <a:rPr lang="en-US" sz="2800" dirty="0">
                <a:solidFill>
                  <a:srgbClr val="9DE61E"/>
                </a:solidFill>
              </a:rPr>
              <a:t>C</a:t>
            </a:r>
            <a:r>
              <a:rPr lang="en-US" sz="2800" dirty="0" smtClean="0">
                <a:solidFill>
                  <a:srgbClr val="9DE61E"/>
                </a:solidFill>
              </a:rPr>
              <a:t>alculate </a:t>
            </a:r>
            <a:r>
              <a:rPr lang="en-US" sz="2800" dirty="0">
                <a:solidFill>
                  <a:srgbClr val="9DE61E"/>
                </a:solidFill>
              </a:rPr>
              <a:t>D</a:t>
            </a:r>
            <a:r>
              <a:rPr lang="en-US" sz="2800" dirty="0" smtClean="0">
                <a:solidFill>
                  <a:srgbClr val="9DE61E"/>
                </a:solidFill>
              </a:rPr>
              <a:t>egrees of the Sector “pie slice”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9DE61E"/>
                </a:solidFill>
              </a:rPr>
              <a:t> </a:t>
            </a:r>
            <a:r>
              <a:rPr lang="en-US" sz="2800" dirty="0" smtClean="0">
                <a:solidFill>
                  <a:srgbClr val="9DE61E"/>
                </a:solidFill>
              </a:rPr>
              <a:t>      </a:t>
            </a:r>
            <a:r>
              <a:rPr lang="en-US" sz="2800" dirty="0" smtClean="0"/>
              <a:t>[</a:t>
            </a:r>
            <a:r>
              <a:rPr lang="en-US" sz="2800" i="1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Number count ÷</a:t>
            </a:r>
            <a:r>
              <a:rPr lang="en-US" sz="2800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i="1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Total]× </a:t>
            </a:r>
            <a:r>
              <a:rPr lang="en-US" sz="2800" i="1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360°</a:t>
            </a:r>
            <a:r>
              <a:rPr lang="en-US" sz="2800" i="1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=  Degree </a:t>
            </a:r>
            <a:r>
              <a:rPr lang="en-US" sz="2800" i="1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of </a:t>
            </a:r>
            <a:r>
              <a:rPr lang="en-US" sz="2800" i="1" dirty="0" smtClean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Sector</a:t>
            </a:r>
            <a:endParaRPr lang="en-US" i="1" dirty="0" smtClean="0"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endParaRPr lang="en-US" i="1" dirty="0" smtClean="0">
              <a:solidFill>
                <a:srgbClr val="9DE61E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None/>
            </a:pPr>
            <a:endParaRPr lang="en-US" i="1" dirty="0">
              <a:solidFill>
                <a:srgbClr val="9DE61E"/>
              </a:solidFill>
              <a:effectLst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397102"/>
              </p:ext>
            </p:extLst>
          </p:nvPr>
        </p:nvGraphicFramePr>
        <p:xfrm>
          <a:off x="666080" y="2290729"/>
          <a:ext cx="7587892" cy="40538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24168"/>
                <a:gridCol w="1972791"/>
                <a:gridCol w="2093960"/>
                <a:gridCol w="1896973"/>
              </a:tblGrid>
              <a:tr h="5120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Movie</a:t>
                      </a:r>
                      <a:r>
                        <a:rPr lang="en-US" sz="2800" baseline="0" dirty="0" smtClean="0"/>
                        <a:t> Types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Frequency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Percentage breakdown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Degree  of Sector</a:t>
                      </a:r>
                      <a:endParaRPr lang="en-US" sz="2800" dirty="0"/>
                    </a:p>
                  </a:txBody>
                  <a:tcPr anchor="ctr"/>
                </a:tc>
              </a:tr>
              <a:tr h="5120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Comedy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120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Action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120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Romance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30%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120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Drama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120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SciFi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51209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Total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100%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360</a:t>
                      </a:r>
                      <a:r>
                        <a:rPr lang="en-US" sz="2800" baseline="30000" dirty="0" smtClean="0"/>
                        <a:t>o</a:t>
                      </a:r>
                      <a:endParaRPr lang="en-US" sz="2800" baseline="30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898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408247"/>
            <a:ext cx="7581901" cy="57608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9DE61E"/>
                </a:solidFill>
              </a:rPr>
              <a:t>4. Draw a </a:t>
            </a:r>
            <a:r>
              <a:rPr lang="en-US" sz="3200" dirty="0" smtClean="0">
                <a:solidFill>
                  <a:srgbClr val="9DE61E"/>
                </a:solidFill>
              </a:rPr>
              <a:t>circle, then use a protractor to  mark the degrees of each sector.</a:t>
            </a:r>
            <a:endParaRPr lang="en-US" sz="3200" dirty="0">
              <a:solidFill>
                <a:srgbClr val="9DE61E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9DE61E"/>
                </a:solidFill>
              </a:rPr>
              <a:t>Ex.  Comedy makes of 20% of the pie chart, with </a:t>
            </a:r>
            <a:r>
              <a:rPr lang="en-US" sz="3200" dirty="0">
                <a:solidFill>
                  <a:srgbClr val="9DE61E"/>
                </a:solidFill>
              </a:rPr>
              <a:t>a sector at </a:t>
            </a:r>
            <a:r>
              <a:rPr lang="en-US" sz="3200" dirty="0" smtClean="0">
                <a:solidFill>
                  <a:srgbClr val="9DE61E"/>
                </a:solidFill>
              </a:rPr>
              <a:t>72</a:t>
            </a:r>
            <a:r>
              <a:rPr lang="en-US" sz="3200" baseline="30000" dirty="0" smtClean="0">
                <a:solidFill>
                  <a:srgbClr val="9DE61E"/>
                </a:solidFill>
              </a:rPr>
              <a:t>o</a:t>
            </a:r>
          </a:p>
          <a:p>
            <a:pPr marL="0" indent="0">
              <a:buNone/>
            </a:pPr>
            <a:endParaRPr lang="en-US" sz="2800" baseline="30000" dirty="0">
              <a:solidFill>
                <a:srgbClr val="9DE61E"/>
              </a:solidFill>
            </a:endParaRPr>
          </a:p>
          <a:p>
            <a:pPr marL="0" indent="0">
              <a:buNone/>
            </a:pPr>
            <a:endParaRPr lang="en-US" sz="2800" baseline="30000" dirty="0" smtClean="0">
              <a:solidFill>
                <a:srgbClr val="9DE61E"/>
              </a:solidFill>
            </a:endParaRPr>
          </a:p>
          <a:p>
            <a:pPr marL="0" indent="0">
              <a:buNone/>
            </a:pPr>
            <a:endParaRPr lang="en-US" sz="2800" baseline="30000" dirty="0">
              <a:solidFill>
                <a:srgbClr val="9DE61E"/>
              </a:solidFill>
            </a:endParaRPr>
          </a:p>
          <a:p>
            <a:pPr marL="0" indent="0">
              <a:buNone/>
            </a:pPr>
            <a:endParaRPr lang="en-US" sz="2800" baseline="30000" dirty="0" smtClean="0">
              <a:solidFill>
                <a:srgbClr val="9DE61E"/>
              </a:solidFill>
            </a:endParaRPr>
          </a:p>
          <a:p>
            <a:pPr marL="0" indent="0">
              <a:buNone/>
            </a:pPr>
            <a:endParaRPr lang="en-US" sz="2800" baseline="30000" dirty="0">
              <a:solidFill>
                <a:srgbClr val="9DE61E"/>
              </a:solidFill>
            </a:endParaRPr>
          </a:p>
          <a:p>
            <a:pPr marL="0" indent="0">
              <a:buNone/>
            </a:pPr>
            <a:endParaRPr lang="en-US" sz="2800" baseline="30000" dirty="0" smtClean="0">
              <a:solidFill>
                <a:srgbClr val="9DE61E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9DE61E"/>
                </a:solidFill>
              </a:rPr>
              <a:t>How to make a </a:t>
            </a:r>
            <a:r>
              <a:rPr lang="en-US" sz="2800" dirty="0" smtClean="0">
                <a:solidFill>
                  <a:srgbClr val="9DE61E"/>
                </a:solidFill>
                <a:hlinkClick r:id="rId2"/>
              </a:rPr>
              <a:t>pie chart</a:t>
            </a:r>
            <a:r>
              <a:rPr lang="en-US" sz="2800" dirty="0" smtClean="0">
                <a:solidFill>
                  <a:srgbClr val="9DE61E"/>
                </a:solidFill>
              </a:rPr>
              <a:t>?</a:t>
            </a:r>
            <a:endParaRPr lang="en-US" sz="2800" baseline="30000" dirty="0">
              <a:solidFill>
                <a:srgbClr val="9DE61E"/>
              </a:solidFill>
            </a:endParaRPr>
          </a:p>
        </p:txBody>
      </p:sp>
      <p:pic>
        <p:nvPicPr>
          <p:cNvPr id="4" name="Picture 3" descr="Screen Shot 2015-08-24 at 11.22.1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552" y="2608248"/>
            <a:ext cx="3242633" cy="2767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625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DE61E"/>
                </a:solidFill>
              </a:rPr>
              <a:t>Notes #4</a:t>
            </a:r>
            <a:endParaRPr lang="en-US" dirty="0">
              <a:solidFill>
                <a:srgbClr val="9DE61E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DE61E"/>
                </a:solidFill>
              </a:rPr>
              <a:t>Ch</a:t>
            </a:r>
            <a:r>
              <a:rPr lang="en-US" dirty="0" smtClean="0">
                <a:solidFill>
                  <a:srgbClr val="9DE61E"/>
                </a:solidFill>
              </a:rPr>
              <a:t> 1-3: Working with Percentages</a:t>
            </a:r>
            <a:endParaRPr lang="en-US" dirty="0">
              <a:solidFill>
                <a:srgbClr val="9DE6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374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35197"/>
            <a:ext cx="7581901" cy="1003516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What % really means?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364" y="1426871"/>
            <a:ext cx="8261387" cy="5205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9DE61E"/>
                </a:solidFill>
              </a:rPr>
              <a:t>ANS: It means “divided by 100”</a:t>
            </a:r>
            <a:endParaRPr lang="en-US" sz="3200" dirty="0">
              <a:solidFill>
                <a:srgbClr val="9DE61E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rgbClr val="9DE61E"/>
                </a:solidFill>
              </a:rPr>
              <a:t>Ex. When asked to find the </a:t>
            </a:r>
            <a:r>
              <a:rPr lang="en-US" sz="3200" u="sng" dirty="0" smtClean="0">
                <a:solidFill>
                  <a:srgbClr val="9DE61E"/>
                </a:solidFill>
              </a:rPr>
              <a:t>percent of </a:t>
            </a:r>
            <a:r>
              <a:rPr lang="en-US" sz="3200" dirty="0" smtClean="0">
                <a:solidFill>
                  <a:srgbClr val="9DE61E"/>
                </a:solidFill>
              </a:rPr>
              <a:t>something you: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9DE61E"/>
                </a:solidFill>
              </a:rPr>
              <a:t> </a:t>
            </a:r>
            <a:r>
              <a:rPr lang="en-US" sz="3200" dirty="0" smtClean="0">
                <a:solidFill>
                  <a:srgbClr val="9DE61E"/>
                </a:solidFill>
              </a:rPr>
              <a:t>    1. Drop the  % symbol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9DE61E"/>
                </a:solidFill>
              </a:rPr>
              <a:t> </a:t>
            </a:r>
            <a:r>
              <a:rPr lang="en-US" sz="3200" dirty="0" smtClean="0">
                <a:solidFill>
                  <a:srgbClr val="9DE61E"/>
                </a:solidFill>
              </a:rPr>
              <a:t>    2. Divide the percentage value by 100.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9DE61E"/>
                </a:solidFill>
              </a:rPr>
              <a:t> </a:t>
            </a:r>
            <a:r>
              <a:rPr lang="en-US" sz="3200" dirty="0" smtClean="0">
                <a:solidFill>
                  <a:srgbClr val="9DE61E"/>
                </a:solidFill>
              </a:rPr>
              <a:t>    3. Multiply to target population or sample #</a:t>
            </a:r>
          </a:p>
        </p:txBody>
      </p:sp>
    </p:spTree>
    <p:extLst>
      <p:ext uri="{BB962C8B-B14F-4D97-AF65-F5344CB8AC3E}">
        <p14:creationId xmlns:p14="http://schemas.microsoft.com/office/powerpoint/2010/main" val="638552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548797"/>
            <a:ext cx="7581901" cy="50175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9DE61E"/>
                </a:solidFill>
              </a:rPr>
              <a:t>Sample </a:t>
            </a:r>
            <a:r>
              <a:rPr lang="en-US" sz="3200" dirty="0" smtClean="0">
                <a:solidFill>
                  <a:srgbClr val="9DE61E"/>
                </a:solidFill>
              </a:rPr>
              <a:t>Problem 1:</a:t>
            </a:r>
            <a:endParaRPr lang="en-US" sz="3200" dirty="0">
              <a:solidFill>
                <a:srgbClr val="9DE61E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rgbClr val="9DE61E"/>
                </a:solidFill>
              </a:rPr>
              <a:t>3% of MKHS’s 2408 </a:t>
            </a:r>
            <a:r>
              <a:rPr lang="en-US" sz="3200" dirty="0" smtClean="0">
                <a:solidFill>
                  <a:srgbClr val="9DE61E"/>
                </a:solidFill>
              </a:rPr>
              <a:t>ASB </a:t>
            </a:r>
            <a:r>
              <a:rPr lang="en-US" sz="3200" dirty="0">
                <a:solidFill>
                  <a:srgbClr val="9DE61E"/>
                </a:solidFill>
              </a:rPr>
              <a:t>population are mixed races. What is the total number count of these students?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9DE61E"/>
                </a:solidFill>
              </a:rPr>
              <a:t>     </a:t>
            </a:r>
            <a:r>
              <a:rPr lang="en-US" sz="3200" b="0" dirty="0" smtClean="0">
                <a:solidFill>
                  <a:srgbClr val="9DE61E"/>
                </a:solidFill>
              </a:rPr>
              <a:t>  [</a:t>
            </a:r>
            <a:r>
              <a:rPr lang="en-US" sz="3200" b="0" dirty="0">
                <a:solidFill>
                  <a:srgbClr val="9DE61E"/>
                </a:solidFill>
              </a:rPr>
              <a:t>3 </a:t>
            </a:r>
            <a:r>
              <a:rPr lang="en-US" sz="3200" b="0" dirty="0">
                <a:solidFill>
                  <a:srgbClr val="9DE61E"/>
                </a:solidFill>
                <a:effectLst/>
              </a:rPr>
              <a:t>÷ 100] x </a:t>
            </a:r>
            <a:r>
              <a:rPr lang="en-US" sz="3200" b="0" dirty="0" smtClean="0">
                <a:solidFill>
                  <a:srgbClr val="9DE61E"/>
                </a:solidFill>
                <a:effectLst/>
              </a:rPr>
              <a:t>2408 </a:t>
            </a:r>
            <a:r>
              <a:rPr lang="en-US" sz="3200" b="0" dirty="0">
                <a:solidFill>
                  <a:srgbClr val="9DE61E"/>
                </a:solidFill>
                <a:effectLst/>
              </a:rPr>
              <a:t>=</a:t>
            </a:r>
          </a:p>
          <a:p>
            <a:pPr marL="0" indent="0">
              <a:buNone/>
            </a:pPr>
            <a:r>
              <a:rPr lang="en-US" sz="3200" b="0" dirty="0">
                <a:solidFill>
                  <a:srgbClr val="9DE61E"/>
                </a:solidFill>
                <a:effectLst/>
              </a:rPr>
              <a:t>       [0.03] x </a:t>
            </a:r>
            <a:r>
              <a:rPr lang="en-US" sz="3200" b="0" dirty="0" smtClean="0">
                <a:solidFill>
                  <a:srgbClr val="9DE61E"/>
                </a:solidFill>
                <a:effectLst/>
              </a:rPr>
              <a:t>2408 </a:t>
            </a:r>
            <a:r>
              <a:rPr lang="en-US" sz="3200" b="0" dirty="0">
                <a:solidFill>
                  <a:srgbClr val="9DE61E"/>
                </a:solidFill>
                <a:effectLst/>
              </a:rPr>
              <a:t>=  </a:t>
            </a:r>
            <a:r>
              <a:rPr lang="en-US" sz="3200" b="0" dirty="0" smtClean="0">
                <a:solidFill>
                  <a:srgbClr val="9DE61E"/>
                </a:solidFill>
                <a:effectLst/>
              </a:rPr>
              <a:t>72.24</a:t>
            </a:r>
          </a:p>
          <a:p>
            <a:pPr marL="0" indent="0">
              <a:buNone/>
            </a:pPr>
            <a:r>
              <a:rPr lang="en-US" sz="3200" b="0" dirty="0" smtClean="0">
                <a:solidFill>
                  <a:srgbClr val="9DE61E"/>
                </a:solidFill>
                <a:effectLst/>
              </a:rPr>
              <a:t>ANS: In MKHS’s ASB population of 2408 students, there are approximately 72 students who are mixed races.</a:t>
            </a:r>
            <a:endParaRPr lang="en-US" sz="3200" b="0" dirty="0">
              <a:solidFill>
                <a:srgbClr val="9DE61E"/>
              </a:solidFill>
              <a:effectLst/>
            </a:endParaRPr>
          </a:p>
          <a:p>
            <a:pPr marL="0" indent="0">
              <a:buNone/>
            </a:pPr>
            <a:endParaRPr lang="en-US" b="0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631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95737"/>
            <a:ext cx="7581901" cy="645059"/>
          </a:xfrm>
        </p:spPr>
        <p:txBody>
          <a:bodyPr/>
          <a:lstStyle/>
          <a:p>
            <a:r>
              <a:rPr lang="en-US" dirty="0" smtClean="0">
                <a:solidFill>
                  <a:srgbClr val="9DE61E"/>
                </a:solidFill>
              </a:rPr>
              <a:t>Converting Fraction to %</a:t>
            </a:r>
            <a:endParaRPr lang="en-US" dirty="0">
              <a:solidFill>
                <a:srgbClr val="9DE6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113274"/>
            <a:ext cx="7581901" cy="54566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rgbClr val="9DE61E"/>
                </a:solidFill>
              </a:rPr>
              <a:t>When you convert from a fraction to a % you: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9DE61E"/>
                </a:solidFill>
              </a:rPr>
              <a:t>1. Divide denominator into the numerator to   get a decimal #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9DE61E"/>
                </a:solidFill>
              </a:rPr>
              <a:t>2. Multiply decimal # by 100%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9DE61E"/>
                </a:solidFill>
              </a:rPr>
              <a:t>    Sample Problem #2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9DE61E"/>
                </a:solidFill>
              </a:rPr>
              <a:t>         What is the         in percent?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9DE61E"/>
                </a:solidFill>
              </a:rPr>
              <a:t>	a.  3 </a:t>
            </a:r>
            <a:r>
              <a:rPr lang="en-US" sz="3800" b="0" dirty="0" smtClean="0">
                <a:solidFill>
                  <a:srgbClr val="9DE61E"/>
                </a:solidFill>
                <a:effectLst/>
              </a:rPr>
              <a:t>÷ </a:t>
            </a:r>
            <a:r>
              <a:rPr lang="en-US" sz="3800" dirty="0" smtClean="0">
                <a:solidFill>
                  <a:srgbClr val="9DE61E"/>
                </a:solidFill>
              </a:rPr>
              <a:t>20 = 0 .15</a:t>
            </a:r>
          </a:p>
          <a:p>
            <a:pPr marL="0" indent="0">
              <a:buNone/>
            </a:pPr>
            <a:r>
              <a:rPr lang="en-US" sz="3800" dirty="0">
                <a:solidFill>
                  <a:srgbClr val="9DE61E"/>
                </a:solidFill>
              </a:rPr>
              <a:t> </a:t>
            </a:r>
            <a:r>
              <a:rPr lang="en-US" sz="3800" dirty="0" smtClean="0">
                <a:solidFill>
                  <a:srgbClr val="9DE61E"/>
                </a:solidFill>
              </a:rPr>
              <a:t>               0 .15 x 100% = 15%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Screen Shot 2015-08-26 at 10.51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401" y="3778861"/>
            <a:ext cx="444176" cy="75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911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DE61E"/>
                </a:solidFill>
              </a:rPr>
              <a:t>Decimal to %</a:t>
            </a:r>
            <a:endParaRPr lang="en-US" dirty="0">
              <a:solidFill>
                <a:srgbClr val="9DE6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631709"/>
            <a:ext cx="7581901" cy="39534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9DE61E"/>
                </a:solidFill>
              </a:rPr>
              <a:t>When converting a decimal to a percentage you:</a:t>
            </a:r>
          </a:p>
          <a:p>
            <a:pPr marL="457200" indent="-457200">
              <a:buAutoNum type="arabicPeriod"/>
            </a:pPr>
            <a:r>
              <a:rPr lang="en-US" sz="3200" dirty="0" smtClean="0">
                <a:solidFill>
                  <a:srgbClr val="9DE61E"/>
                </a:solidFill>
              </a:rPr>
              <a:t>Multiply decimal to 100%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9DE61E"/>
                </a:solidFill>
              </a:rPr>
              <a:t>Sample Problem #3</a:t>
            </a:r>
          </a:p>
          <a:p>
            <a:pPr marL="457200" indent="-457200">
              <a:buAutoNum type="alphaLcPeriod"/>
            </a:pPr>
            <a:r>
              <a:rPr lang="en-US" sz="3200" dirty="0" smtClean="0">
                <a:solidFill>
                  <a:srgbClr val="9DE61E"/>
                </a:solidFill>
              </a:rPr>
              <a:t>Convert 0.786 to a percent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9DE61E"/>
                </a:solidFill>
              </a:rPr>
              <a:t> </a:t>
            </a:r>
            <a:r>
              <a:rPr lang="en-US" sz="3200" dirty="0" smtClean="0">
                <a:solidFill>
                  <a:srgbClr val="9DE61E"/>
                </a:solidFill>
              </a:rPr>
              <a:t>     0.786 x 100% = 78.6%</a:t>
            </a:r>
            <a:endParaRPr lang="en-US" sz="3200" dirty="0">
              <a:solidFill>
                <a:srgbClr val="9DE6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46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-5273"/>
            <a:ext cx="7581901" cy="1653988"/>
          </a:xfrm>
        </p:spPr>
        <p:txBody>
          <a:bodyPr/>
          <a:lstStyle/>
          <a:p>
            <a:r>
              <a:rPr lang="en-US" dirty="0" smtClean="0">
                <a:solidFill>
                  <a:srgbClr val="9DE61E"/>
                </a:solidFill>
              </a:rPr>
              <a:t>2 Ways to Look at Data</a:t>
            </a:r>
            <a:endParaRPr lang="en-US" dirty="0">
              <a:solidFill>
                <a:srgbClr val="9DE6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459282"/>
            <a:ext cx="7581901" cy="4559009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 smtClean="0">
                <a:solidFill>
                  <a:srgbClr val="9DE61E"/>
                </a:solidFill>
              </a:rPr>
              <a:t>A parameter</a:t>
            </a:r>
          </a:p>
          <a:p>
            <a:pPr>
              <a:buFontTx/>
              <a:buChar char="-"/>
            </a:pPr>
            <a:r>
              <a:rPr lang="en-US" sz="3600" dirty="0" smtClean="0">
                <a:solidFill>
                  <a:srgbClr val="9DE61E"/>
                </a:solidFill>
              </a:rPr>
              <a:t>Numerical measurement describing some trait of an entire population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9DE61E"/>
                </a:solidFill>
              </a:rPr>
              <a:t>Ex. Total population of the City of Alhambra is 83,089, where 47.3% of the population are men.</a:t>
            </a:r>
            <a:endParaRPr lang="en-US" sz="1200" dirty="0" smtClean="0">
              <a:solidFill>
                <a:srgbClr val="9DE61E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U.S. Census 2010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8407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DE61E"/>
                </a:solidFill>
              </a:rPr>
              <a:t>Percentage to Decimal</a:t>
            </a:r>
            <a:endParaRPr lang="en-US" dirty="0">
              <a:solidFill>
                <a:srgbClr val="9DE6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263936"/>
          </a:xfrm>
        </p:spPr>
        <p:txBody>
          <a:bodyPr/>
          <a:lstStyle/>
          <a:p>
            <a:r>
              <a:rPr lang="en-US" sz="2800" dirty="0" smtClean="0">
                <a:solidFill>
                  <a:srgbClr val="9DE61E"/>
                </a:solidFill>
              </a:rPr>
              <a:t>To convert percentage to decimal you: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rgbClr val="9DE61E"/>
                </a:solidFill>
              </a:rPr>
              <a:t>Delete % symbol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rgbClr val="9DE61E"/>
                </a:solidFill>
              </a:rPr>
              <a:t>Divide by 100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9DE61E"/>
                </a:solidFill>
              </a:rPr>
              <a:t>Sample Problem #4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9DE61E"/>
                </a:solidFill>
              </a:rPr>
              <a:t>     What is 37% in decimal?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9DE61E"/>
                </a:solidFill>
              </a:rPr>
              <a:t>                  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 descr="Screen Shot 2015-08-26 at 11.14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144" y="5210463"/>
            <a:ext cx="17272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210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993846"/>
            <a:ext cx="7581901" cy="48421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9DE61E"/>
                </a:solidFill>
              </a:rPr>
              <a:t>2. A statistic</a:t>
            </a:r>
          </a:p>
          <a:p>
            <a:pPr>
              <a:buFontTx/>
              <a:buChar char="-"/>
            </a:pPr>
            <a:r>
              <a:rPr lang="en-US" sz="3600" dirty="0" smtClean="0">
                <a:solidFill>
                  <a:srgbClr val="9DE61E"/>
                </a:solidFill>
              </a:rPr>
              <a:t>Numerical measurement describing some trait of a sample group.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9DE61E"/>
                </a:solidFill>
              </a:rPr>
              <a:t>Ex. Based on a sample of 41 students in Ms. Ng’s Stats class, it was found that 12% of them selected Math as their favorite subject.</a:t>
            </a:r>
            <a:endParaRPr lang="en-US" sz="3600" dirty="0">
              <a:solidFill>
                <a:srgbClr val="9DE6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32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chemeClr val="accent2"/>
                </a:solidFill>
              </a:rPr>
              <a:t>How do you improve skills in interpreting data?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90563" indent="-690563">
              <a:buClr>
                <a:schemeClr val="accent2"/>
              </a:buClr>
              <a:buSzPct val="125000"/>
              <a:buFont typeface="Wingdings" charset="0"/>
              <a:buChar char="v"/>
              <a:tabLst>
                <a:tab pos="914400" algn="l"/>
              </a:tabLst>
            </a:pPr>
            <a:r>
              <a:rPr lang="en-US" sz="3600" dirty="0" smtClean="0">
                <a:solidFill>
                  <a:srgbClr val="9DE61E"/>
                </a:solidFill>
              </a:rPr>
              <a:t>Use common </a:t>
            </a:r>
            <a:r>
              <a:rPr lang="en-US" sz="3600" dirty="0">
                <a:solidFill>
                  <a:srgbClr val="9DE61E"/>
                </a:solidFill>
              </a:rPr>
              <a:t>sense </a:t>
            </a:r>
          </a:p>
          <a:p>
            <a:pPr marL="690563" indent="-690563">
              <a:buClr>
                <a:schemeClr val="accent2"/>
              </a:buClr>
              <a:buSzPct val="125000"/>
              <a:buFont typeface="Wingdings" charset="0"/>
              <a:buChar char="v"/>
              <a:tabLst>
                <a:tab pos="914400" algn="l"/>
              </a:tabLst>
            </a:pPr>
            <a:r>
              <a:rPr lang="en-US" sz="3600" dirty="0" smtClean="0">
                <a:solidFill>
                  <a:srgbClr val="9DE61E"/>
                </a:solidFill>
              </a:rPr>
              <a:t>Think </a:t>
            </a:r>
            <a:r>
              <a:rPr lang="en-US" sz="3600" dirty="0">
                <a:solidFill>
                  <a:srgbClr val="9DE61E"/>
                </a:solidFill>
              </a:rPr>
              <a:t>carefully about the context, source, method, conclusions and practical implications.</a:t>
            </a:r>
            <a:endParaRPr lang="en-US" sz="3600" b="0" dirty="0">
              <a:solidFill>
                <a:srgbClr val="9DE61E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978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DE61E"/>
                </a:solidFill>
              </a:rPr>
              <a:t>How Stats is Misused?</a:t>
            </a:r>
            <a:endParaRPr lang="en-US" dirty="0">
              <a:solidFill>
                <a:srgbClr val="9DE61E"/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66800" y="2133600"/>
            <a:ext cx="7391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681038" indent="-681038"/>
            <a:r>
              <a:rPr lang="en-US" sz="3200" dirty="0">
                <a:solidFill>
                  <a:srgbClr val="9DE61E"/>
                </a:solidFill>
              </a:rPr>
              <a:t>1.	Evil intent on the part of dishonest people</a:t>
            </a:r>
            <a:r>
              <a:rPr lang="en-US" sz="3200" dirty="0" smtClean="0">
                <a:solidFill>
                  <a:srgbClr val="9DE61E"/>
                </a:solidFill>
              </a:rPr>
              <a:t>. “It’s all lies!”</a:t>
            </a:r>
            <a:endParaRPr lang="en-US" sz="3200" dirty="0">
              <a:solidFill>
                <a:srgbClr val="9DE61E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66800" y="3515865"/>
            <a:ext cx="7391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681038" indent="-681038"/>
            <a:r>
              <a:rPr lang="en-US" sz="3200" dirty="0">
                <a:solidFill>
                  <a:srgbClr val="9DE61E"/>
                </a:solidFill>
              </a:rPr>
              <a:t>2.	</a:t>
            </a:r>
            <a:r>
              <a:rPr lang="en-US" sz="3200" dirty="0" smtClean="0">
                <a:solidFill>
                  <a:srgbClr val="9DE61E"/>
                </a:solidFill>
              </a:rPr>
              <a:t>Mistakes on </a:t>
            </a:r>
            <a:r>
              <a:rPr lang="en-US" sz="3200" dirty="0">
                <a:solidFill>
                  <a:srgbClr val="9DE61E"/>
                </a:solidFill>
              </a:rPr>
              <a:t>the part of people who don</a:t>
            </a:r>
            <a:r>
              <a:rPr lang="ja-JP" altLang="en-US" sz="3200" dirty="0">
                <a:solidFill>
                  <a:srgbClr val="9DE61E"/>
                </a:solidFill>
                <a:latin typeface="Arial"/>
              </a:rPr>
              <a:t>’</a:t>
            </a:r>
            <a:r>
              <a:rPr lang="en-US" sz="3200" dirty="0">
                <a:solidFill>
                  <a:srgbClr val="9DE61E"/>
                </a:solidFill>
              </a:rPr>
              <a:t>t know any better.</a:t>
            </a:r>
          </a:p>
        </p:txBody>
      </p:sp>
    </p:spTree>
    <p:extLst>
      <p:ext uri="{BB962C8B-B14F-4D97-AF65-F5344CB8AC3E}">
        <p14:creationId xmlns:p14="http://schemas.microsoft.com/office/powerpoint/2010/main" val="1689716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01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605" y="1058514"/>
            <a:ext cx="4916679" cy="448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23748" y="171275"/>
            <a:ext cx="83194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9DE61E"/>
                </a:solidFill>
              </a:rPr>
              <a:t>Examples of Misleading Graphs and Data</a:t>
            </a:r>
            <a:endParaRPr lang="en-US" sz="3600" dirty="0">
              <a:solidFill>
                <a:srgbClr val="9DE61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1949" y="1205751"/>
            <a:ext cx="3333656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9DE61E"/>
                </a:solidFill>
              </a:rPr>
              <a:t>Q: What’s wrong with this graph? </a:t>
            </a:r>
          </a:p>
          <a:p>
            <a:endParaRPr lang="en-US" sz="2800" dirty="0">
              <a:solidFill>
                <a:srgbClr val="9DE61E"/>
              </a:solidFill>
            </a:endParaRPr>
          </a:p>
          <a:p>
            <a:r>
              <a:rPr lang="en-US" sz="2800" dirty="0" smtClean="0">
                <a:solidFill>
                  <a:srgbClr val="9DE61E"/>
                </a:solidFill>
              </a:rPr>
              <a:t>ANS: Personal income from Graph (A) and (B)  is the same.</a:t>
            </a:r>
          </a:p>
          <a:p>
            <a:r>
              <a:rPr lang="en-US" sz="2800" dirty="0" smtClean="0">
                <a:solidFill>
                  <a:srgbClr val="9DE61E"/>
                </a:solidFill>
              </a:rPr>
              <a:t>CA: $32, 996</a:t>
            </a:r>
          </a:p>
          <a:p>
            <a:r>
              <a:rPr lang="en-US" sz="2800" dirty="0" err="1" smtClean="0">
                <a:solidFill>
                  <a:srgbClr val="9DE61E"/>
                </a:solidFill>
              </a:rPr>
              <a:t>Nev</a:t>
            </a:r>
            <a:r>
              <a:rPr lang="en-US" sz="2800" dirty="0" smtClean="0">
                <a:solidFill>
                  <a:srgbClr val="9DE61E"/>
                </a:solidFill>
              </a:rPr>
              <a:t>: $30,180</a:t>
            </a:r>
          </a:p>
          <a:p>
            <a:r>
              <a:rPr lang="en-US" sz="2800" dirty="0" smtClean="0">
                <a:solidFill>
                  <a:srgbClr val="9DE61E"/>
                </a:solidFill>
              </a:rPr>
              <a:t>BUT the bars are misleading</a:t>
            </a:r>
            <a:r>
              <a:rPr lang="en-US" sz="2800" dirty="0">
                <a:solidFill>
                  <a:srgbClr val="9DE61E"/>
                </a:solidFill>
              </a:rPr>
              <a:t> </a:t>
            </a:r>
            <a:r>
              <a:rPr lang="en-US" sz="2800" dirty="0" smtClean="0">
                <a:solidFill>
                  <a:srgbClr val="9DE61E"/>
                </a:solidFill>
              </a:rPr>
              <a:t>in Graph (B).</a:t>
            </a:r>
            <a:endParaRPr lang="en-US" sz="2800" dirty="0">
              <a:solidFill>
                <a:srgbClr val="9DE61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72556" y="1021701"/>
            <a:ext cx="699491" cy="368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(A)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65228" y="1040097"/>
            <a:ext cx="699491" cy="368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(B)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6944" y="5648960"/>
            <a:ext cx="4367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Graph (B)  bars show CA income is “a lot” higher than </a:t>
            </a:r>
            <a:r>
              <a:rPr lang="en-US" dirty="0" err="1" smtClean="0">
                <a:solidFill>
                  <a:schemeClr val="accent2"/>
                </a:solidFill>
              </a:rPr>
              <a:t>Nev’s</a:t>
            </a:r>
            <a:r>
              <a:rPr lang="en-US" dirty="0" smtClean="0">
                <a:solidFill>
                  <a:schemeClr val="accent2"/>
                </a:solidFill>
              </a:rPr>
              <a:t> income (misleading)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200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DE61E"/>
                </a:solidFill>
              </a:rPr>
              <a:t>How to avoid being misled by graphs?</a:t>
            </a:r>
            <a:endParaRPr lang="en-US" dirty="0">
              <a:solidFill>
                <a:srgbClr val="9DE6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3675189" cy="3953436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solidFill>
                  <a:srgbClr val="9DE61E"/>
                </a:solidFill>
              </a:rPr>
              <a:t>A</a:t>
            </a:r>
            <a:r>
              <a:rPr lang="en-US" sz="3200" dirty="0" smtClean="0">
                <a:solidFill>
                  <a:srgbClr val="9DE61E"/>
                </a:solidFill>
              </a:rPr>
              <a:t>nalyze </a:t>
            </a:r>
            <a:r>
              <a:rPr lang="en-US" sz="3200" dirty="0">
                <a:solidFill>
                  <a:srgbClr val="9DE61E"/>
                </a:solidFill>
              </a:rPr>
              <a:t>the </a:t>
            </a:r>
            <a:r>
              <a:rPr lang="en-US" sz="3200" u="sng" dirty="0">
                <a:solidFill>
                  <a:schemeClr val="accent2"/>
                </a:solidFill>
              </a:rPr>
              <a:t>numerical</a:t>
            </a:r>
            <a:r>
              <a:rPr lang="en-US" sz="3200" dirty="0">
                <a:solidFill>
                  <a:srgbClr val="9DE61E"/>
                </a:solidFill>
              </a:rPr>
              <a:t> information given in the </a:t>
            </a:r>
            <a:r>
              <a:rPr lang="en-US" sz="3200" dirty="0" smtClean="0">
                <a:solidFill>
                  <a:srgbClr val="9DE61E"/>
                </a:solidFill>
              </a:rPr>
              <a:t>graph</a:t>
            </a:r>
          </a:p>
          <a:p>
            <a:r>
              <a:rPr lang="en-US" sz="3200" dirty="0" smtClean="0">
                <a:solidFill>
                  <a:srgbClr val="9DE61E"/>
                </a:solidFill>
              </a:rPr>
              <a:t> Do </a:t>
            </a:r>
            <a:r>
              <a:rPr lang="en-US" sz="3200" dirty="0">
                <a:solidFill>
                  <a:srgbClr val="9DE61E"/>
                </a:solidFill>
              </a:rPr>
              <a:t>not </a:t>
            </a:r>
            <a:r>
              <a:rPr lang="en-US" sz="3200" dirty="0" smtClean="0">
                <a:solidFill>
                  <a:srgbClr val="9DE61E"/>
                </a:solidFill>
              </a:rPr>
              <a:t>rely only on the </a:t>
            </a:r>
            <a:r>
              <a:rPr lang="en-US" sz="3200" dirty="0">
                <a:solidFill>
                  <a:srgbClr val="9DE61E"/>
                </a:solidFill>
              </a:rPr>
              <a:t>graph</a:t>
            </a:r>
            <a:r>
              <a:rPr lang="ja-JP" altLang="en-US" sz="3200" dirty="0">
                <a:solidFill>
                  <a:srgbClr val="9DE61E"/>
                </a:solidFill>
                <a:latin typeface="Arial"/>
              </a:rPr>
              <a:t>’</a:t>
            </a:r>
            <a:r>
              <a:rPr lang="en-US" sz="3200" dirty="0">
                <a:solidFill>
                  <a:srgbClr val="9DE61E"/>
                </a:solidFill>
              </a:rPr>
              <a:t>s shape. </a:t>
            </a:r>
            <a:endParaRPr lang="en-US" sz="3200" dirty="0" smtClean="0">
              <a:solidFill>
                <a:srgbClr val="9DE61E"/>
              </a:solidFill>
            </a:endParaRPr>
          </a:p>
          <a:p>
            <a:r>
              <a:rPr lang="en-US" sz="3200" dirty="0" smtClean="0">
                <a:solidFill>
                  <a:srgbClr val="9DE61E"/>
                </a:solidFill>
              </a:rPr>
              <a:t>READ </a:t>
            </a:r>
            <a:r>
              <a:rPr lang="en-US" sz="3200" dirty="0">
                <a:solidFill>
                  <a:srgbClr val="9DE61E"/>
                </a:solidFill>
              </a:rPr>
              <a:t>labels and units on the </a:t>
            </a:r>
            <a:r>
              <a:rPr lang="en-US" sz="3200" dirty="0" smtClean="0">
                <a:solidFill>
                  <a:srgbClr val="9DE61E"/>
                </a:solidFill>
              </a:rPr>
              <a:t>axes</a:t>
            </a:r>
            <a:endParaRPr lang="en-US" sz="3200" dirty="0"/>
          </a:p>
        </p:txBody>
      </p:sp>
      <p:pic>
        <p:nvPicPr>
          <p:cNvPr id="4" name="Picture 2" descr="01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87" y="1927209"/>
            <a:ext cx="4088333" cy="3780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865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84039"/>
            <a:ext cx="7581901" cy="1025376"/>
          </a:xfrm>
        </p:spPr>
        <p:txBody>
          <a:bodyPr/>
          <a:lstStyle/>
          <a:p>
            <a:r>
              <a:rPr lang="en-US" dirty="0" smtClean="0">
                <a:solidFill>
                  <a:srgbClr val="9DE61E"/>
                </a:solidFill>
              </a:rPr>
              <a:t>Percentages</a:t>
            </a:r>
            <a:endParaRPr lang="en-US" dirty="0">
              <a:solidFill>
                <a:srgbClr val="9DE6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325123"/>
            <a:ext cx="7581901" cy="4290041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9DE61E"/>
                </a:solidFill>
              </a:rPr>
              <a:t>Misleading or unclear percentages are sometimes used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9DE61E"/>
                </a:solidFill>
              </a:rPr>
              <a:t>Ex. 100% of the teachers surveyed have a dog as a pet, therefore dogs are the preferred pet for teachers.</a:t>
            </a:r>
          </a:p>
          <a:p>
            <a:pPr marL="0" indent="0">
              <a:buNone/>
            </a:pPr>
            <a:r>
              <a:rPr lang="en-US" sz="2800" u="sng" dirty="0" smtClean="0">
                <a:solidFill>
                  <a:srgbClr val="9DE61E"/>
                </a:solidFill>
              </a:rPr>
              <a:t>Truth (behind the survey)</a:t>
            </a:r>
            <a:r>
              <a:rPr lang="en-US" sz="2800" dirty="0" smtClean="0">
                <a:solidFill>
                  <a:srgbClr val="9DE61E"/>
                </a:solidFill>
              </a:rPr>
              <a:t>: Only 5 teachers were surveyed, so 5 of 5 teachers, give you 100%.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9DE61E"/>
                </a:solidFill>
              </a:rPr>
              <a:t>Problem? Survey not fairly representing the faculty, making the data misleading.</a:t>
            </a:r>
            <a:endParaRPr lang="en-US" sz="2800" dirty="0">
              <a:solidFill>
                <a:srgbClr val="9DE6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45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9DE61E"/>
                </a:solidFill>
              </a:rPr>
              <a:t>How to find the truth behind data with Percentages?</a:t>
            </a:r>
            <a:endParaRPr lang="en-US" sz="4400" dirty="0">
              <a:solidFill>
                <a:srgbClr val="9DE6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>
                <a:solidFill>
                  <a:srgbClr val="9DE61E"/>
                </a:solidFill>
              </a:rPr>
              <a:t>Find out the actual number of individuals surveyed from the sample or population.</a:t>
            </a:r>
          </a:p>
          <a:p>
            <a:r>
              <a:rPr lang="en-US" sz="3600" dirty="0">
                <a:solidFill>
                  <a:srgbClr val="9DE61E"/>
                </a:solidFill>
              </a:rPr>
              <a:t>Conclusions should not be based on samples that are far too </a:t>
            </a:r>
            <a:r>
              <a:rPr lang="en-US" sz="3600" dirty="0" smtClean="0">
                <a:solidFill>
                  <a:srgbClr val="9DE61E"/>
                </a:solidFill>
              </a:rPr>
              <a:t>small (i.e. 5 teachers surveyed)</a:t>
            </a:r>
          </a:p>
          <a:p>
            <a:r>
              <a:rPr lang="en-US" sz="3600" dirty="0" smtClean="0">
                <a:solidFill>
                  <a:srgbClr val="9DE61E"/>
                </a:solidFill>
                <a:hlinkClick r:id="rId2"/>
              </a:rPr>
              <a:t>Top 10 False Advertisements </a:t>
            </a:r>
            <a:r>
              <a:rPr lang="en-US" sz="3600" dirty="0" smtClean="0">
                <a:solidFill>
                  <a:srgbClr val="9DE61E"/>
                </a:solidFill>
              </a:rPr>
              <a:t>that got caught</a:t>
            </a:r>
            <a:endParaRPr lang="en-US" sz="3600" dirty="0">
              <a:solidFill>
                <a:srgbClr val="9DE61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506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3407</TotalTime>
  <Words>867</Words>
  <Application>Microsoft Macintosh PowerPoint</Application>
  <PresentationFormat>On-screen Show (4:3)</PresentationFormat>
  <Paragraphs>156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Orbit</vt:lpstr>
      <vt:lpstr>Notes #3</vt:lpstr>
      <vt:lpstr>2 Ways to Look at Data</vt:lpstr>
      <vt:lpstr>PowerPoint Presentation</vt:lpstr>
      <vt:lpstr>How do you improve skills in interpreting data?</vt:lpstr>
      <vt:lpstr>How Stats is Misused?</vt:lpstr>
      <vt:lpstr>PowerPoint Presentation</vt:lpstr>
      <vt:lpstr>How to avoid being misled by graphs?</vt:lpstr>
      <vt:lpstr>Percentages</vt:lpstr>
      <vt:lpstr>How to find the truth behind data with Percentages?</vt:lpstr>
      <vt:lpstr>Representing Percentages w/ Pie Charts</vt:lpstr>
      <vt:lpstr>4 Steps to Create a Pie Chart</vt:lpstr>
      <vt:lpstr>PowerPoint Presentation</vt:lpstr>
      <vt:lpstr>PowerPoint Presentation</vt:lpstr>
      <vt:lpstr>PowerPoint Presentation</vt:lpstr>
      <vt:lpstr>Notes #4</vt:lpstr>
      <vt:lpstr>What % really means?</vt:lpstr>
      <vt:lpstr>PowerPoint Presentation</vt:lpstr>
      <vt:lpstr>Converting Fraction to %</vt:lpstr>
      <vt:lpstr>Decimal to %</vt:lpstr>
      <vt:lpstr>Percentage to Decimal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#3</dc:title>
  <dc:creator>May Ng</dc:creator>
  <cp:lastModifiedBy>May Ng</cp:lastModifiedBy>
  <cp:revision>32</cp:revision>
  <dcterms:created xsi:type="dcterms:W3CDTF">2015-08-20T00:46:13Z</dcterms:created>
  <dcterms:modified xsi:type="dcterms:W3CDTF">2017-08-28T05:15:46Z</dcterms:modified>
</cp:coreProperties>
</file>