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1" r:id="rId6"/>
    <p:sldId id="262" r:id="rId7"/>
    <p:sldId id="263" r:id="rId8"/>
    <p:sldId id="272" r:id="rId9"/>
    <p:sldId id="273" r:id="rId10"/>
    <p:sldId id="274" r:id="rId11"/>
    <p:sldId id="267" r:id="rId12"/>
    <p:sldId id="279" r:id="rId13"/>
    <p:sldId id="281" r:id="rId14"/>
    <p:sldId id="282" r:id="rId15"/>
    <p:sldId id="278" r:id="rId16"/>
    <p:sldId id="283" r:id="rId17"/>
    <p:sldId id="277" r:id="rId18"/>
    <p:sldId id="28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September 8,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September 8,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uffingtonpost.ca/2015/03/11/competition-bureau-accuse_n_6848650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Tbc8GIhfHo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93119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Ch1-3 Continued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Detecting Phony Data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Notes #5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0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104"/>
            <a:ext cx="8229600" cy="636830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4. Deliberate  Distortions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  Purposefully </a:t>
            </a:r>
            <a:r>
              <a:rPr lang="en-US" dirty="0">
                <a:solidFill>
                  <a:srgbClr val="0000FF"/>
                </a:solidFill>
              </a:rPr>
              <a:t>publishing false data to attract more  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customers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Ex 1. Marking up prices during a sale to deceive customers that they are buying product with a “cheaper” price.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  <a:hlinkClick r:id="rId2"/>
              </a:rPr>
              <a:t>Target sued for false advertising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Ex 2. Avis Car Rental company published an ad in a magazine stating they were the winner in a survey of people who rented cars.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 Hertz, their rival company asked for detailed information about the survey, somehow the survey responses disappeared, and survey coordinator resigned.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5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8-31 at 6.14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20" y="496865"/>
            <a:ext cx="8402652" cy="35101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5820" y="4072803"/>
            <a:ext cx="8228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Source: Sun Times, August 20, 1991</a:t>
            </a:r>
          </a:p>
          <a:p>
            <a:endParaRPr lang="en-US" sz="2400" dirty="0"/>
          </a:p>
          <a:p>
            <a:r>
              <a:rPr lang="en-US" sz="2400" dirty="0" smtClean="0"/>
              <a:t>Final Ending: </a:t>
            </a:r>
            <a:r>
              <a:rPr lang="en-US" sz="2400" dirty="0"/>
              <a:t>Hertz sued both Avis and the magazine for false advertising, and a settlement was reached.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6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Misleading pictographs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7800"/>
            <a:ext cx="8229600" cy="34844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What is a pictograph?</a:t>
            </a:r>
          </a:p>
          <a:p>
            <a:pPr marL="114300" indent="0">
              <a:buNone/>
            </a:pPr>
            <a:endParaRPr lang="en-US" sz="3200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ANS: A </a:t>
            </a:r>
            <a:r>
              <a:rPr lang="en-US" sz="3200" dirty="0">
                <a:solidFill>
                  <a:srgbClr val="0000FF"/>
                </a:solidFill>
              </a:rPr>
              <a:t>pictograph is a drawing of an object </a:t>
            </a:r>
            <a:r>
              <a:rPr lang="en-US" sz="3200" dirty="0" smtClean="0">
                <a:solidFill>
                  <a:srgbClr val="0000FF"/>
                </a:solidFill>
              </a:rPr>
              <a:t>meant to </a:t>
            </a:r>
            <a:r>
              <a:rPr lang="en-US" sz="3200" dirty="0">
                <a:solidFill>
                  <a:srgbClr val="0000FF"/>
                </a:solidFill>
              </a:rPr>
              <a:t>represent and depict data. </a:t>
            </a:r>
          </a:p>
          <a:p>
            <a:pPr marL="11430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8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What’s wrong with pictographs?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538330"/>
            <a:ext cx="8229600" cy="20680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ANS: Pictographs are misleading b/c the perspective makes it difficult to judge the numerical difference between each picture. </a:t>
            </a:r>
          </a:p>
          <a:p>
            <a:pPr marL="11430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Ex</a:t>
            </a:r>
          </a:p>
        </p:txBody>
      </p:sp>
      <p:pic>
        <p:nvPicPr>
          <p:cNvPr id="5" name="Picture 4" descr="Screen Shot 2015-09-01 at 5.43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83" y="2728303"/>
            <a:ext cx="5416082" cy="39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9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Which graph shows the information more accurately?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411" y="6224923"/>
            <a:ext cx="179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ANS: Graph 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8536" y="1818868"/>
            <a:ext cx="181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GOOD GRAPH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270" y="1845827"/>
            <a:ext cx="181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BAD GRAPH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Screen Shot 2015-09-01 at 6.05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690" y="2215159"/>
            <a:ext cx="4889500" cy="3949700"/>
          </a:xfrm>
          <a:prstGeom prst="rect">
            <a:avLst/>
          </a:prstGeom>
        </p:spPr>
      </p:pic>
      <p:pic>
        <p:nvPicPr>
          <p:cNvPr id="9" name="Picture 8" descr="Screen Shot 2015-09-01 at 6.05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17" y="2227859"/>
            <a:ext cx="3226769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0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19889"/>
            <a:ext cx="8260672" cy="1039427"/>
          </a:xfrm>
        </p:spPr>
        <p:txBody>
          <a:bodyPr>
            <a:noAutofit/>
          </a:bodyPr>
          <a:lstStyle/>
          <a:p>
            <a:pPr marL="114300" indent="0"/>
            <a:r>
              <a:rPr lang="en-US" sz="2400" dirty="0">
                <a:solidFill>
                  <a:srgbClr val="0000FF"/>
                </a:solidFill>
              </a:rPr>
              <a:t>Ex. Distorting the drawings of </a:t>
            </a:r>
            <a:r>
              <a:rPr lang="en-US" sz="2400" dirty="0" smtClean="0">
                <a:solidFill>
                  <a:srgbClr val="0000FF"/>
                </a:solidFill>
              </a:rPr>
              <a:t>pictographs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" name="Content Placeholder 6" descr="01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356" y="1646388"/>
            <a:ext cx="7543800" cy="4389437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739688" y="6067183"/>
            <a:ext cx="803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Pictograph (b) exaggerate the difference by increasing each dimension in proportion to the actual amounts of oil consumption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9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can graphs mislead you?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3888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Check list for things to note: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Using a title that suggests something different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than the data.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Missing labels on axis or scale.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Very small or large range of #s on scale to 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exaggerate data results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Begin scale at a # OTHER THAN “0”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Using a scale with uneven increments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Using 3-D design/Pictographs to confuse people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____ Surveying a very small sampling of people</a:t>
            </a:r>
          </a:p>
          <a:p>
            <a:pPr marL="11430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How to spot misleading graphs?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9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262700"/>
            <a:ext cx="8260672" cy="79006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Sample Selection Issues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56703"/>
            <a:ext cx="8431698" cy="551134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tantia" charset="0"/>
              </a:rPr>
              <a:t>3</a:t>
            </a:r>
            <a:r>
              <a:rPr lang="en-US" sz="2800" dirty="0" smtClean="0">
                <a:latin typeface="Constantia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tantia" charset="0"/>
              </a:rPr>
              <a:t>Types of Samples</a:t>
            </a:r>
            <a:endParaRPr lang="en-US" sz="2800" dirty="0">
              <a:solidFill>
                <a:srgbClr val="0000FF"/>
              </a:solidFill>
              <a:latin typeface="Constantia" charset="0"/>
            </a:endParaRPr>
          </a:p>
          <a:p>
            <a:pPr marL="411480" lvl="1" indent="0">
              <a:buNone/>
            </a:pPr>
            <a:endParaRPr lang="en-US" sz="2800" dirty="0" smtClean="0">
              <a:solidFill>
                <a:srgbClr val="0000FF"/>
              </a:solidFill>
              <a:latin typeface="Constantia" charset="0"/>
            </a:endParaRPr>
          </a:p>
          <a:p>
            <a:pPr marL="411480" lvl="1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tantia" charset="0"/>
              </a:rPr>
              <a:t>1. Voluntary</a:t>
            </a:r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-response sample (or self-selected sample)</a:t>
            </a:r>
          </a:p>
          <a:p>
            <a:pPr lvl="2"/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One in which the subjects themselves decide whether to be included---creates built-in bias</a:t>
            </a:r>
          </a:p>
          <a:p>
            <a:pPr lvl="3"/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Telephone call-in polls (radio)</a:t>
            </a:r>
          </a:p>
          <a:p>
            <a:pPr lvl="3"/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Mail-in polls</a:t>
            </a:r>
          </a:p>
          <a:p>
            <a:pPr lvl="3"/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Internet polls</a:t>
            </a:r>
          </a:p>
          <a:p>
            <a:pPr marL="411480" lvl="1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tantia" charset="0"/>
              </a:rPr>
              <a:t>2. Small </a:t>
            </a:r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Samples</a:t>
            </a:r>
          </a:p>
          <a:p>
            <a:pPr lvl="2"/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Too few subjects used</a:t>
            </a:r>
          </a:p>
          <a:p>
            <a:pPr marL="411480" lvl="1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tantia" charset="0"/>
              </a:rPr>
              <a:t>3.  Convenience</a:t>
            </a:r>
            <a:endParaRPr lang="en-US" sz="2800" dirty="0">
              <a:solidFill>
                <a:srgbClr val="0000FF"/>
              </a:solidFill>
              <a:latin typeface="Constantia" charset="0"/>
            </a:endParaRPr>
          </a:p>
          <a:p>
            <a:pPr lvl="2"/>
            <a:r>
              <a:rPr lang="en-US" sz="2800" dirty="0">
                <a:solidFill>
                  <a:srgbClr val="0000FF"/>
                </a:solidFill>
                <a:latin typeface="Constantia" charset="0"/>
              </a:rPr>
              <a:t>Not representative since subjects can be easily accessed</a:t>
            </a:r>
          </a:p>
        </p:txBody>
      </p:sp>
    </p:spTree>
    <p:extLst>
      <p:ext uri="{BB962C8B-B14F-4D97-AF65-F5344CB8AC3E}">
        <p14:creationId xmlns:p14="http://schemas.microsoft.com/office/powerpoint/2010/main" val="28809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Misleading Data Gallery Walk Chart</a:t>
            </a:r>
          </a:p>
          <a:p>
            <a:endParaRPr lang="en-US" dirty="0"/>
          </a:p>
          <a:p>
            <a:r>
              <a:rPr lang="en-US" dirty="0" smtClean="0"/>
              <a:t>#1 to 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2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1-3 Review </a:t>
            </a:r>
            <a:r>
              <a:rPr lang="en-US" dirty="0" err="1" smtClean="0"/>
              <a:t>Wksht</a:t>
            </a:r>
            <a:endParaRPr lang="en-US" dirty="0" smtClean="0"/>
          </a:p>
          <a:p>
            <a:r>
              <a:rPr lang="en-US" dirty="0" smtClean="0"/>
              <a:t>Quiz on Notes (#3-#5)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26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Things to look for in Misleading Survey Questions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257799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Look for 2 Things:</a:t>
            </a:r>
          </a:p>
          <a:p>
            <a:pPr marL="11430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1) Loaded Questions: Intentionally worded questions that are emotionally driven that lead to desired answers</a:t>
            </a:r>
          </a:p>
          <a:p>
            <a:pPr marL="68580" indent="0">
              <a:buNone/>
            </a:pPr>
            <a:endParaRPr lang="en-US" sz="3200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Ex. The following two samples were asking the same thing, but one received more approval votes than the other. </a:t>
            </a:r>
          </a:p>
          <a:p>
            <a:pPr marL="68580" indent="0">
              <a:buNone/>
            </a:pPr>
            <a:endParaRPr lang="en-US" sz="3200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A. Too little money is being spent on welfare.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B. Too little money is spent on assistance to the poor.</a:t>
            </a:r>
          </a:p>
          <a:p>
            <a:pPr marL="68580" indent="0">
              <a:buNone/>
            </a:pPr>
            <a:endParaRPr lang="en-US" sz="3200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Which one do you think received more votes?</a:t>
            </a:r>
          </a:p>
          <a:p>
            <a:pPr marL="68580" indent="0">
              <a:buNone/>
            </a:pPr>
            <a:r>
              <a:rPr lang="en-US" sz="3200" dirty="0">
                <a:solidFill>
                  <a:srgbClr val="0000FF"/>
                </a:solidFill>
              </a:rPr>
              <a:t>19% </a:t>
            </a:r>
            <a:r>
              <a:rPr lang="en-US" sz="3200" dirty="0" smtClean="0">
                <a:solidFill>
                  <a:srgbClr val="0000FF"/>
                </a:solidFill>
              </a:rPr>
              <a:t>agreed with “A” ;  63% agreed with “B”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1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“</a:t>
            </a:r>
            <a:r>
              <a:rPr lang="en-US" dirty="0" smtClean="0">
                <a:solidFill>
                  <a:srgbClr val="0000FF"/>
                </a:solidFill>
              </a:rPr>
              <a:t>Too </a:t>
            </a:r>
            <a:r>
              <a:rPr lang="en-US" dirty="0">
                <a:solidFill>
                  <a:srgbClr val="0000FF"/>
                </a:solidFill>
              </a:rPr>
              <a:t>little money is spent on assistance to the </a:t>
            </a:r>
            <a:r>
              <a:rPr lang="en-US" dirty="0" smtClean="0">
                <a:solidFill>
                  <a:srgbClr val="0000FF"/>
                </a:solidFill>
              </a:rPr>
              <a:t>poor” </a:t>
            </a:r>
            <a:r>
              <a:rPr lang="en-US" dirty="0" smtClean="0">
                <a:solidFill>
                  <a:schemeClr val="tx1"/>
                </a:solidFill>
              </a:rPr>
              <a:t>have more approval votes?</a:t>
            </a:r>
          </a:p>
          <a:p>
            <a:pPr marL="11430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ANS: It was due to the words “assistance to the poor” that gave the voters a descriptive class status that was relatable.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3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pick out the loaded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Sample A. Do </a:t>
            </a:r>
            <a:r>
              <a:rPr lang="en-US" dirty="0"/>
              <a:t>you feel that the work in the office has been piling up since we lost our last employee?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Sample B. What </a:t>
            </a:r>
            <a:r>
              <a:rPr lang="en-US" dirty="0"/>
              <a:t>situations have you noticed since we lost our last employee?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ANS: (A) b/c it gives the reader a descriptive response of the working conditions, and (b) doesn’t and is an open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428" y="357768"/>
            <a:ext cx="8229600" cy="615364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2. Order of Questions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Survey questions can be “loaded” based on the order of the item being introduced.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Ex. Poll taken in Germany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A. Would  you say that traffic contributes more or less to air pollution than factories?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B. Would you say that factories contribute more or less to air pollution </a:t>
            </a:r>
            <a:r>
              <a:rPr lang="en-US" dirty="0" smtClean="0">
                <a:solidFill>
                  <a:srgbClr val="0000FF"/>
                </a:solidFill>
              </a:rPr>
              <a:t>than </a:t>
            </a:r>
            <a:r>
              <a:rPr lang="en-US" dirty="0">
                <a:solidFill>
                  <a:srgbClr val="0000FF"/>
                </a:solidFill>
              </a:rPr>
              <a:t>traffic?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FF"/>
                </a:solidFill>
              </a:rPr>
              <a:t>Results: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-When </a:t>
            </a:r>
            <a:r>
              <a:rPr lang="en-US" dirty="0">
                <a:solidFill>
                  <a:srgbClr val="0000FF"/>
                </a:solidFill>
              </a:rPr>
              <a:t>”traffic” was listed </a:t>
            </a:r>
            <a:r>
              <a:rPr lang="en-US" dirty="0" smtClean="0">
                <a:solidFill>
                  <a:srgbClr val="0000FF"/>
                </a:solidFill>
              </a:rPr>
              <a:t>1st</a:t>
            </a:r>
            <a:r>
              <a:rPr lang="en-US" dirty="0">
                <a:solidFill>
                  <a:srgbClr val="0000FF"/>
                </a:solidFill>
              </a:rPr>
              <a:t>, 45% blamed traffic and 27% blamed factories.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-When </a:t>
            </a:r>
            <a:r>
              <a:rPr lang="en-US" dirty="0">
                <a:solidFill>
                  <a:srgbClr val="0000FF"/>
                </a:solidFill>
              </a:rPr>
              <a:t>“factories” was listed 1</a:t>
            </a:r>
            <a:r>
              <a:rPr lang="en-US" baseline="30000" dirty="0">
                <a:solidFill>
                  <a:srgbClr val="0000FF"/>
                </a:solidFill>
              </a:rPr>
              <a:t>st</a:t>
            </a:r>
            <a:r>
              <a:rPr lang="en-US" dirty="0">
                <a:solidFill>
                  <a:srgbClr val="0000FF"/>
                </a:solidFill>
              </a:rPr>
              <a:t>, 24 % blamed traffic, 57% blamed factories.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6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Other factors that affect Statistical results of a Study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66141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1</a:t>
            </a:r>
            <a:r>
              <a:rPr lang="en-US" sz="2700" dirty="0" smtClean="0">
                <a:solidFill>
                  <a:srgbClr val="0000FF"/>
                </a:solidFill>
              </a:rPr>
              <a:t>. Nonresponse</a:t>
            </a:r>
          </a:p>
          <a:p>
            <a:pPr>
              <a:buFontTx/>
              <a:buChar char="-"/>
            </a:pPr>
            <a:r>
              <a:rPr lang="en-US" sz="2700" dirty="0" smtClean="0">
                <a:solidFill>
                  <a:srgbClr val="0000FF"/>
                </a:solidFill>
              </a:rPr>
              <a:t>Refusing to answer a survey question or person not available to answer throws off final data results.</a:t>
            </a:r>
          </a:p>
          <a:p>
            <a:pPr>
              <a:buFontTx/>
              <a:buChar char="-"/>
            </a:pPr>
            <a:endParaRPr lang="en-US" sz="2700"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sz="2700" dirty="0" smtClean="0">
                <a:solidFill>
                  <a:srgbClr val="0000FF"/>
                </a:solidFill>
              </a:rPr>
              <a:t>Ex. Hanging up when a telemarketer calls or after a completion of a service call.</a:t>
            </a:r>
          </a:p>
          <a:p>
            <a:pPr marL="114300" indent="0">
              <a:buNone/>
            </a:pPr>
            <a:endParaRPr lang="en-US" sz="2700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sz="2700" dirty="0" smtClean="0">
                <a:solidFill>
                  <a:srgbClr val="0000FF"/>
                </a:solidFill>
              </a:rPr>
              <a:t>2. Missing Data</a:t>
            </a:r>
          </a:p>
          <a:p>
            <a:pPr>
              <a:buFontTx/>
              <a:buChar char="-"/>
            </a:pPr>
            <a:r>
              <a:rPr lang="en-US" sz="2700" dirty="0" smtClean="0">
                <a:solidFill>
                  <a:srgbClr val="0000FF"/>
                </a:solidFill>
              </a:rPr>
              <a:t>Data can be missing at random, where findings to a study or survey is not entirely conclusive for the population being questioned.</a:t>
            </a:r>
          </a:p>
          <a:p>
            <a:pPr>
              <a:buFontTx/>
              <a:buChar char="-"/>
            </a:pPr>
            <a:endParaRPr lang="en-US" sz="2700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smtClean="0">
                <a:solidFill>
                  <a:srgbClr val="0000FF"/>
                </a:solidFill>
              </a:rPr>
              <a:t> Ex. U.S. Census has missing data, due to missing people who   </a:t>
            </a:r>
          </a:p>
          <a:p>
            <a:pPr marL="114300" indent="0">
              <a:buNone/>
            </a:pP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smtClean="0">
                <a:solidFill>
                  <a:srgbClr val="0000FF"/>
                </a:solidFill>
              </a:rPr>
              <a:t>      are homeless or low income groups who do not have an </a:t>
            </a:r>
          </a:p>
          <a:p>
            <a:pPr marL="114300" indent="0">
              <a:buNone/>
            </a:pP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 smtClean="0">
                <a:solidFill>
                  <a:srgbClr val="0000FF"/>
                </a:solidFill>
              </a:rPr>
              <a:t>      address where the Census could be sent to.</a:t>
            </a:r>
            <a:endParaRPr lang="en-US" sz="27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9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Spotting for Biases or Special Interests in a Study or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4 Things to Look for</a:t>
            </a:r>
          </a:p>
          <a:p>
            <a:pPr marL="11430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571500" indent="-45720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Self-Interest Studies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Surveys or studies that are sponsored by a specific party with an agenda or interest to promote.</a:t>
            </a:r>
          </a:p>
          <a:p>
            <a:pPr>
              <a:buFontTx/>
              <a:buChar char="-"/>
            </a:pPr>
            <a:endParaRPr lang="en-US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Ex. Drug companies paying doctors to conduct a study about the effectiveness of their new drugs and publishing results in world renown journals or info commercials.</a:t>
            </a:r>
          </a:p>
          <a:p>
            <a:pPr marL="11430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What is the problem with this?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Conflict of interest due to doctors being paid by a company that created the drug.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9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24"/>
            <a:ext cx="8229600" cy="56968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2. Precise Numbers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00FF"/>
                </a:solidFill>
              </a:rPr>
              <a:t>Figure that are very precise can make people incorrectly assume that the number is also accurate.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Ex. “There are now 103, 215, 027 households in the U.S.” is more of an estimate, and should not be taken as a precise count.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Solution to the problem: Stating “the number of households is about 103 million” would have been more honest and better.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1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770"/>
            <a:ext cx="8229600" cy="576839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3. Partial Pictures</a:t>
            </a:r>
          </a:p>
          <a:p>
            <a:pPr marL="285750" indent="-285750">
              <a:buFontTx/>
              <a:buChar char="-"/>
            </a:pPr>
            <a:r>
              <a:rPr lang="en-US" sz="2600" dirty="0">
                <a:solidFill>
                  <a:srgbClr val="0000FF"/>
                </a:solidFill>
              </a:rPr>
              <a:t>Claims that are misleading and not presenting the complete results.</a:t>
            </a:r>
          </a:p>
          <a:p>
            <a:pPr marL="285750" indent="-285750">
              <a:buFontTx/>
              <a:buChar char="-"/>
            </a:pPr>
            <a:endParaRPr lang="en-US" sz="2600" dirty="0">
              <a:solidFill>
                <a:srgbClr val="0000FF"/>
              </a:solidFill>
            </a:endParaRPr>
          </a:p>
          <a:p>
            <a:pPr marL="0" lvl="2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Ex. “Ninety percent of all our cars sold in this country in the last 10 years are still on the road.”</a:t>
            </a:r>
          </a:p>
          <a:p>
            <a:pPr marL="0" lvl="2"/>
            <a:endParaRPr lang="en-US" sz="2600" dirty="0">
              <a:solidFill>
                <a:srgbClr val="0000FF"/>
              </a:solidFill>
            </a:endParaRPr>
          </a:p>
          <a:p>
            <a:pPr marL="0" lvl="2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Problem with the claim?</a:t>
            </a:r>
          </a:p>
          <a:p>
            <a:pPr marL="0" lvl="2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ANS: Consumers were impressed; however, the dealer failed to mention that 90% of the cars that the dealer sold were in the last 3 years. </a:t>
            </a:r>
          </a:p>
          <a:p>
            <a:pPr marL="0" lvl="2"/>
            <a:endParaRPr lang="en-US" sz="2600" dirty="0">
              <a:solidFill>
                <a:srgbClr val="0000FF"/>
              </a:solidFill>
            </a:endParaRPr>
          </a:p>
          <a:p>
            <a:pPr marL="0" lvl="2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So of course your cars should still be on the road, the cars are still relatively new!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7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7603</TotalTime>
  <Words>1125</Words>
  <Application>Microsoft Macintosh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Notes #5</vt:lpstr>
      <vt:lpstr>Things to look for in Misleading Survey Questions</vt:lpstr>
      <vt:lpstr>Why?</vt:lpstr>
      <vt:lpstr>Can you pick out the loaded q?</vt:lpstr>
      <vt:lpstr>PowerPoint Presentation</vt:lpstr>
      <vt:lpstr>Other factors that affect Statistical results of a Study</vt:lpstr>
      <vt:lpstr>Spotting for Biases or Special Interests in a Study or Survey</vt:lpstr>
      <vt:lpstr>PowerPoint Presentation</vt:lpstr>
      <vt:lpstr>PowerPoint Presentation</vt:lpstr>
      <vt:lpstr>PowerPoint Presentation</vt:lpstr>
      <vt:lpstr>PowerPoint Presentation</vt:lpstr>
      <vt:lpstr>Misleading pictographs</vt:lpstr>
      <vt:lpstr>What’s wrong with pictographs?</vt:lpstr>
      <vt:lpstr>Which graph shows the information more accurately?</vt:lpstr>
      <vt:lpstr>Ex. Distorting the drawings of pictographs</vt:lpstr>
      <vt:lpstr>How can graphs mislead you?</vt:lpstr>
      <vt:lpstr>Sample Selection Issues</vt:lpstr>
      <vt:lpstr>Classwork</vt:lpstr>
      <vt:lpstr>HW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#5</dc:title>
  <dc:creator>May Ng</dc:creator>
  <cp:lastModifiedBy>May Ng</cp:lastModifiedBy>
  <cp:revision>33</cp:revision>
  <dcterms:created xsi:type="dcterms:W3CDTF">2015-08-31T07:50:54Z</dcterms:created>
  <dcterms:modified xsi:type="dcterms:W3CDTF">2017-09-11T14:58:16Z</dcterms:modified>
</cp:coreProperties>
</file>