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5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6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6" r:id="rId2"/>
    <p:sldId id="258" r:id="rId3"/>
    <p:sldId id="267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image" Target="../media/image1.wmf"/><Relationship Id="rId2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5" Type="http://schemas.openxmlformats.org/officeDocument/2006/relationships/image" Target="../media/image14.emf"/><Relationship Id="rId6" Type="http://schemas.openxmlformats.org/officeDocument/2006/relationships/image" Target="../media/image15.emf"/><Relationship Id="rId1" Type="http://schemas.openxmlformats.org/officeDocument/2006/relationships/image" Target="../media/image1.wmf"/><Relationship Id="rId2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5" Type="http://schemas.openxmlformats.org/officeDocument/2006/relationships/image" Target="../media/image20.emf"/><Relationship Id="rId6" Type="http://schemas.openxmlformats.org/officeDocument/2006/relationships/image" Target="../media/image21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CC22E-9360-B341-9621-EFE30B6CDF7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FD916-BD31-1D4A-9BF8-BF63E1DC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8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38AD34-9639-BE4C-B73A-DE0EB267BEB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6277B5-678B-8A44-8452-5988F4A4EEC2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AFA220-8B91-1A40-9172-44C5236640BF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5081CB-1AAB-8841-9C62-42DD0ADE0AA3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35C71A-FC0C-1C43-9D2F-8D21B6D46154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35C71A-FC0C-1C43-9D2F-8D21B6D46154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ED1A-5BC8-0F40-87DB-9CC39B86EEE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2F22-59EE-4642-87FE-E19F0BC7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ED1A-5BC8-0F40-87DB-9CC39B86EEE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2F22-59EE-4642-87FE-E19F0BC7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1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ED1A-5BC8-0F40-87DB-9CC39B86EEE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2F22-59EE-4642-87FE-E19F0BC7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19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F527-F082-1E4B-BD58-459741BD7CB5}" type="datetime1">
              <a:rPr lang="en-US"/>
              <a:pPr>
                <a:defRPr/>
              </a:pPr>
              <a:t>5/21/18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Section 11.1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C49D5-8F85-F846-885F-75CB0B662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62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C69FE-02D8-6B4A-B7BE-E3B3B8C5D78A}" type="datetime1">
              <a:rPr lang="en-US"/>
              <a:pPr>
                <a:defRPr/>
              </a:pPr>
              <a:t>5/21/18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Section 10.3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A17D9-E2DF-4F4D-A63D-53FAB3DE7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5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ED1A-5BC8-0F40-87DB-9CC39B86EEE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2F22-59EE-4642-87FE-E19F0BC7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ED1A-5BC8-0F40-87DB-9CC39B86EEE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2F22-59EE-4642-87FE-E19F0BC7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9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ED1A-5BC8-0F40-87DB-9CC39B86EEE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2F22-59EE-4642-87FE-E19F0BC7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3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ED1A-5BC8-0F40-87DB-9CC39B86EEE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2F22-59EE-4642-87FE-E19F0BC7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4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ED1A-5BC8-0F40-87DB-9CC39B86EEE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2F22-59EE-4642-87FE-E19F0BC7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2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ED1A-5BC8-0F40-87DB-9CC39B86EEE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2F22-59EE-4642-87FE-E19F0BC7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9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ED1A-5BC8-0F40-87DB-9CC39B86EEE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2F22-59EE-4642-87FE-E19F0BC7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3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ED1A-5BC8-0F40-87DB-9CC39B86EEE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2F22-59EE-4642-87FE-E19F0BC7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ED1A-5BC8-0F40-87DB-9CC39B86EEE5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B2F22-59EE-4642-87FE-E19F0BC7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0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emf"/><Relationship Id="rId12" Type="http://schemas.openxmlformats.org/officeDocument/2006/relationships/oleObject" Target="../embeddings/oleObject16.bin"/><Relationship Id="rId13" Type="http://schemas.openxmlformats.org/officeDocument/2006/relationships/image" Target="../media/image14.emf"/><Relationship Id="rId14" Type="http://schemas.openxmlformats.org/officeDocument/2006/relationships/oleObject" Target="../embeddings/oleObject17.bin"/><Relationship Id="rId15" Type="http://schemas.openxmlformats.org/officeDocument/2006/relationships/image" Target="../media/image1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1.emf"/><Relationship Id="rId8" Type="http://schemas.openxmlformats.org/officeDocument/2006/relationships/oleObject" Target="../embeddings/oleObject14.bin"/><Relationship Id="rId9" Type="http://schemas.openxmlformats.org/officeDocument/2006/relationships/image" Target="../media/image12.emf"/><Relationship Id="rId10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20.emf"/><Relationship Id="rId13" Type="http://schemas.openxmlformats.org/officeDocument/2006/relationships/oleObject" Target="../embeddings/oleObject23.bin"/><Relationship Id="rId14" Type="http://schemas.openxmlformats.org/officeDocument/2006/relationships/image" Target="../media/image21.emf"/><Relationship Id="rId15" Type="http://schemas.openxmlformats.org/officeDocument/2006/relationships/oleObject" Target="../embeddings/oleObject24.bin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18.e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3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emf"/><Relationship Id="rId12" Type="http://schemas.openxmlformats.org/officeDocument/2006/relationships/oleObject" Target="../embeddings/oleObject11.bin"/><Relationship Id="rId13" Type="http://schemas.openxmlformats.org/officeDocument/2006/relationships/image" Target="../media/image1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8.emf"/><Relationship Id="rId8" Type="http://schemas.openxmlformats.org/officeDocument/2006/relationships/oleObject" Target="../embeddings/oleObject9.bin"/><Relationship Id="rId9" Type="http://schemas.openxmlformats.org/officeDocument/2006/relationships/image" Target="../media/image1.wmf"/><Relationship Id="rId10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#26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Combination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40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1B2894-3D18-FE44-8981-02ABDFE8D102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47106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Section 11.3</a:t>
            </a:r>
          </a:p>
        </p:txBody>
      </p:sp>
      <p:sp>
        <p:nvSpPr>
          <p:cNvPr id="4710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697B30-2A8E-A348-894B-46DDB28DB6A3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7038" y="352559"/>
            <a:ext cx="8534400" cy="5848459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Secondly</a:t>
            </a:r>
            <a:r>
              <a:rPr lang="en-US" sz="2200" dirty="0">
                <a:solidFill>
                  <a:srgbClr val="000000"/>
                </a:solidFill>
                <a:latin typeface="Arial" charset="0"/>
                <a:cs typeface="Arial" charset="0"/>
              </a:rPr>
              <a:t>, select </a:t>
            </a:r>
            <a:r>
              <a:rPr lang="en-US" sz="2200" dirty="0">
                <a:solidFill>
                  <a:srgbClr val="009900"/>
                </a:solidFill>
                <a:latin typeface="Arial" charset="0"/>
                <a:cs typeface="Arial" charset="0"/>
              </a:rPr>
              <a:t>2 Democrats out of 46 </a:t>
            </a:r>
            <a:r>
              <a:rPr lang="en-US" sz="2200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Democrats:</a:t>
            </a:r>
          </a:p>
          <a:p>
            <a:pPr eaLnBrk="1" hangingPunct="1">
              <a:buFontTx/>
              <a:buNone/>
            </a:pPr>
            <a:r>
              <a:rPr lang="en-US" sz="2200" dirty="0" smtClean="0">
                <a:solidFill>
                  <a:srgbClr val="008000"/>
                </a:solidFill>
                <a:latin typeface="Arial" charset="0"/>
              </a:rPr>
              <a:t>Set </a:t>
            </a:r>
            <a:r>
              <a:rPr lang="en-US" sz="2200" dirty="0">
                <a:solidFill>
                  <a:srgbClr val="008000"/>
                </a:solidFill>
                <a:latin typeface="Arial" charset="0"/>
              </a:rPr>
              <a:t>Up</a:t>
            </a:r>
          </a:p>
          <a:p>
            <a:pPr marL="457200" indent="-457200">
              <a:buFontTx/>
              <a:buAutoNum type="arabicParenR"/>
            </a:pPr>
            <a:r>
              <a:rPr lang="en-US" sz="2200" dirty="0">
                <a:solidFill>
                  <a:srgbClr val="008000"/>
                </a:solidFill>
                <a:latin typeface="Arial" charset="0"/>
              </a:rPr>
              <a:t>Let n = </a:t>
            </a:r>
            <a:r>
              <a:rPr lang="en-US" sz="2200" dirty="0" smtClean="0">
                <a:solidFill>
                  <a:srgbClr val="008000"/>
                </a:solidFill>
                <a:latin typeface="Arial" charset="0"/>
              </a:rPr>
              <a:t>46 </a:t>
            </a:r>
            <a:r>
              <a:rPr lang="en-US" sz="2200" dirty="0">
                <a:solidFill>
                  <a:srgbClr val="008000"/>
                </a:solidFill>
                <a:latin typeface="Arial" charset="0"/>
              </a:rPr>
              <a:t>(Total </a:t>
            </a:r>
            <a:r>
              <a:rPr lang="en-US" sz="2200" dirty="0" smtClean="0">
                <a:solidFill>
                  <a:srgbClr val="008000"/>
                </a:solidFill>
                <a:latin typeface="Arial" charset="0"/>
              </a:rPr>
              <a:t>Democrats)</a:t>
            </a:r>
            <a:r>
              <a:rPr lang="en-US" sz="2200" dirty="0">
                <a:solidFill>
                  <a:srgbClr val="008000"/>
                </a:solidFill>
                <a:latin typeface="Arial" charset="0"/>
              </a:rPr>
              <a:t>; r = </a:t>
            </a:r>
            <a:r>
              <a:rPr lang="en-US" sz="2200" dirty="0" smtClean="0">
                <a:solidFill>
                  <a:srgbClr val="008000"/>
                </a:solidFill>
                <a:latin typeface="Arial" charset="0"/>
              </a:rPr>
              <a:t>2 </a:t>
            </a:r>
            <a:r>
              <a:rPr lang="en-US" sz="2200" dirty="0">
                <a:solidFill>
                  <a:srgbClr val="008000"/>
                </a:solidFill>
                <a:latin typeface="Arial" charset="0"/>
              </a:rPr>
              <a:t>representative (from </a:t>
            </a:r>
            <a:r>
              <a:rPr lang="en-US" sz="2200" dirty="0" smtClean="0">
                <a:solidFill>
                  <a:srgbClr val="008000"/>
                </a:solidFill>
                <a:latin typeface="Arial" charset="0"/>
              </a:rPr>
              <a:t>46)</a:t>
            </a:r>
            <a:endParaRPr lang="en-US" sz="2200" dirty="0">
              <a:solidFill>
                <a:srgbClr val="008000"/>
              </a:solidFill>
              <a:latin typeface="Arial" charset="0"/>
            </a:endParaRPr>
          </a:p>
          <a:p>
            <a:pPr marL="0" indent="0">
              <a:buNone/>
            </a:pPr>
            <a:endParaRPr lang="en-US" sz="2200" dirty="0">
              <a:solidFill>
                <a:srgbClr val="008000"/>
              </a:solidFill>
              <a:latin typeface="Arial" charset="0"/>
            </a:endParaRPr>
          </a:p>
          <a:p>
            <a:pPr marL="457200" indent="-457200">
              <a:buFontTx/>
              <a:buAutoNum type="arabicParenR"/>
            </a:pPr>
            <a:r>
              <a:rPr lang="en-US" sz="2200" dirty="0">
                <a:solidFill>
                  <a:srgbClr val="008000"/>
                </a:solidFill>
                <a:latin typeface="Arial" charset="0"/>
              </a:rPr>
              <a:t>Apply Combination Formula:</a:t>
            </a:r>
          </a:p>
          <a:p>
            <a:pPr marL="0" indent="0">
              <a:buNone/>
            </a:pPr>
            <a:endParaRPr lang="en-US" sz="2200" dirty="0">
              <a:solidFill>
                <a:srgbClr val="008000"/>
              </a:solidFill>
              <a:latin typeface="Arial" charset="0"/>
            </a:endParaRPr>
          </a:p>
          <a:p>
            <a:pPr marL="457200" indent="-457200">
              <a:buFontTx/>
              <a:buAutoNum type="arabicParenR" startAt="3"/>
            </a:pPr>
            <a:r>
              <a:rPr lang="en-US" sz="2200" dirty="0">
                <a:solidFill>
                  <a:srgbClr val="008000"/>
                </a:solidFill>
                <a:latin typeface="Arial" charset="0"/>
              </a:rPr>
              <a:t>SHOW WORK </a:t>
            </a:r>
          </a:p>
          <a:p>
            <a:pPr eaLnBrk="1" hangingPunct="1">
              <a:buFontTx/>
              <a:buNone/>
            </a:pPr>
            <a:r>
              <a:rPr lang="en-U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  </a:t>
            </a:r>
            <a:endParaRPr 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                     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0099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7116" name="Line 13"/>
          <p:cNvSpPr>
            <a:spLocks noChangeShapeType="1"/>
          </p:cNvSpPr>
          <p:nvPr/>
        </p:nvSpPr>
        <p:spPr bwMode="auto">
          <a:xfrm flipV="1">
            <a:off x="3442521" y="5119816"/>
            <a:ext cx="381000" cy="2190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Line 14"/>
          <p:cNvSpPr>
            <a:spLocks noChangeShapeType="1"/>
          </p:cNvSpPr>
          <p:nvPr/>
        </p:nvSpPr>
        <p:spPr bwMode="auto">
          <a:xfrm flipV="1">
            <a:off x="3979318" y="4716526"/>
            <a:ext cx="381000" cy="2190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7957567"/>
              </p:ext>
            </p:extLst>
          </p:nvPr>
        </p:nvGraphicFramePr>
        <p:xfrm>
          <a:off x="4617734" y="1708089"/>
          <a:ext cx="2141691" cy="917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tion" r:id="rId4" imgW="977900" imgH="419100" progId="Equation.3">
                  <p:embed/>
                </p:oleObj>
              </mc:Choice>
              <mc:Fallback>
                <p:oleObj name="Equation" r:id="rId4" imgW="977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7734" y="1708089"/>
                        <a:ext cx="2141691" cy="9178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345088"/>
              </p:ext>
            </p:extLst>
          </p:nvPr>
        </p:nvGraphicFramePr>
        <p:xfrm>
          <a:off x="1715042" y="3323611"/>
          <a:ext cx="1518398" cy="487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3" name="Equation" r:id="rId6" imgW="673100" imgH="215900" progId="Equation.3">
                  <p:embed/>
                </p:oleObj>
              </mc:Choice>
              <mc:Fallback>
                <p:oleObj name="Equation" r:id="rId6" imgW="6731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15042" y="3323611"/>
                        <a:ext cx="1518398" cy="487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766525"/>
              </p:ext>
            </p:extLst>
          </p:nvPr>
        </p:nvGraphicFramePr>
        <p:xfrm>
          <a:off x="1621641" y="3831867"/>
          <a:ext cx="2357677" cy="748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" name="Equation" r:id="rId8" imgW="1320800" imgH="419100" progId="Equation.3">
                  <p:embed/>
                </p:oleObj>
              </mc:Choice>
              <mc:Fallback>
                <p:oleObj name="Equation" r:id="rId8" imgW="13208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21641" y="3831867"/>
                        <a:ext cx="2357677" cy="748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005674"/>
              </p:ext>
            </p:extLst>
          </p:nvPr>
        </p:nvGraphicFramePr>
        <p:xfrm>
          <a:off x="2993261" y="4635684"/>
          <a:ext cx="1557557" cy="731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" name="Equation" r:id="rId10" imgW="838200" imgH="393700" progId="Equation.3">
                  <p:embed/>
                </p:oleObj>
              </mc:Choice>
              <mc:Fallback>
                <p:oleObj name="Equation" r:id="rId10" imgW="838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93261" y="4635684"/>
                        <a:ext cx="1557557" cy="731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082910"/>
              </p:ext>
            </p:extLst>
          </p:nvPr>
        </p:nvGraphicFramePr>
        <p:xfrm>
          <a:off x="4027903" y="5799825"/>
          <a:ext cx="8509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" name="Equation" r:id="rId12" imgW="482600" imgH="190500" progId="Equation.3">
                  <p:embed/>
                </p:oleObj>
              </mc:Choice>
              <mc:Fallback>
                <p:oleObj name="Equation" r:id="rId12" imgW="4826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27903" y="5799825"/>
                        <a:ext cx="850900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832508"/>
              </p:ext>
            </p:extLst>
          </p:nvPr>
        </p:nvGraphicFramePr>
        <p:xfrm>
          <a:off x="2838450" y="5639214"/>
          <a:ext cx="1041002" cy="717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" name="Equation" r:id="rId14" imgW="571500" imgH="393700" progId="Equation.3">
                  <p:embed/>
                </p:oleObj>
              </mc:Choice>
              <mc:Fallback>
                <p:oleObj name="Equation" r:id="rId14" imgW="571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38450" y="5639214"/>
                        <a:ext cx="1041002" cy="717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229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4086" y="1829829"/>
            <a:ext cx="82286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Arial" charset="0"/>
                <a:cs typeface="Arial" charset="0"/>
              </a:rPr>
              <a:t>Set Up: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Use </a:t>
            </a:r>
            <a:r>
              <a:rPr lang="en-US" sz="2200" dirty="0">
                <a:latin typeface="Arial" charset="0"/>
                <a:cs typeface="Arial" charset="0"/>
              </a:rPr>
              <a:t>the Fundamental Counting Principle to find the number of committees that can be formed</a:t>
            </a:r>
            <a:r>
              <a:rPr lang="en-US" sz="2200" dirty="0">
                <a:solidFill>
                  <a:srgbClr val="009900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4034" y="371017"/>
            <a:ext cx="866563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charset="0"/>
              </a:rPr>
              <a:t>How </a:t>
            </a:r>
            <a:r>
              <a:rPr lang="en-US" sz="2400" dirty="0">
                <a:latin typeface="Arial" charset="0"/>
              </a:rPr>
              <a:t>many committees can be formed </a:t>
            </a:r>
            <a:r>
              <a:rPr lang="en-US" sz="2400" dirty="0" smtClean="0">
                <a:latin typeface="Arial" charset="0"/>
              </a:rPr>
              <a:t>if </a:t>
            </a:r>
            <a:r>
              <a:rPr lang="en-US" sz="2400" dirty="0">
                <a:latin typeface="Arial" charset="0"/>
              </a:rPr>
              <a:t>each committee must have </a:t>
            </a:r>
            <a:r>
              <a:rPr lang="en-US" sz="2400" dirty="0" smtClean="0">
                <a:solidFill>
                  <a:srgbClr val="3366FF"/>
                </a:solidFill>
                <a:latin typeface="Arial" charset="0"/>
              </a:rPr>
              <a:t>3 Republicans </a:t>
            </a:r>
            <a:r>
              <a:rPr lang="en-US" sz="2400" dirty="0">
                <a:solidFill>
                  <a:srgbClr val="3366FF"/>
                </a:solidFill>
                <a:latin typeface="Arial" charset="0"/>
              </a:rPr>
              <a:t>(from 54 members</a:t>
            </a:r>
            <a:r>
              <a:rPr lang="en-US" sz="2400" dirty="0" smtClean="0">
                <a:solidFill>
                  <a:srgbClr val="3366FF"/>
                </a:solidFill>
                <a:latin typeface="Arial" charset="0"/>
              </a:rPr>
              <a:t>) </a:t>
            </a:r>
            <a:r>
              <a:rPr lang="en-US" sz="2400" dirty="0" smtClean="0">
                <a:latin typeface="Arial" charset="0"/>
              </a:rPr>
              <a:t>and </a:t>
            </a:r>
            <a:r>
              <a:rPr lang="en-US" sz="2400" dirty="0">
                <a:solidFill>
                  <a:srgbClr val="008000"/>
                </a:solidFill>
                <a:latin typeface="Arial" charset="0"/>
              </a:rPr>
              <a:t>2 Democrats (from 46)</a:t>
            </a:r>
            <a:r>
              <a:rPr lang="en-US" sz="2400" dirty="0">
                <a:latin typeface="Arial" charset="0"/>
              </a:rPr>
              <a:t>?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577061"/>
              </p:ext>
            </p:extLst>
          </p:nvPr>
        </p:nvGraphicFramePr>
        <p:xfrm>
          <a:off x="2649457" y="3095137"/>
          <a:ext cx="761823" cy="563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1" name="Equation" r:id="rId3" imgW="292100" imgH="215900" progId="Equation.3">
                  <p:embed/>
                </p:oleObj>
              </mc:Choice>
              <mc:Fallback>
                <p:oleObj name="Equation" r:id="rId3" imgW="2921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49457" y="3095137"/>
                        <a:ext cx="761823" cy="563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85726"/>
              </p:ext>
            </p:extLst>
          </p:nvPr>
        </p:nvGraphicFramePr>
        <p:xfrm>
          <a:off x="2716453" y="3802429"/>
          <a:ext cx="722137" cy="511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2" name="Equation" r:id="rId5" imgW="304800" imgH="215900" progId="Equation.3">
                  <p:embed/>
                </p:oleObj>
              </mc:Choice>
              <mc:Fallback>
                <p:oleObj name="Equation" r:id="rId5" imgW="3048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16453" y="3802429"/>
                        <a:ext cx="722137" cy="511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4086" y="3149757"/>
            <a:ext cx="2378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Republican Party: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14086" y="3782313"/>
            <a:ext cx="2429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Democratic Party:</a:t>
            </a:r>
            <a:endParaRPr lang="en-US" sz="24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756666"/>
              </p:ext>
            </p:extLst>
          </p:nvPr>
        </p:nvGraphicFramePr>
        <p:xfrm>
          <a:off x="3402133" y="3156906"/>
          <a:ext cx="1395627" cy="463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3" name="Equation" r:id="rId7" imgW="584200" imgH="177800" progId="Equation.3">
                  <p:embed/>
                </p:oleObj>
              </mc:Choice>
              <mc:Fallback>
                <p:oleObj name="Equation" r:id="rId7" imgW="5842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02133" y="3156906"/>
                        <a:ext cx="1395627" cy="4637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877799"/>
              </p:ext>
            </p:extLst>
          </p:nvPr>
        </p:nvGraphicFramePr>
        <p:xfrm>
          <a:off x="3443098" y="3810605"/>
          <a:ext cx="1284451" cy="507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4" name="Equation" r:id="rId9" imgW="482600" imgH="190500" progId="Equation.3">
                  <p:embed/>
                </p:oleObj>
              </mc:Choice>
              <mc:Fallback>
                <p:oleObj name="Equation" r:id="rId9" imgW="4826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43098" y="3810605"/>
                        <a:ext cx="1284451" cy="507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62511"/>
              </p:ext>
            </p:extLst>
          </p:nvPr>
        </p:nvGraphicFramePr>
        <p:xfrm>
          <a:off x="2452933" y="5532080"/>
          <a:ext cx="1733790" cy="38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5" name="Equation" r:id="rId11" imgW="850900" imgH="190500" progId="Equation.3">
                  <p:embed/>
                </p:oleObj>
              </mc:Choice>
              <mc:Fallback>
                <p:oleObj name="Equation" r:id="rId11" imgW="8509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52933" y="5532080"/>
                        <a:ext cx="1733790" cy="38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130959"/>
              </p:ext>
            </p:extLst>
          </p:nvPr>
        </p:nvGraphicFramePr>
        <p:xfrm>
          <a:off x="1250946" y="5070580"/>
          <a:ext cx="369440" cy="360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6" name="Equation" r:id="rId13" imgW="76200" imgH="114300" progId="Equation.3">
                  <p:embed/>
                </p:oleObj>
              </mc:Choice>
              <mc:Fallback>
                <p:oleObj name="Equation" r:id="rId13" imgW="76200" imgH="114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50946" y="5070580"/>
                        <a:ext cx="369440" cy="360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634219"/>
              </p:ext>
            </p:extLst>
          </p:nvPr>
        </p:nvGraphicFramePr>
        <p:xfrm>
          <a:off x="396019" y="4909273"/>
          <a:ext cx="761823" cy="563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7" name="Equation" r:id="rId15" imgW="292100" imgH="215900" progId="Equation.3">
                  <p:embed/>
                </p:oleObj>
              </mc:Choice>
              <mc:Fallback>
                <p:oleObj name="Equation" r:id="rId15" imgW="2921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019" y="4909273"/>
                        <a:ext cx="761823" cy="563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408894"/>
              </p:ext>
            </p:extLst>
          </p:nvPr>
        </p:nvGraphicFramePr>
        <p:xfrm>
          <a:off x="1675006" y="4934030"/>
          <a:ext cx="722137" cy="511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8" name="Equation" r:id="rId16" imgW="304800" imgH="215900" progId="Equation.3">
                  <p:embed/>
                </p:oleObj>
              </mc:Choice>
              <mc:Fallback>
                <p:oleObj name="Equation" r:id="rId16" imgW="3048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5006" y="4934030"/>
                        <a:ext cx="722137" cy="511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14086" y="4382718"/>
            <a:ext cx="3475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Multiply the combinations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41399" y="5454136"/>
            <a:ext cx="2084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24, 804 x 1,035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53299" y="5972880"/>
            <a:ext cx="88907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FINAL ANS: 25, 675, 140 committees can be formed if each committee   must have 3 Republicans &amp; 2 Democrats.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39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5FC54C-AA57-864A-A5E2-A52FA6A86098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Section 11.3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47C9E2-6E8D-7541-9BAA-ED273316C245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Combinations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A </a:t>
            </a:r>
            <a:r>
              <a:rPr lang="en-US" b="1" dirty="0">
                <a:latin typeface="Arial" charset="0"/>
              </a:rPr>
              <a:t>combination </a:t>
            </a:r>
            <a:r>
              <a:rPr lang="en-US" dirty="0">
                <a:latin typeface="Arial" charset="0"/>
              </a:rPr>
              <a:t>of items occurs when</a:t>
            </a:r>
          </a:p>
          <a:p>
            <a:pPr eaLnBrk="1" hangingPunct="1"/>
            <a:r>
              <a:rPr lang="en-US" dirty="0">
                <a:latin typeface="Arial" charset="0"/>
              </a:rPr>
              <a:t>The items are selected from the </a:t>
            </a:r>
            <a:r>
              <a:rPr lang="en-US" u="sng" dirty="0">
                <a:latin typeface="Arial" charset="0"/>
              </a:rPr>
              <a:t>same</a:t>
            </a:r>
            <a:r>
              <a:rPr lang="en-US" dirty="0">
                <a:latin typeface="Arial" charset="0"/>
              </a:rPr>
              <a:t> group.</a:t>
            </a:r>
          </a:p>
          <a:p>
            <a:pPr eaLnBrk="1" hangingPunct="1"/>
            <a:r>
              <a:rPr lang="en-US" u="sng" dirty="0">
                <a:latin typeface="Arial" charset="0"/>
              </a:rPr>
              <a:t>No</a:t>
            </a:r>
            <a:r>
              <a:rPr lang="en-US" dirty="0">
                <a:latin typeface="Arial" charset="0"/>
              </a:rPr>
              <a:t> item is used </a:t>
            </a:r>
            <a:r>
              <a:rPr lang="en-US" u="sng" dirty="0">
                <a:latin typeface="Arial" charset="0"/>
              </a:rPr>
              <a:t>more</a:t>
            </a:r>
            <a:r>
              <a:rPr lang="en-US" dirty="0">
                <a:latin typeface="Arial" charset="0"/>
              </a:rPr>
              <a:t> than </a:t>
            </a:r>
            <a:r>
              <a:rPr lang="en-US" u="sng" dirty="0">
                <a:latin typeface="Arial" charset="0"/>
              </a:rPr>
              <a:t>once</a:t>
            </a:r>
            <a:r>
              <a:rPr lang="en-US" dirty="0">
                <a:latin typeface="Arial" charset="0"/>
              </a:rPr>
              <a:t>.</a:t>
            </a:r>
          </a:p>
          <a:p>
            <a:pPr eaLnBrk="1" hangingPunct="1"/>
            <a:r>
              <a:rPr lang="en-US" dirty="0">
                <a:latin typeface="Arial" charset="0"/>
              </a:rPr>
              <a:t>The </a:t>
            </a:r>
            <a:r>
              <a:rPr lang="en-US" u="sng" dirty="0">
                <a:latin typeface="Arial" charset="0"/>
              </a:rPr>
              <a:t>order</a:t>
            </a:r>
            <a:r>
              <a:rPr lang="en-US" dirty="0">
                <a:latin typeface="Arial" charset="0"/>
              </a:rPr>
              <a:t> of items makes </a:t>
            </a:r>
            <a:r>
              <a:rPr lang="en-US" u="sng" dirty="0">
                <a:latin typeface="Arial" charset="0"/>
              </a:rPr>
              <a:t>no</a:t>
            </a:r>
            <a:r>
              <a:rPr lang="en-US" dirty="0">
                <a:latin typeface="Arial" charset="0"/>
              </a:rPr>
              <a:t> difference.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38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</a:t>
            </a:r>
            <a:r>
              <a:rPr lang="en-US" dirty="0" err="1" smtClean="0"/>
              <a:t>vs</a:t>
            </a:r>
            <a:r>
              <a:rPr lang="en-US" dirty="0" smtClean="0"/>
              <a:t> 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rial" charset="0"/>
              </a:rPr>
              <a:t>Permutation</a:t>
            </a:r>
            <a:r>
              <a:rPr lang="en-US" dirty="0" smtClean="0">
                <a:latin typeface="Arial" charset="0"/>
              </a:rPr>
              <a:t> problems: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Arial" charset="0"/>
              </a:rPr>
              <a:t>Involve </a:t>
            </a:r>
            <a:r>
              <a:rPr lang="en-US" dirty="0">
                <a:latin typeface="Arial" charset="0"/>
              </a:rPr>
              <a:t>situations in which </a:t>
            </a:r>
            <a:r>
              <a:rPr lang="en-US" b="1" dirty="0">
                <a:latin typeface="Arial" charset="0"/>
              </a:rPr>
              <a:t>order matters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Arial" charset="0"/>
              </a:rPr>
              <a:t>Ex. Ranking, seating order, positions  </a:t>
            </a:r>
            <a:endParaRPr lang="en-US" b="1" dirty="0">
              <a:latin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charset="0"/>
              </a:rPr>
              <a:t>Combination </a:t>
            </a:r>
            <a:r>
              <a:rPr lang="en-US" dirty="0">
                <a:latin typeface="Arial" charset="0"/>
              </a:rPr>
              <a:t>problems </a:t>
            </a:r>
            <a:endParaRPr lang="en-US" dirty="0" smtClean="0">
              <a:latin typeface="Arial" charset="0"/>
            </a:endParaRPr>
          </a:p>
          <a:p>
            <a:pPr marL="514350" indent="-514350">
              <a:buAutoNum type="arabicParenR"/>
            </a:pPr>
            <a:r>
              <a:rPr lang="en-US" dirty="0" smtClean="0">
                <a:latin typeface="Arial" charset="0"/>
              </a:rPr>
              <a:t>involve </a:t>
            </a:r>
            <a:r>
              <a:rPr lang="en-US" dirty="0">
                <a:latin typeface="Arial" charset="0"/>
              </a:rPr>
              <a:t>situations in which the </a:t>
            </a:r>
            <a:r>
              <a:rPr lang="en-US" b="1" dirty="0">
                <a:latin typeface="Arial" charset="0"/>
              </a:rPr>
              <a:t>order</a:t>
            </a:r>
            <a:r>
              <a:rPr lang="en-US" dirty="0">
                <a:latin typeface="Arial" charset="0"/>
              </a:rPr>
              <a:t> of items </a:t>
            </a:r>
            <a:r>
              <a:rPr lang="en-US" b="1" dirty="0">
                <a:latin typeface="Arial" charset="0"/>
              </a:rPr>
              <a:t>makes no difference</a:t>
            </a:r>
            <a:r>
              <a:rPr lang="en-US" dirty="0" smtClean="0">
                <a:latin typeface="Arial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Arial" charset="0"/>
              </a:rPr>
              <a:t>Ex. Putting members in a Committee</a:t>
            </a:r>
            <a:endParaRPr lang="en-US" b="1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6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65E04F-8D95-B549-BCDC-9783403696F0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Section 11.3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5E8100-C6E2-7946-8EB3-3BA5D10F976B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Arial" charset="0"/>
              </a:rPr>
              <a:t>Distinguishing </a:t>
            </a:r>
            <a:r>
              <a:rPr lang="en-US" sz="2800" dirty="0">
                <a:latin typeface="Arial" charset="0"/>
              </a:rPr>
              <a:t>Between Permutations and Combinations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Is it a Permutation or Combination?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charset="0"/>
              </a:rPr>
              <a:t>Problem #1: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6</a:t>
            </a:r>
            <a:r>
              <a:rPr lang="en-US" dirty="0" smtClean="0">
                <a:latin typeface="Arial" charset="0"/>
              </a:rPr>
              <a:t> students </a:t>
            </a:r>
            <a:r>
              <a:rPr lang="en-US" dirty="0">
                <a:latin typeface="Arial" charset="0"/>
              </a:rPr>
              <a:t>are running for student government </a:t>
            </a:r>
            <a:r>
              <a:rPr lang="en-US" dirty="0" smtClean="0">
                <a:latin typeface="Arial" charset="0"/>
              </a:rPr>
              <a:t>President</a:t>
            </a:r>
            <a:r>
              <a:rPr lang="en-US" dirty="0">
                <a:latin typeface="Arial" charset="0"/>
              </a:rPr>
              <a:t>, </a:t>
            </a:r>
            <a:r>
              <a:rPr lang="en-US" dirty="0" smtClean="0">
                <a:latin typeface="Arial" charset="0"/>
              </a:rPr>
              <a:t>Vice-President </a:t>
            </a:r>
            <a:r>
              <a:rPr lang="en-US" dirty="0">
                <a:latin typeface="Arial" charset="0"/>
              </a:rPr>
              <a:t>and T</a:t>
            </a:r>
            <a:r>
              <a:rPr lang="en-US" dirty="0" smtClean="0">
                <a:latin typeface="Arial" charset="0"/>
              </a:rPr>
              <a:t>reasurer.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>
              <a:solidFill>
                <a:srgbClr val="00990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Arial" charset="0"/>
              </a:rPr>
              <a:t>   ANS: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Arial" charset="0"/>
              </a:rPr>
              <a:t>   Permutations, b/c order </a:t>
            </a:r>
            <a:r>
              <a:rPr lang="en-US" dirty="0">
                <a:solidFill>
                  <a:srgbClr val="009900"/>
                </a:solidFill>
                <a:latin typeface="Arial" charset="0"/>
              </a:rPr>
              <a:t>matters since  </a:t>
            </a:r>
            <a:r>
              <a:rPr lang="en-US" dirty="0" smtClean="0">
                <a:solidFill>
                  <a:srgbClr val="009900"/>
                </a:solidFill>
                <a:latin typeface="Arial" charset="0"/>
              </a:rPr>
              <a:t>we are talking about three different positions.  </a:t>
            </a:r>
            <a:endParaRPr lang="en-US" dirty="0">
              <a:solidFill>
                <a:srgbClr val="0099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9900"/>
                </a:solidFill>
                <a:latin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50601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DE5A88-AA01-8546-B5BA-858C8E2D5E54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Section 11.3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64A7A0-4E33-A64E-8695-453CF356DB35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1" hangingPunct="1">
              <a:buNone/>
            </a:pPr>
            <a:r>
              <a:rPr lang="en-US" dirty="0" smtClean="0">
                <a:latin typeface="Arial" charset="0"/>
              </a:rPr>
              <a:t>Problem #2</a:t>
            </a:r>
          </a:p>
          <a:p>
            <a:r>
              <a:rPr lang="en-US" dirty="0">
                <a:latin typeface="Arial" charset="0"/>
              </a:rPr>
              <a:t>6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people are on the board of supervisors for your neighborhood </a:t>
            </a:r>
            <a:r>
              <a:rPr lang="en-US" dirty="0" smtClean="0">
                <a:latin typeface="Arial" charset="0"/>
              </a:rPr>
              <a:t>park.  </a:t>
            </a:r>
          </a:p>
          <a:p>
            <a:r>
              <a:rPr lang="en-US" dirty="0" smtClean="0">
                <a:latin typeface="Arial" charset="0"/>
              </a:rPr>
              <a:t>A </a:t>
            </a:r>
            <a:r>
              <a:rPr lang="en-US" dirty="0">
                <a:latin typeface="Arial" charset="0"/>
              </a:rPr>
              <a:t>three-person committee is needed to study the possibility of expanding the park.  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How </a:t>
            </a:r>
            <a:r>
              <a:rPr lang="en-US" dirty="0">
                <a:latin typeface="Arial" charset="0"/>
              </a:rPr>
              <a:t>many different committees could be formed from the six people?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009900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009900"/>
                </a:solidFill>
                <a:latin typeface="Arial" charset="0"/>
              </a:rPr>
              <a:t>    ANS:  </a:t>
            </a:r>
            <a:endParaRPr lang="en-US" dirty="0">
              <a:solidFill>
                <a:srgbClr val="009900"/>
              </a:solidFill>
              <a:latin typeface="Arial" charset="0"/>
            </a:endParaRPr>
          </a:p>
          <a:p>
            <a:pPr>
              <a:buNone/>
            </a:pPr>
            <a:r>
              <a:rPr lang="en-US" dirty="0">
                <a:solidFill>
                  <a:srgbClr val="009900"/>
                </a:solidFill>
                <a:latin typeface="Arial" charset="0"/>
              </a:rPr>
              <a:t>	</a:t>
            </a:r>
            <a:r>
              <a:rPr lang="en-US" dirty="0" smtClean="0">
                <a:solidFill>
                  <a:srgbClr val="009900"/>
                </a:solidFill>
                <a:latin typeface="Arial" charset="0"/>
              </a:rPr>
              <a:t>Combinations, b/c </a:t>
            </a:r>
            <a:r>
              <a:rPr lang="en-US" dirty="0">
                <a:solidFill>
                  <a:srgbClr val="009900"/>
                </a:solidFill>
                <a:latin typeface="Arial" charset="0"/>
              </a:rPr>
              <a:t>t</a:t>
            </a:r>
            <a:r>
              <a:rPr lang="en-US" dirty="0" smtClean="0">
                <a:solidFill>
                  <a:srgbClr val="009900"/>
                </a:solidFill>
                <a:latin typeface="Arial" charset="0"/>
              </a:rPr>
              <a:t>he </a:t>
            </a:r>
            <a:r>
              <a:rPr lang="en-US" dirty="0">
                <a:solidFill>
                  <a:srgbClr val="009900"/>
                </a:solidFill>
                <a:latin typeface="Arial" charset="0"/>
              </a:rPr>
              <a:t>order in which the three people are selected does not matter since they are not filling different roles.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27210" y="609020"/>
            <a:ext cx="5812884" cy="487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Is it a </a:t>
            </a:r>
            <a:r>
              <a:rPr lang="en-US" sz="2800" dirty="0">
                <a:latin typeface="Arial" charset="0"/>
              </a:rPr>
              <a:t>Permutation or Combination?</a:t>
            </a:r>
          </a:p>
        </p:txBody>
      </p:sp>
    </p:spTree>
    <p:extLst>
      <p:ext uri="{BB962C8B-B14F-4D97-AF65-F5344CB8AC3E}">
        <p14:creationId xmlns:p14="http://schemas.microsoft.com/office/powerpoint/2010/main" val="3416681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770816-CDDB-E247-AAED-5A35400AE036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430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Section 11.3</a:t>
            </a:r>
          </a:p>
        </p:txBody>
      </p:sp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E6302D-E56F-A648-8D03-F565F64FB472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 Formula for Combinations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The number of possible combinations if </a:t>
            </a:r>
            <a:r>
              <a:rPr lang="en-US" dirty="0" smtClean="0">
                <a:latin typeface="Arial" charset="0"/>
              </a:rPr>
              <a:t>“r” </a:t>
            </a:r>
            <a:r>
              <a:rPr lang="en-US" dirty="0">
                <a:latin typeface="Arial" charset="0"/>
              </a:rPr>
              <a:t>items are taken from </a:t>
            </a:r>
            <a:r>
              <a:rPr lang="en-US" dirty="0" smtClean="0">
                <a:latin typeface="Arial" charset="0"/>
              </a:rPr>
              <a:t>“n” </a:t>
            </a:r>
            <a:r>
              <a:rPr lang="en-US" dirty="0">
                <a:latin typeface="Arial" charset="0"/>
              </a:rPr>
              <a:t>items is:</a:t>
            </a: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</p:txBody>
      </p:sp>
      <p:graphicFrame>
        <p:nvGraphicFramePr>
          <p:cNvPr id="4301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124200" y="2743200"/>
          <a:ext cx="2722563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4" imgW="977900" imgH="419100" progId="Equation.3">
                  <p:embed/>
                </p:oleObj>
              </mc:Choice>
              <mc:Fallback>
                <p:oleObj name="Equation" r:id="rId4" imgW="977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743200"/>
                        <a:ext cx="2722563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492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E94395-B8F2-3941-86F0-8E08D103B89C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450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741F80-BBA7-8E4B-B9ED-5F41368EC950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607"/>
            <a:ext cx="8229600" cy="88510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Arial" charset="0"/>
              </a:rPr>
              <a:t>Using </a:t>
            </a:r>
            <a:r>
              <a:rPr lang="en-US" sz="3200" dirty="0">
                <a:latin typeface="Arial" charset="0"/>
              </a:rPr>
              <a:t>the Formula for Combinations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1401" y="790890"/>
            <a:ext cx="8787509" cy="4525963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latin typeface="Arial" charset="0"/>
              </a:rPr>
              <a:t>EX 1: How </a:t>
            </a:r>
            <a:r>
              <a:rPr lang="en-US" sz="2800" dirty="0">
                <a:latin typeface="Arial" charset="0"/>
              </a:rPr>
              <a:t>many three-person committees could be formed from 8 people?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Set Up (3 Steps)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1)  List what is Given: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    Selecting </a:t>
            </a:r>
            <a:r>
              <a:rPr lang="en-US" sz="2800" b="1" u="sng" dirty="0">
                <a:solidFill>
                  <a:srgbClr val="0000FF"/>
                </a:solidFill>
                <a:latin typeface="Arial" charset="0"/>
              </a:rPr>
              <a:t>3 people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r 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= 3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) from </a:t>
            </a:r>
            <a:r>
              <a:rPr lang="en-US" sz="2800" b="1" u="sng" dirty="0">
                <a:solidFill>
                  <a:srgbClr val="FF0000"/>
                </a:solidFill>
                <a:latin typeface="Arial" charset="0"/>
              </a:rPr>
              <a:t>8 people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n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= 8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0" indent="0" eaLnBrk="1" hangingPunct="1">
              <a:buNone/>
            </a:pPr>
            <a:endParaRPr lang="en-US" sz="28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2) Apply the Combination Formula:</a:t>
            </a:r>
          </a:p>
          <a:p>
            <a:pPr marL="0" indent="0" eaLnBrk="1" hangingPunct="1">
              <a:buNone/>
            </a:pPr>
            <a:endParaRPr lang="en-US" sz="28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3) Show Work: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endParaRPr lang="en-US" dirty="0">
              <a:solidFill>
                <a:srgbClr val="00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                                                                        </a:t>
            </a:r>
            <a:endParaRPr lang="en-US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                             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en-US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99483"/>
              </p:ext>
            </p:extLst>
          </p:nvPr>
        </p:nvGraphicFramePr>
        <p:xfrm>
          <a:off x="5085590" y="2678937"/>
          <a:ext cx="2078509" cy="81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6" name="Equation" r:id="rId3" imgW="977900" imgH="419100" progId="Equation.3">
                  <p:embed/>
                </p:oleObj>
              </mc:Choice>
              <mc:Fallback>
                <p:oleObj name="Equation" r:id="rId3" imgW="977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5590" y="2678937"/>
                        <a:ext cx="2078509" cy="81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060185"/>
              </p:ext>
            </p:extLst>
          </p:nvPr>
        </p:nvGraphicFramePr>
        <p:xfrm>
          <a:off x="2445957" y="3540457"/>
          <a:ext cx="1345498" cy="476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Equation" r:id="rId5" imgW="609600" imgH="215900" progId="Equation.3">
                  <p:embed/>
                </p:oleObj>
              </mc:Choice>
              <mc:Fallback>
                <p:oleObj name="Equation" r:id="rId5" imgW="6096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45957" y="3540457"/>
                        <a:ext cx="1345498" cy="476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117027"/>
              </p:ext>
            </p:extLst>
          </p:nvPr>
        </p:nvGraphicFramePr>
        <p:xfrm>
          <a:off x="2826321" y="4041749"/>
          <a:ext cx="1598804" cy="925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Equation" r:id="rId7" imgW="711200" imgH="419100" progId="Equation.3">
                  <p:embed/>
                </p:oleObj>
              </mc:Choice>
              <mc:Fallback>
                <p:oleObj name="Equation" r:id="rId7" imgW="7112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26321" y="4041749"/>
                        <a:ext cx="1598804" cy="9253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116248"/>
              </p:ext>
            </p:extLst>
          </p:nvPr>
        </p:nvGraphicFramePr>
        <p:xfrm>
          <a:off x="2788241" y="4967082"/>
          <a:ext cx="888719" cy="834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Equation" r:id="rId9" imgW="419100" imgH="393700" progId="Equation.3">
                  <p:embed/>
                </p:oleObj>
              </mc:Choice>
              <mc:Fallback>
                <p:oleObj name="Equation" r:id="rId9" imgW="419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88241" y="4967082"/>
                        <a:ext cx="888719" cy="834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633031"/>
              </p:ext>
            </p:extLst>
          </p:nvPr>
        </p:nvGraphicFramePr>
        <p:xfrm>
          <a:off x="3873385" y="4976747"/>
          <a:ext cx="2230186" cy="843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Equation" r:id="rId11" imgW="1041400" imgH="393700" progId="Equation.3">
                  <p:embed/>
                </p:oleObj>
              </mc:Choice>
              <mc:Fallback>
                <p:oleObj name="Equation" r:id="rId11" imgW="1041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73385" y="4976747"/>
                        <a:ext cx="2230186" cy="843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>
            <a:off x="5202709" y="4994392"/>
            <a:ext cx="177520" cy="3413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262709" y="5488167"/>
            <a:ext cx="177520" cy="3413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5879837"/>
            <a:ext cx="92693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Arial" charset="0"/>
              </a:rPr>
              <a:t>FINAL ANS: 56 three-person committees could be formed from 8 people</a:t>
            </a:r>
            <a:r>
              <a:rPr lang="en-US" sz="2200" dirty="0" smtClean="0">
                <a:solidFill>
                  <a:srgbClr val="009900"/>
                </a:solidFill>
                <a:latin typeface="Arial" charset="0"/>
              </a:rPr>
              <a:t>.</a:t>
            </a:r>
            <a:endParaRPr lang="en-US" sz="2200" dirty="0">
              <a:solidFill>
                <a:srgbClr val="0099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948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EC8C62-A823-6544-B68A-69D4E25F29E9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460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68907A-C009-D04D-B6EB-571CDE51C79C}" type="slidenum">
              <a:rPr lang="en-US" sz="1400"/>
              <a:pPr eaLnBrk="1" hangingPunct="1"/>
              <a:t>8</a:t>
            </a:fld>
            <a:endParaRPr lang="en-US" sz="1400"/>
          </a:p>
        </p:txBody>
      </p:sp>
      <p:pic>
        <p:nvPicPr>
          <p:cNvPr id="46084" name="Picture 6" descr="aaeagri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4068" y="1747769"/>
            <a:ext cx="3324662" cy="2976694"/>
          </a:xfrm>
          <a:noFill/>
        </p:spPr>
      </p:pic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076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latin typeface="Arial" charset="0"/>
              </a:rPr>
              <a:t>Using </a:t>
            </a:r>
            <a:r>
              <a:rPr lang="en-US" sz="2800" dirty="0">
                <a:latin typeface="Arial" charset="0"/>
              </a:rPr>
              <a:t>the Formula for Combinations and the Fundamental Counting Principle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80" y="1053825"/>
            <a:ext cx="8683120" cy="5486624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None/>
            </a:pPr>
            <a:r>
              <a:rPr lang="en-US" sz="2600" dirty="0" smtClean="0">
                <a:latin typeface="Arial" charset="0"/>
              </a:rPr>
              <a:t> </a:t>
            </a:r>
            <a:r>
              <a:rPr lang="en-US" sz="3100" dirty="0" smtClean="0">
                <a:latin typeface="Arial" charset="0"/>
              </a:rPr>
              <a:t>   </a:t>
            </a:r>
            <a:r>
              <a:rPr lang="en-US" sz="3400" dirty="0" smtClean="0">
                <a:latin typeface="Arial" charset="0"/>
              </a:rPr>
              <a:t>EX 2:</a:t>
            </a:r>
          </a:p>
          <a:p>
            <a:pPr marL="0" indent="0" eaLnBrk="1" hangingPunct="1">
              <a:buNone/>
            </a:pPr>
            <a:r>
              <a:rPr lang="en-US" sz="3400" dirty="0">
                <a:latin typeface="Arial" charset="0"/>
              </a:rPr>
              <a:t> </a:t>
            </a:r>
            <a:r>
              <a:rPr lang="en-US" sz="3400" dirty="0" smtClean="0">
                <a:latin typeface="Arial" charset="0"/>
              </a:rPr>
              <a:t>    The </a:t>
            </a:r>
            <a:r>
              <a:rPr lang="en-US" sz="3400" dirty="0">
                <a:latin typeface="Arial" charset="0"/>
              </a:rPr>
              <a:t>U.S Senate of the 104</a:t>
            </a:r>
            <a:r>
              <a:rPr lang="en-US" sz="3400" baseline="30000" dirty="0">
                <a:latin typeface="Arial" charset="0"/>
              </a:rPr>
              <a:t>th</a:t>
            </a:r>
            <a:r>
              <a:rPr lang="en-US" sz="3400" dirty="0">
                <a:latin typeface="Arial" charset="0"/>
              </a:rPr>
              <a:t> Congress </a:t>
            </a:r>
          </a:p>
          <a:p>
            <a:pPr eaLnBrk="1" hangingPunct="1">
              <a:buFontTx/>
              <a:buNone/>
            </a:pPr>
            <a:r>
              <a:rPr lang="en-US" sz="3400" dirty="0">
                <a:latin typeface="Arial" charset="0"/>
              </a:rPr>
              <a:t>	consisted of </a:t>
            </a:r>
            <a:r>
              <a:rPr lang="en-US" sz="3400" dirty="0">
                <a:solidFill>
                  <a:srgbClr val="0000FF"/>
                </a:solidFill>
                <a:latin typeface="Arial" charset="0"/>
              </a:rPr>
              <a:t>54 Republicans </a:t>
            </a:r>
            <a:r>
              <a:rPr lang="en-US" sz="3400" dirty="0">
                <a:latin typeface="Arial" charset="0"/>
              </a:rPr>
              <a:t>and </a:t>
            </a:r>
            <a:r>
              <a:rPr lang="en-US" sz="3400" dirty="0">
                <a:solidFill>
                  <a:srgbClr val="008000"/>
                </a:solidFill>
                <a:latin typeface="Arial" charset="0"/>
              </a:rPr>
              <a:t>46 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008000"/>
                </a:solidFill>
                <a:latin typeface="Arial" charset="0"/>
              </a:rPr>
              <a:t>	Democrats.  </a:t>
            </a:r>
          </a:p>
          <a:p>
            <a:pPr eaLnBrk="1" hangingPunct="1">
              <a:buFontTx/>
              <a:buNone/>
            </a:pPr>
            <a:r>
              <a:rPr lang="en-US" sz="3400" dirty="0">
                <a:latin typeface="Arial" charset="0"/>
              </a:rPr>
              <a:t>	</a:t>
            </a:r>
            <a:endParaRPr lang="en-US" sz="34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400" dirty="0">
                <a:latin typeface="Arial" charset="0"/>
              </a:rPr>
              <a:t> </a:t>
            </a:r>
            <a:r>
              <a:rPr lang="en-US" sz="3400" dirty="0" smtClean="0">
                <a:latin typeface="Arial" charset="0"/>
              </a:rPr>
              <a:t>   How </a:t>
            </a:r>
            <a:r>
              <a:rPr lang="en-US" sz="3400" dirty="0">
                <a:latin typeface="Arial" charset="0"/>
              </a:rPr>
              <a:t>many committees can be formed </a:t>
            </a:r>
          </a:p>
          <a:p>
            <a:pPr eaLnBrk="1" hangingPunct="1">
              <a:buFontTx/>
              <a:buNone/>
            </a:pPr>
            <a:r>
              <a:rPr lang="en-US" sz="3400" dirty="0">
                <a:latin typeface="Arial" charset="0"/>
              </a:rPr>
              <a:t>	if each committee must have </a:t>
            </a:r>
            <a:r>
              <a:rPr lang="en-US" sz="3400" dirty="0">
                <a:solidFill>
                  <a:srgbClr val="3366FF"/>
                </a:solidFill>
                <a:latin typeface="Arial" charset="0"/>
              </a:rPr>
              <a:t>3 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3366FF"/>
                </a:solidFill>
                <a:latin typeface="Arial" charset="0"/>
              </a:rPr>
              <a:t>	Republicans </a:t>
            </a:r>
            <a:r>
              <a:rPr lang="en-US" sz="3400" dirty="0" smtClean="0">
                <a:solidFill>
                  <a:srgbClr val="3366FF"/>
                </a:solidFill>
                <a:latin typeface="Arial" charset="0"/>
              </a:rPr>
              <a:t>(from 54 members)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400" dirty="0" smtClean="0">
                <a:solidFill>
                  <a:srgbClr val="FF0000"/>
                </a:solidFill>
                <a:latin typeface="Arial" charset="0"/>
              </a:rPr>
              <a:t>    </a:t>
            </a:r>
            <a:r>
              <a:rPr lang="en-US" sz="3400" dirty="0" smtClean="0">
                <a:latin typeface="Arial" charset="0"/>
              </a:rPr>
              <a:t>and </a:t>
            </a:r>
            <a:r>
              <a:rPr lang="en-US" sz="3400" dirty="0">
                <a:solidFill>
                  <a:srgbClr val="008000"/>
                </a:solidFill>
                <a:latin typeface="Arial" charset="0"/>
              </a:rPr>
              <a:t>2 </a:t>
            </a:r>
            <a:r>
              <a:rPr lang="en-US" sz="3400" dirty="0" smtClean="0">
                <a:solidFill>
                  <a:srgbClr val="008000"/>
                </a:solidFill>
                <a:latin typeface="Arial" charset="0"/>
              </a:rPr>
              <a:t>Democrats (from 46)</a:t>
            </a:r>
            <a:r>
              <a:rPr lang="en-US" sz="3400" dirty="0" smtClean="0">
                <a:latin typeface="Arial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sz="3400" dirty="0">
                <a:latin typeface="Arial" charset="0"/>
              </a:rPr>
              <a:t> </a:t>
            </a:r>
            <a:r>
              <a:rPr lang="en-US" sz="3400" dirty="0" smtClean="0">
                <a:latin typeface="Arial" charset="0"/>
              </a:rPr>
              <a:t>   </a:t>
            </a:r>
          </a:p>
          <a:p>
            <a:pPr eaLnBrk="1" hangingPunct="1">
              <a:buFontTx/>
              <a:buNone/>
            </a:pPr>
            <a:r>
              <a:rPr lang="en-US" sz="3400" dirty="0">
                <a:latin typeface="Arial" charset="0"/>
              </a:rPr>
              <a:t> </a:t>
            </a:r>
            <a:r>
              <a:rPr lang="en-US" sz="3400" dirty="0" smtClean="0">
                <a:latin typeface="Arial" charset="0"/>
              </a:rPr>
              <a:t>   Q1: Is this a permutation or combination problem?</a:t>
            </a:r>
            <a:endParaRPr lang="en-US" sz="3400" dirty="0">
              <a:latin typeface="Arial" charset="0"/>
            </a:endParaRPr>
          </a:p>
          <a:p>
            <a:pPr eaLnBrk="1" hangingPunct="1"/>
            <a:endParaRPr lang="en-US" sz="3400" dirty="0">
              <a:latin typeface="Arial" charset="0"/>
            </a:endParaRPr>
          </a:p>
          <a:p>
            <a:pPr>
              <a:buNone/>
            </a:pPr>
            <a:r>
              <a:rPr lang="en-US" sz="3400" dirty="0">
                <a:solidFill>
                  <a:srgbClr val="009900"/>
                </a:solidFill>
                <a:latin typeface="Arial" charset="0"/>
              </a:rPr>
              <a:t>	</a:t>
            </a:r>
            <a:r>
              <a:rPr lang="en-US" sz="3400" dirty="0" smtClean="0">
                <a:latin typeface="Arial" charset="0"/>
              </a:rPr>
              <a:t>ANS</a:t>
            </a:r>
            <a:r>
              <a:rPr lang="en-US" sz="3400" dirty="0">
                <a:latin typeface="Arial" charset="0"/>
              </a:rPr>
              <a:t>: </a:t>
            </a:r>
            <a:r>
              <a:rPr lang="en-US" sz="3400" dirty="0" smtClean="0">
                <a:latin typeface="Arial" charset="0"/>
              </a:rPr>
              <a:t>Combination, since the </a:t>
            </a:r>
            <a:r>
              <a:rPr lang="en-US" sz="3400" dirty="0">
                <a:latin typeface="Arial" charset="0"/>
              </a:rPr>
              <a:t>order in which members are selected does not </a:t>
            </a:r>
            <a:r>
              <a:rPr lang="en-US" sz="3400" dirty="0" smtClean="0">
                <a:latin typeface="Arial" charset="0"/>
              </a:rPr>
              <a:t>matter.  </a:t>
            </a:r>
            <a:endParaRPr lang="en-US" sz="3400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887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1B2894-3D18-FE44-8981-02ABDFE8D102}" type="datetime1">
              <a:rPr lang="en-US" sz="1400"/>
              <a:pPr eaLnBrk="1" hangingPunct="1"/>
              <a:t>5/21/18</a:t>
            </a:fld>
            <a:endParaRPr lang="en-US" sz="1400"/>
          </a:p>
        </p:txBody>
      </p:sp>
      <p:sp>
        <p:nvSpPr>
          <p:cNvPr id="47106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Section 11.3</a:t>
            </a:r>
          </a:p>
        </p:txBody>
      </p:sp>
      <p:sp>
        <p:nvSpPr>
          <p:cNvPr id="4710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697B30-2A8E-A348-894B-46DDB28DB6A3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63782"/>
            <a:ext cx="8534400" cy="4906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</a:rPr>
              <a:t>First, select </a:t>
            </a:r>
            <a:r>
              <a:rPr lang="en-US" sz="2400" dirty="0">
                <a:solidFill>
                  <a:srgbClr val="3366FF"/>
                </a:solidFill>
                <a:latin typeface="Arial" charset="0"/>
              </a:rPr>
              <a:t>3 Republicans out of 54 Republicans</a:t>
            </a:r>
            <a:r>
              <a:rPr lang="en-US" sz="2400" dirty="0" smtClean="0">
                <a:solidFill>
                  <a:srgbClr val="009900"/>
                </a:solidFill>
                <a:latin typeface="Arial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Set Up (3 Steps)</a:t>
            </a:r>
          </a:p>
          <a:p>
            <a:pPr marL="457200" indent="-457200" eaLnBrk="1" hangingPunct="1">
              <a:buFontTx/>
              <a:buAutoNum type="arabicParenR"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Let n = 54 (Total Republicans); r = 3 representative (from 54)</a:t>
            </a:r>
          </a:p>
          <a:p>
            <a:pPr marL="0" indent="0" eaLnBrk="1" hangingPunct="1">
              <a:buNone/>
            </a:pPr>
            <a:endParaRPr lang="en-US" sz="2400" dirty="0" smtClean="0">
              <a:solidFill>
                <a:srgbClr val="0000FF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Apply Combination Formula:</a:t>
            </a:r>
          </a:p>
          <a:p>
            <a:pPr marL="0" indent="0" eaLnBrk="1" hangingPunct="1">
              <a:buNone/>
            </a:pPr>
            <a:endParaRPr lang="en-US" sz="2400" dirty="0">
              <a:solidFill>
                <a:srgbClr val="009900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 startAt="3"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SHOW WORK 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                                                             </a:t>
            </a:r>
            <a:endParaRPr lang="en-US" sz="2400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                 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                                 </a:t>
            </a:r>
            <a:endParaRPr 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                     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0099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0099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7115" name="Line 12"/>
          <p:cNvSpPr>
            <a:spLocks noChangeShapeType="1"/>
          </p:cNvSpPr>
          <p:nvPr/>
        </p:nvSpPr>
        <p:spPr bwMode="auto">
          <a:xfrm flipV="1">
            <a:off x="3662308" y="5110882"/>
            <a:ext cx="381000" cy="2190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13"/>
          <p:cNvSpPr>
            <a:spLocks noChangeShapeType="1"/>
          </p:cNvSpPr>
          <p:nvPr/>
        </p:nvSpPr>
        <p:spPr bwMode="auto">
          <a:xfrm flipV="1">
            <a:off x="4757439" y="4663327"/>
            <a:ext cx="381000" cy="2190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878633"/>
              </p:ext>
            </p:extLst>
          </p:nvPr>
        </p:nvGraphicFramePr>
        <p:xfrm>
          <a:off x="1088304" y="3081376"/>
          <a:ext cx="1410919" cy="46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4" imgW="660400" imgH="215900" progId="Equation.3">
                  <p:embed/>
                </p:oleObj>
              </mc:Choice>
              <mc:Fallback>
                <p:oleObj name="Equation" r:id="rId4" imgW="660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88304" y="3081376"/>
                        <a:ext cx="1410919" cy="461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23464"/>
              </p:ext>
            </p:extLst>
          </p:nvPr>
        </p:nvGraphicFramePr>
        <p:xfrm>
          <a:off x="1606259" y="3619499"/>
          <a:ext cx="2562242" cy="845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6" imgW="1270000" imgH="419100" progId="Equation.3">
                  <p:embed/>
                </p:oleObj>
              </mc:Choice>
              <mc:Fallback>
                <p:oleObj name="Equation" r:id="rId6" imgW="12700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06259" y="3619499"/>
                        <a:ext cx="2562242" cy="845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4789942"/>
              </p:ext>
            </p:extLst>
          </p:nvPr>
        </p:nvGraphicFramePr>
        <p:xfrm>
          <a:off x="4617734" y="1522246"/>
          <a:ext cx="2141691" cy="917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8" imgW="977900" imgH="419100" progId="Equation.3">
                  <p:embed/>
                </p:oleObj>
              </mc:Choice>
              <mc:Fallback>
                <p:oleObj name="Equation" r:id="rId8" imgW="977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7734" y="1522246"/>
                        <a:ext cx="2141691" cy="9178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261358"/>
              </p:ext>
            </p:extLst>
          </p:nvPr>
        </p:nvGraphicFramePr>
        <p:xfrm>
          <a:off x="3141054" y="4583946"/>
          <a:ext cx="1997385" cy="746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10" imgW="1054100" imgH="393700" progId="Equation.3">
                  <p:embed/>
                </p:oleObj>
              </mc:Choice>
              <mc:Fallback>
                <p:oleObj name="Equation" r:id="rId10" imgW="1054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141054" y="4583946"/>
                        <a:ext cx="1997385" cy="746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266518"/>
              </p:ext>
            </p:extLst>
          </p:nvPr>
        </p:nvGraphicFramePr>
        <p:xfrm>
          <a:off x="3272723" y="5525364"/>
          <a:ext cx="2525939" cy="731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12" imgW="1358900" imgH="393700" progId="Equation.3">
                  <p:embed/>
                </p:oleObj>
              </mc:Choice>
              <mc:Fallback>
                <p:oleObj name="Equation" r:id="rId12" imgW="13589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72723" y="5525364"/>
                        <a:ext cx="2525939" cy="731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688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505</Words>
  <Application>Microsoft Macintosh PowerPoint</Application>
  <PresentationFormat>On-screen Show (4:3)</PresentationFormat>
  <Paragraphs>129</Paragraphs>
  <Slides>11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Notes #26</vt:lpstr>
      <vt:lpstr>Combinations</vt:lpstr>
      <vt:lpstr>Permutation vs Combination</vt:lpstr>
      <vt:lpstr>Distinguishing Between Permutations and Combinations</vt:lpstr>
      <vt:lpstr>PowerPoint Presentation</vt:lpstr>
      <vt:lpstr>A Formula for Combinations</vt:lpstr>
      <vt:lpstr>Using the Formula for Combinations</vt:lpstr>
      <vt:lpstr>Using the Formula for Combinations and the Fundamental Counting Principle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 Ng</dc:creator>
  <cp:lastModifiedBy>May Ng</cp:lastModifiedBy>
  <cp:revision>22</cp:revision>
  <dcterms:created xsi:type="dcterms:W3CDTF">2016-05-09T22:35:13Z</dcterms:created>
  <dcterms:modified xsi:type="dcterms:W3CDTF">2018-05-21T22:32:07Z</dcterms:modified>
</cp:coreProperties>
</file>