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" ContentType="image/tif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553E2A"/>
        </a:fontRef>
        <a:srgbClr val="553E2A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7E6F">
              <a:alpha val="1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000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45673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t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ti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t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t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tif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_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white brush strok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" y="4787900"/>
            <a:ext cx="12928600" cy="190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shape_2.tiff"/>
          <p:cNvPicPr>
            <a:picLocks noChangeAspect="1"/>
          </p:cNvPicPr>
          <p:nvPr/>
        </p:nvPicPr>
        <p:blipFill>
          <a:blip r:embed="rId4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685800" y="2425700"/>
            <a:ext cx="11633200" cy="2311400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685800" y="5130800"/>
            <a:ext cx="11633200" cy="13208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oval_horizontal.pd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6379449" y="3227880"/>
            <a:ext cx="6769101" cy="5397501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>
            <a:spLocks noGrp="1"/>
          </p:cNvSpPr>
          <p:nvPr>
            <p:ph type="pic" sz="quarter" idx="13"/>
          </p:nvPr>
        </p:nvSpPr>
        <p:spPr>
          <a:xfrm>
            <a:off x="7702550" y="3225800"/>
            <a:ext cx="4191000" cy="5461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sz="half" idx="1"/>
          </p:nvPr>
        </p:nvSpPr>
        <p:spPr>
          <a:xfrm>
            <a:off x="685800" y="2692400"/>
            <a:ext cx="5562600" cy="65278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_2.tiff"/>
          <p:cNvPicPr>
            <a:picLocks noChangeAspect="1"/>
          </p:cNvPicPr>
          <p:nvPr/>
        </p:nvPicPr>
        <p:blipFill>
          <a:blip r:embed="rId2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shape_1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white brush strok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100" y="1993900"/>
            <a:ext cx="12928600" cy="190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sz="half" idx="1"/>
          </p:nvPr>
        </p:nvSpPr>
        <p:spPr>
          <a:xfrm>
            <a:off x="685800" y="2692400"/>
            <a:ext cx="5562600" cy="65278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_2.tiff"/>
          <p:cNvPicPr>
            <a:picLocks noChangeAspect="1"/>
          </p:cNvPicPr>
          <p:nvPr/>
        </p:nvPicPr>
        <p:blipFill>
          <a:blip r:embed="rId2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shape_1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white brush strok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100" y="1993900"/>
            <a:ext cx="12928600" cy="190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sz="half" idx="1"/>
          </p:nvPr>
        </p:nvSpPr>
        <p:spPr>
          <a:xfrm>
            <a:off x="6756400" y="2692400"/>
            <a:ext cx="5562600" cy="65278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81659" anchor="t"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_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shape_2.tiff"/>
          <p:cNvPicPr>
            <a:picLocks noChangeAspect="1"/>
          </p:cNvPicPr>
          <p:nvPr/>
        </p:nvPicPr>
        <p:blipFill>
          <a:blip r:embed="rId3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685800" y="533400"/>
            <a:ext cx="11633200" cy="8686800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buBlip>
                <a:blip r:embed="rId4"/>
              </a:buBlip>
              <a:defRPr sz="4000"/>
            </a:lvl1pPr>
            <a:lvl2pPr>
              <a:lnSpc>
                <a:spcPct val="140000"/>
              </a:lnSpc>
              <a:buBlip>
                <a:blip r:embed="rId4"/>
              </a:buBlip>
              <a:defRPr sz="4000"/>
            </a:lvl2pPr>
            <a:lvl3pPr>
              <a:lnSpc>
                <a:spcPct val="140000"/>
              </a:lnSpc>
              <a:buBlip>
                <a:blip r:embed="rId4"/>
              </a:buBlip>
              <a:defRPr sz="4000"/>
            </a:lvl3pPr>
            <a:lvl4pPr>
              <a:lnSpc>
                <a:spcPct val="140000"/>
              </a:lnSpc>
              <a:buBlip>
                <a:blip r:embed="rId4"/>
              </a:buBlip>
              <a:defRPr sz="4000"/>
            </a:lvl4pPr>
            <a:lvl5pPr>
              <a:lnSpc>
                <a:spcPct val="140000"/>
              </a:lnSpc>
              <a:buBlip>
                <a:blip r:embed="rId4"/>
              </a:buBlip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_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shape_2.tiff"/>
          <p:cNvPicPr>
            <a:picLocks noChangeAspect="1"/>
          </p:cNvPicPr>
          <p:nvPr/>
        </p:nvPicPr>
        <p:blipFill>
          <a:blip r:embed="rId3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_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shape_2.tiff"/>
          <p:cNvPicPr>
            <a:picLocks noChangeAspect="1"/>
          </p:cNvPicPr>
          <p:nvPr/>
        </p:nvPicPr>
        <p:blipFill>
          <a:blip r:embed="rId3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685800" y="3149600"/>
            <a:ext cx="11633200" cy="3441700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_2.tiff"/>
          <p:cNvPicPr>
            <a:picLocks noChangeAspect="1"/>
          </p:cNvPicPr>
          <p:nvPr/>
        </p:nvPicPr>
        <p:blipFill>
          <a:blip r:embed="rId2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shape_1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oval_horizontal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0900" y="520700"/>
            <a:ext cx="11277600" cy="728980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>
            <a:spLocks noGrp="1"/>
          </p:cNvSpPr>
          <p:nvPr>
            <p:ph type="pic" idx="13"/>
          </p:nvPr>
        </p:nvSpPr>
        <p:spPr>
          <a:xfrm>
            <a:off x="1739900" y="1206500"/>
            <a:ext cx="9525000" cy="596425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685800" y="7696200"/>
            <a:ext cx="11633200" cy="1003300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685800" y="8686800"/>
            <a:ext cx="11633200" cy="635000"/>
          </a:xfrm>
          <a:prstGeom prst="rect">
            <a:avLst/>
          </a:prstGeom>
        </p:spPr>
        <p:txBody>
          <a:bodyPr anchor="t"/>
          <a:lstStyle>
            <a:lvl1pPr marL="0" indent="0" algn="ctr">
              <a:buSzTx/>
              <a:buNone/>
            </a:lvl1pPr>
            <a:lvl2pPr marL="0" indent="0" algn="ctr">
              <a:buSzTx/>
              <a:buNone/>
            </a:lvl2pPr>
            <a:lvl3pPr marL="0" indent="0" algn="ctr">
              <a:buSzTx/>
              <a:buNone/>
            </a:lvl3pPr>
            <a:lvl4pPr marL="0" indent="0" algn="ctr">
              <a:buSzTx/>
              <a:buNone/>
            </a:lvl4pPr>
            <a:lvl5pPr marL="0" indent="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_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white brush strok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80845">
            <a:off x="838200" y="4737099"/>
            <a:ext cx="52451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shape_2.tiff"/>
          <p:cNvPicPr>
            <a:picLocks noChangeAspect="1"/>
          </p:cNvPicPr>
          <p:nvPr/>
        </p:nvPicPr>
        <p:blipFill>
          <a:blip r:embed="rId4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oval_horizontal.pd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6379449" y="2148380"/>
            <a:ext cx="6769101" cy="5397501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>
            <a:spLocks noGrp="1"/>
          </p:cNvSpPr>
          <p:nvPr>
            <p:ph type="pic" sz="quarter" idx="13"/>
          </p:nvPr>
        </p:nvSpPr>
        <p:spPr>
          <a:xfrm>
            <a:off x="7702550" y="2146300"/>
            <a:ext cx="4191000" cy="5461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685800" y="2413000"/>
            <a:ext cx="5562600" cy="22098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685800" y="5054600"/>
            <a:ext cx="5562600" cy="12573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tif"/><Relationship Id="rId16" Type="http://schemas.openxmlformats.org/officeDocument/2006/relationships/image" Target="../media/image4.tif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_1.tif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shape_2.tiff"/>
          <p:cNvPicPr>
            <a:picLocks noChangeAspect="1"/>
          </p:cNvPicPr>
          <p:nvPr/>
        </p:nvPicPr>
        <p:blipFill>
          <a:blip r:embed="rId16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white brush stroke.pdf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38100" y="1993900"/>
            <a:ext cx="12928600" cy="1905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85800" y="533400"/>
            <a:ext cx="116332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85800" y="2692400"/>
            <a:ext cx="11633200" cy="652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18"/>
              </a:buBlip>
            </a:lvl1pPr>
            <a:lvl2pPr>
              <a:buBlip>
                <a:blip r:embed="rId18"/>
              </a:buBlip>
            </a:lvl2pPr>
            <a:lvl3pPr>
              <a:buBlip>
                <a:blip r:embed="rId18"/>
              </a:buBlip>
            </a:lvl3pPr>
            <a:lvl4pPr>
              <a:buBlip>
                <a:blip r:embed="rId18"/>
              </a:buBlip>
            </a:lvl4pPr>
            <a:lvl5pPr>
              <a:buBlip>
                <a:blip r:embed="rId18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6317058" y="9372600"/>
            <a:ext cx="357989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571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1016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1460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1905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2349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2794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3238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3683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4127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Placeholder 144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82700" y="774700"/>
            <a:ext cx="10388600" cy="6789753"/>
          </a:xfrm>
          <a:prstGeom prst="rect">
            <a:avLst/>
          </a:prstGeom>
        </p:spPr>
      </p:pic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Evidence of Evolution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Notes </a:t>
            </a:r>
            <a:r>
              <a:rPr dirty="0" smtClean="0"/>
              <a:t>#</a:t>
            </a:r>
            <a:r>
              <a:rPr lang="en-US" dirty="0"/>
              <a:t>7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Geographic Distribution of Species</a:t>
            </a:r>
          </a:p>
        </p:txBody>
      </p:sp>
      <p:pic>
        <p:nvPicPr>
          <p:cNvPr id="181" name="Screen shot 2011-03-17 at 10.02.3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300" y="2565400"/>
            <a:ext cx="11537534" cy="622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685800" y="0"/>
            <a:ext cx="11633200" cy="1155700"/>
          </a:xfrm>
          <a:prstGeom prst="rect">
            <a:avLst/>
          </a:prstGeom>
        </p:spPr>
        <p:txBody>
          <a:bodyPr/>
          <a:lstStyle/>
          <a:p>
            <a:r>
              <a:t>CW</a:t>
            </a:r>
          </a:p>
        </p:txBody>
      </p:sp>
      <p:pic>
        <p:nvPicPr>
          <p:cNvPr id="184" name="Screen shot 2012-03-19 at 9.37.4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1148450"/>
            <a:ext cx="10261600" cy="85362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6092619" y="7899400"/>
            <a:ext cx="2762098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2F51FF"/>
                </a:solidFill>
              </a:defRPr>
            </a:lvl1pPr>
          </a:lstStyle>
          <a:p>
            <a:r>
              <a:t>homologous/forelimbs</a:t>
            </a:r>
          </a:p>
        </p:txBody>
      </p:sp>
      <p:sp>
        <p:nvSpPr>
          <p:cNvPr id="186" name="Shape 186"/>
          <p:cNvSpPr/>
          <p:nvPr/>
        </p:nvSpPr>
        <p:spPr>
          <a:xfrm>
            <a:off x="4697455" y="8305800"/>
            <a:ext cx="1158241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2F51FF"/>
                </a:solidFill>
              </a:defRPr>
            </a:lvl1pPr>
          </a:lstStyle>
          <a:p>
            <a:r>
              <a:t>structure</a:t>
            </a:r>
          </a:p>
        </p:txBody>
      </p:sp>
      <p:sp>
        <p:nvSpPr>
          <p:cNvPr id="187" name="Shape 187"/>
          <p:cNvSpPr/>
          <p:nvPr/>
        </p:nvSpPr>
        <p:spPr>
          <a:xfrm>
            <a:off x="8772680" y="8305800"/>
            <a:ext cx="1186588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2F51FF"/>
                </a:solidFill>
              </a:defRPr>
            </a:lvl1pPr>
          </a:lstStyle>
          <a:p>
            <a:r>
              <a:t>functions</a:t>
            </a:r>
          </a:p>
        </p:txBody>
      </p:sp>
      <p:sp>
        <p:nvSpPr>
          <p:cNvPr id="188" name="Shape 188"/>
          <p:cNvSpPr/>
          <p:nvPr/>
        </p:nvSpPr>
        <p:spPr>
          <a:xfrm>
            <a:off x="4269333" y="8928100"/>
            <a:ext cx="3589326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2F51FF"/>
                </a:solidFill>
              </a:defRPr>
            </a:lvl1pPr>
          </a:lstStyle>
          <a:p>
            <a:r>
              <a:t>come from a common ancestor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1" animBg="1" advAuto="0"/>
      <p:bldP spid="186" grpId="2" animBg="1" advAuto="0"/>
      <p:bldP spid="187" grpId="3" animBg="1" advAuto="0"/>
      <p:bldP spid="188" grpId="4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creen shot 2012-03-20 at 9.15.3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0" y="101600"/>
            <a:ext cx="12357200" cy="82169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1295118" y="5181600"/>
            <a:ext cx="11430001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400">
                <a:solidFill>
                  <a:srgbClr val="2F51FF"/>
                </a:solidFill>
              </a:defRPr>
            </a:lvl1pPr>
          </a:lstStyle>
          <a:p>
            <a:r>
              <a:t>Every living thing shares similar early developmental features, which relates us to a common ancestor</a:t>
            </a:r>
          </a:p>
        </p:txBody>
      </p:sp>
      <p:sp>
        <p:nvSpPr>
          <p:cNvPr id="192" name="Shape 192"/>
          <p:cNvSpPr/>
          <p:nvPr/>
        </p:nvSpPr>
        <p:spPr>
          <a:xfrm>
            <a:off x="1282419" y="6604000"/>
            <a:ext cx="12103101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400">
                <a:solidFill>
                  <a:srgbClr val="2F51FF"/>
                </a:solidFill>
              </a:defRPr>
            </a:lvl1pPr>
          </a:lstStyle>
          <a:p>
            <a:r>
              <a:t>The pig, because humans and pigs are mammals and share similar physical features (warm-blooded, provide milk to babies, etc)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1" animBg="1" advAuto="0"/>
      <p:bldP spid="192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creen shot 2012-03-20 at 9.15.4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791" y="0"/>
            <a:ext cx="12306302" cy="7941666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1714218" y="3987800"/>
            <a:ext cx="5181601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400">
                <a:solidFill>
                  <a:srgbClr val="2F51FF"/>
                </a:solidFill>
              </a:defRPr>
            </a:lvl1pPr>
          </a:lstStyle>
          <a:p>
            <a:r>
              <a:t>The chart gives the # of amino acids different from humans, the higher the # the more distantly related, the lower the #, the more closely they are to humans</a:t>
            </a:r>
          </a:p>
        </p:txBody>
      </p:sp>
      <p:sp>
        <p:nvSpPr>
          <p:cNvPr id="196" name="Shape 196"/>
          <p:cNvSpPr/>
          <p:nvPr/>
        </p:nvSpPr>
        <p:spPr>
          <a:xfrm>
            <a:off x="1587218" y="6629400"/>
            <a:ext cx="10604501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400">
                <a:solidFill>
                  <a:srgbClr val="2F51FF"/>
                </a:solidFill>
              </a:defRPr>
            </a:lvl1pPr>
          </a:lstStyle>
          <a:p>
            <a:r>
              <a:t>Rhesus Monkey (Mammals);  Rattlesnake (reptiles); Dogfish Shark (Fish); Dog (mammals)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1" animBg="1" advAuto="0"/>
      <p:bldP spid="196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(4 Types of Evidence)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xfrm>
            <a:off x="1270000" y="2527300"/>
            <a:ext cx="10464800" cy="6654800"/>
          </a:xfrm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  <a:defRPr sz="4800"/>
            </a:pPr>
            <a:r>
              <a:t>1. The Fossil Record: Remains of ancient life form that shows Earth’s history.</a:t>
            </a:r>
          </a:p>
          <a:p>
            <a:pPr marL="0" indent="0">
              <a:buSzTx/>
              <a:buNone/>
              <a:defRPr sz="4800"/>
            </a:pPr>
            <a:r>
              <a:t>a. How do fossils form?</a:t>
            </a:r>
          </a:p>
          <a:p>
            <a:pPr marL="0" indent="0">
              <a:buSzTx/>
              <a:buNone/>
              <a:defRPr sz="4800"/>
            </a:pPr>
            <a:r>
              <a:t>     Remains of the dead organism is buried and preserved under sedimentary rocks for long periods of time.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animBg="1" advAuto="0"/>
      <p:bldP spid="150" grpId="2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215900" y="254000"/>
            <a:ext cx="12560300" cy="1689100"/>
          </a:xfrm>
          <a:prstGeom prst="rect">
            <a:avLst/>
          </a:prstGeom>
        </p:spPr>
        <p:txBody>
          <a:bodyPr/>
          <a:lstStyle/>
          <a:p>
            <a:r>
              <a:t>How Fossils Form  </a:t>
            </a:r>
          </a:p>
        </p:txBody>
      </p:sp>
      <p:pic>
        <p:nvPicPr>
          <p:cNvPr id="153" name="Screen shot 2011-03-17 at 8.34.4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7607" y="1959424"/>
            <a:ext cx="11666384" cy="7632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1" animBg="1" advAuto="0"/>
      <p:bldP spid="153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6" name="How a fossil is made - animation by Osis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66800" y="1479550"/>
            <a:ext cx="10380134" cy="778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733" fill="hold"/>
                                        <p:tgtEl>
                                          <p:spTgt spid="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5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xfrm>
            <a:off x="965200" y="254000"/>
            <a:ext cx="10464800" cy="665480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</a:lvl1pPr>
          </a:lstStyle>
          <a:p>
            <a:r>
              <a:t>2. Homologous Body Structure: Body parts that have similar bone structure, but different mature functions.</a:t>
            </a:r>
          </a:p>
        </p:txBody>
      </p:sp>
      <p:pic>
        <p:nvPicPr>
          <p:cNvPr id="159" name="Screen shot 2011-03-17 at 8.52.4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3836" y="2692400"/>
            <a:ext cx="9577127" cy="665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1" animBg="1" advAuto="0"/>
      <p:bldP spid="159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</a:pPr>
            <a:r>
              <a:t>a. What are vestigial organs?</a:t>
            </a:r>
          </a:p>
          <a:p>
            <a:pPr marL="0" indent="0">
              <a:buSzTx/>
              <a:buNone/>
            </a:pPr>
            <a:r>
              <a:t>    ANS: Structures that no longer have important functions in modern organisms.</a:t>
            </a:r>
          </a:p>
        </p:txBody>
      </p:sp>
      <p:sp>
        <p:nvSpPr>
          <p:cNvPr id="162" name="Shape 162"/>
          <p:cNvSpPr/>
          <p:nvPr/>
        </p:nvSpPr>
        <p:spPr>
          <a:xfrm>
            <a:off x="1434818" y="3606800"/>
            <a:ext cx="9652001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r>
              <a:t>Ex. Human Tail Bone, Wisdom Teeth,  &amp; Appendix</a:t>
            </a:r>
          </a:p>
        </p:txBody>
      </p:sp>
      <p:pic>
        <p:nvPicPr>
          <p:cNvPr id="163" name="Screen shot 2011-03-17 at 9.09.2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1024" y="4457700"/>
            <a:ext cx="3710006" cy="4965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Screen shot 2011-03-17 at 9.10.53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71024" y="4457700"/>
            <a:ext cx="4876801" cy="3169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Screen shot 2011-03-17 at 9.11.58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71024" y="4457700"/>
            <a:ext cx="4876801" cy="4715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5" dur="1000" fill="hold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xit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4" dur="1000" fill="hold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1" animBg="1" advAuto="0"/>
      <p:bldP spid="163" grpId="3" animBg="1" advAuto="0"/>
      <p:bldP spid="164" grpId="2" animBg="1" advAuto="0"/>
      <p:bldP spid="164" grpId="5" animBg="1" advAuto="0"/>
      <p:bldP spid="165" grpId="4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685800" y="2844800"/>
            <a:ext cx="11633200" cy="6527800"/>
          </a:xfrm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</a:pPr>
            <a:r>
              <a:t>What is Embryology?</a:t>
            </a:r>
          </a:p>
          <a:p>
            <a:pPr marL="0" indent="0">
              <a:buSzTx/>
              <a:buNone/>
            </a:pPr>
            <a:r>
              <a:t>ANS: The study of the development of an embryo from fertilization of the egg to the fetus stage</a:t>
            </a:r>
            <a:r>
              <a: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.</a:t>
            </a:r>
          </a:p>
        </p:txBody>
      </p:sp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2400"/>
              </a:spcBef>
            </a:lvl1pPr>
          </a:lstStyle>
          <a:p>
            <a:r>
              <a:t>3. Evidence from Embryology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="" xmlns:p15="http://schemas.microsoft.com/office/powerpoint/2012/main" Requires="p15">
      <p:transition xmlns:p14="http://schemas.microsoft.com/office/powerpoint/2010/main" spd="slow" advClick="1" p14:dur="1500">
        <p15:prstTrans prst="peelOff" invX="1"/>
      </p:transition>
    </mc:Choice>
    <mc:Choice Requires="p14">
      <p:transition spd="slow" p14:dur="1500">
        <p:wip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2" build="p" bldLvl="5" animBg="1" advAuto="0"/>
      <p:bldP spid="168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571500" y="88900"/>
            <a:ext cx="11633200" cy="1143000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r>
              <a:t>Comparative Embryology</a:t>
            </a:r>
          </a:p>
        </p:txBody>
      </p:sp>
      <p:pic>
        <p:nvPicPr>
          <p:cNvPr id="171" name="Screen shot 2011-03-17 at 9.28.2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0641" y="1297440"/>
            <a:ext cx="8270816" cy="1951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Screen shot 2011-03-17 at 9.28.35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4231" y="3413486"/>
            <a:ext cx="7924801" cy="2710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creen shot 2011-03-17 at 9.28.42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33750" y="6286345"/>
            <a:ext cx="7265115" cy="3136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xmlns=""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1" animBg="1" advAuto="0"/>
      <p:bldP spid="171" grpId="2" animBg="1" advAuto="0"/>
      <p:bldP spid="172" grpId="3" animBg="1" advAuto="0"/>
      <p:bldP spid="173" grpId="4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633200" cy="11557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4. Geographic Distribution of Living Species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228600" y="1270000"/>
            <a:ext cx="11633200" cy="6527800"/>
          </a:xfrm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</a:pPr>
            <a:r>
              <a:t>How is geographic distribution evidence for evolution?</a:t>
            </a:r>
          </a:p>
          <a:p>
            <a:pPr marL="0" indent="0">
              <a:buSzTx/>
              <a:buNone/>
            </a:pPr>
            <a:r>
              <a:t>ANS: It shows a common ancestry with similar animals found in different parts of the world.</a:t>
            </a:r>
          </a:p>
          <a:p>
            <a:pPr marL="0" indent="0">
              <a:buSzTx/>
              <a:buNone/>
            </a:pPr>
            <a:r>
              <a:t>Ex.  Brown Bear found in North America</a:t>
            </a:r>
          </a:p>
          <a:p>
            <a:pPr marL="0" indent="0">
              <a:buSzTx/>
              <a:buNone/>
            </a:pPr>
            <a:r>
              <a:t>         Polar Bear found in the North Pole</a:t>
            </a:r>
          </a:p>
        </p:txBody>
      </p:sp>
      <p:pic>
        <p:nvPicPr>
          <p:cNvPr id="177" name="Screen shot 2011-03-17 at 10.09.0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700" y="5326079"/>
            <a:ext cx="4767091" cy="425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Screen shot 2011-03-17 at 10.09.31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78700" y="5326079"/>
            <a:ext cx="4978400" cy="3498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5" dur="1000" fill="hold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4" build="p" bldLvl="5" animBg="1" advAuto="0"/>
      <p:bldP spid="177" grpId="1" animBg="1" advAuto="0"/>
      <p:bldP spid="177" grpId="3" animBg="1" advAuto="0"/>
      <p:bldP spid="178" grpId="2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">
  <a:themeElements>
    <a:clrScheme name="White">
      <a:dk1>
        <a:srgbClr val="553E2A"/>
      </a:dk1>
      <a:lt1>
        <a:srgbClr val="2C4255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53E2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3E2A"/>
            </a:solidFill>
            <a:effectLst/>
            <a:uFillTx/>
            <a:latin typeface="+mn-lt"/>
            <a:ea typeface="+mn-ea"/>
            <a:cs typeface="+mn-cs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53E2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3E2A"/>
            </a:solidFill>
            <a:effectLst/>
            <a:uFillTx/>
            <a:latin typeface="+mn-lt"/>
            <a:ea typeface="+mn-ea"/>
            <a:cs typeface="+mn-cs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299</Words>
  <Application>Microsoft Macintosh PowerPoint</Application>
  <PresentationFormat>Custom</PresentationFormat>
  <Paragraphs>31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White</vt:lpstr>
      <vt:lpstr>Evidence of Evolution</vt:lpstr>
      <vt:lpstr>(4 Types of Evidence)</vt:lpstr>
      <vt:lpstr>How Fossils Form  </vt:lpstr>
      <vt:lpstr>PowerPoint Presentation</vt:lpstr>
      <vt:lpstr>PowerPoint Presentation</vt:lpstr>
      <vt:lpstr>PowerPoint Presentation</vt:lpstr>
      <vt:lpstr>3. Evidence from Embryology</vt:lpstr>
      <vt:lpstr>Comparative Embryology</vt:lpstr>
      <vt:lpstr>4. Geographic Distribution of Living Species</vt:lpstr>
      <vt:lpstr>Geographic Distribution of Species</vt:lpstr>
      <vt:lpstr>CW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of Evolution</dc:title>
  <cp:lastModifiedBy>May Ng</cp:lastModifiedBy>
  <cp:revision>3</cp:revision>
  <dcterms:modified xsi:type="dcterms:W3CDTF">2020-03-10T17:51:10Z</dcterms:modified>
</cp:coreProperties>
</file>