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4" r:id="rId2"/>
    <p:sldId id="295" r:id="rId3"/>
    <p:sldId id="299" r:id="rId4"/>
    <p:sldId id="300" r:id="rId5"/>
    <p:sldId id="301" r:id="rId6"/>
    <p:sldId id="306" r:id="rId7"/>
    <p:sldId id="305" r:id="rId8"/>
    <p:sldId id="307" r:id="rId9"/>
    <p:sldId id="308" r:id="rId10"/>
    <p:sldId id="309" r:id="rId11"/>
    <p:sldId id="303" r:id="rId12"/>
    <p:sldId id="310" r:id="rId13"/>
    <p:sldId id="31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6" d="100"/>
          <a:sy n="116" d="100"/>
        </p:scale>
        <p:origin x="-77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285-6F97-9349-85BF-FA8CCC5FF38C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E7B8-D146-B842-8284-968C958A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285-6F97-9349-85BF-FA8CCC5FF38C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E7B8-D146-B842-8284-968C958A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62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285-6F97-9349-85BF-FA8CCC5FF38C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E7B8-D146-B842-8284-968C958A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3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285-6F97-9349-85BF-FA8CCC5FF38C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E7B8-D146-B842-8284-968C958A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3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285-6F97-9349-85BF-FA8CCC5FF38C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E7B8-D146-B842-8284-968C958A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92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285-6F97-9349-85BF-FA8CCC5FF38C}" type="datetimeFigureOut">
              <a:rPr lang="en-US" smtClean="0"/>
              <a:t>12/3/19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E7B8-D146-B842-8284-968C958A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45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285-6F97-9349-85BF-FA8CCC5FF38C}" type="datetimeFigureOut">
              <a:rPr lang="en-US" smtClean="0"/>
              <a:t>12/3/19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E7B8-D146-B842-8284-968C958A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95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285-6F97-9349-85BF-FA8CCC5FF38C}" type="datetimeFigureOut">
              <a:rPr lang="en-US" smtClean="0"/>
              <a:t>12/3/19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E7B8-D146-B842-8284-968C958A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54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285-6F97-9349-85BF-FA8CCC5FF38C}" type="datetimeFigureOut">
              <a:rPr lang="en-US" smtClean="0"/>
              <a:t>12/3/19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E7B8-D146-B842-8284-968C958A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0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285-6F97-9349-85BF-FA8CCC5FF38C}" type="datetimeFigureOut">
              <a:rPr lang="en-US" smtClean="0"/>
              <a:t>12/3/19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E7B8-D146-B842-8284-968C958A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8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285-6F97-9349-85BF-FA8CCC5FF38C}" type="datetimeFigureOut">
              <a:rPr lang="en-US" smtClean="0"/>
              <a:t>12/3/19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E7B8-D146-B842-8284-968C958A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95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7A285-6F97-9349-85BF-FA8CCC5FF38C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DE7B8-D146-B842-8284-968C958A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3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GBC-ZUJ-n98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Human Impact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</a:t>
            </a:r>
            <a:r>
              <a:rPr lang="en-US" dirty="0"/>
              <a:t>the </a:t>
            </a:r>
            <a:r>
              <a:rPr lang="en-US" dirty="0" smtClean="0"/>
              <a:t>Water Cycle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Notes </a:t>
            </a:r>
            <a:r>
              <a:rPr lang="en-US" dirty="0" smtClean="0"/>
              <a:t>#16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56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9-03-06 at 4.57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8" y="1570921"/>
            <a:ext cx="4650139" cy="28304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Closer Look of  </a:t>
            </a:r>
            <a:br>
              <a:rPr lang="en-US" sz="3200" dirty="0" smtClean="0"/>
            </a:br>
            <a:r>
              <a:rPr lang="en-US" sz="3200" dirty="0" smtClean="0"/>
              <a:t>Cultural  Eutrophication</a:t>
            </a:r>
            <a:endParaRPr lang="en-US" sz="3200" dirty="0"/>
          </a:p>
        </p:txBody>
      </p:sp>
      <p:pic>
        <p:nvPicPr>
          <p:cNvPr id="5" name="Picture 4" descr="Screen Shot 2019-03-06 at 4.58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979" y="4116722"/>
            <a:ext cx="4138125" cy="2583896"/>
          </a:xfrm>
          <a:prstGeom prst="rect">
            <a:avLst/>
          </a:prstGeom>
        </p:spPr>
      </p:pic>
      <p:pic>
        <p:nvPicPr>
          <p:cNvPr id="4" name="Picture 3" descr="Screen Shot 2019-03-06 at 4.59.0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616" y="2592278"/>
            <a:ext cx="4184591" cy="247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02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666"/>
            <a:ext cx="8229600" cy="68976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How did Urbanization Change the Water Cycle?</a:t>
            </a:r>
            <a:endParaRPr lang="en-US" sz="3200" dirty="0"/>
          </a:p>
        </p:txBody>
      </p:sp>
      <p:pic>
        <p:nvPicPr>
          <p:cNvPr id="4" name="Picture 3" descr="Screen Shot 2019-03-06 at 4.01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84" y="2671486"/>
            <a:ext cx="3998482" cy="3908691"/>
          </a:xfrm>
          <a:prstGeom prst="rect">
            <a:avLst/>
          </a:prstGeom>
        </p:spPr>
      </p:pic>
      <p:pic>
        <p:nvPicPr>
          <p:cNvPr id="5" name="Picture 4" descr="Screen Shot 2019-03-06 at 4.01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585" y="2660537"/>
            <a:ext cx="4324194" cy="39086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9276" y="1193410"/>
            <a:ext cx="785097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ANS: Clearing forests and plants prevents water from being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reabsorbed, leading to increased runoffs, and decreased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transpiration.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62567" y="3087528"/>
            <a:ext cx="13027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X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743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Consequences of a </a:t>
            </a:r>
            <a:br>
              <a:rPr lang="en-US" dirty="0" smtClean="0"/>
            </a:br>
            <a:r>
              <a:rPr lang="en-US" dirty="0" smtClean="0"/>
              <a:t>“Broken” Water Cycle &amp; Deforestation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ANS</a:t>
            </a:r>
          </a:p>
          <a:p>
            <a:pPr marL="0" indent="0">
              <a:buNone/>
            </a:pPr>
            <a:r>
              <a:rPr lang="en-US" dirty="0" smtClean="0"/>
              <a:t>1) </a:t>
            </a:r>
            <a:r>
              <a:rPr lang="en-US" dirty="0" smtClean="0">
                <a:hlinkClick r:id="rId2"/>
              </a:rPr>
              <a:t>More City floods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896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6488"/>
            <a:ext cx="8229600" cy="558967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2) Increased soil erosion and landslides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781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</a:t>
            </a:r>
            <a:r>
              <a:rPr lang="en-US" dirty="0" smtClean="0"/>
              <a:t>Water </a:t>
            </a:r>
            <a:r>
              <a:rPr lang="en-US" dirty="0"/>
              <a:t>Cycle?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5534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dirty="0"/>
              <a:t>ANS: The recycling of </a:t>
            </a:r>
            <a:r>
              <a:rPr lang="en-US" dirty="0" smtClean="0"/>
              <a:t>water </a:t>
            </a:r>
            <a:r>
              <a:rPr lang="en-US" dirty="0"/>
              <a:t>between land, organisms, and the atmosphere</a:t>
            </a:r>
          </a:p>
        </p:txBody>
      </p:sp>
      <p:pic>
        <p:nvPicPr>
          <p:cNvPr id="4" name="Picture 3" descr="Screen Shot 2019-03-06 at 3.03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47" y="2364922"/>
            <a:ext cx="7334905" cy="412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19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3-06 at 3.04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95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87921" y="718350"/>
            <a:ext cx="1770427" cy="3720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59768" y="2589662"/>
            <a:ext cx="1770427" cy="3720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28502" y="1754330"/>
            <a:ext cx="1770427" cy="3720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17494" y="2318752"/>
            <a:ext cx="1770427" cy="3720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51528" y="4343995"/>
            <a:ext cx="1770427" cy="3720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32093" y="2723138"/>
            <a:ext cx="12778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70912" y="3302853"/>
            <a:ext cx="203983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96707" y="2600954"/>
            <a:ext cx="1770427" cy="3720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A) Evaporation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54433" y="2317216"/>
            <a:ext cx="1770427" cy="3720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B) Transpiration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86373" y="729642"/>
            <a:ext cx="1770427" cy="3720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) Condensation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14125" y="1752794"/>
            <a:ext cx="1770427" cy="3720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) Precipitation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043374" y="2721602"/>
            <a:ext cx="12778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E) Run-offs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62809" y="4355287"/>
            <a:ext cx="1770427" cy="3720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F) Absorption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759964" y="3092470"/>
            <a:ext cx="203983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  <a:r>
              <a:rPr lang="en-US" dirty="0" smtClean="0"/>
              <a:t>) Farm &amp; Urban water use &amp; </a:t>
            </a:r>
            <a:endParaRPr lang="en-US" dirty="0"/>
          </a:p>
          <a:p>
            <a:r>
              <a:rPr lang="en-US" dirty="0" smtClean="0"/>
              <a:t>run-offs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928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Closer Look of the </a:t>
            </a:r>
            <a:r>
              <a:rPr lang="en-US" dirty="0" smtClean="0"/>
              <a:t>Water </a:t>
            </a:r>
            <a:r>
              <a:rPr lang="en-US" dirty="0"/>
              <a:t>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Putting Water into the Atmosphere</a:t>
            </a:r>
          </a:p>
          <a:p>
            <a:pPr marL="514350" indent="-514350">
              <a:buAutoNum type="alphaUcParenR"/>
            </a:pPr>
            <a:r>
              <a:rPr lang="en-US" dirty="0" smtClean="0"/>
              <a:t>Evaporation: Water vapor enters atmosphere</a:t>
            </a:r>
          </a:p>
          <a:p>
            <a:pPr marL="514350" indent="-514350">
              <a:buAutoNum type="alphaUcParenR"/>
            </a:pPr>
            <a:r>
              <a:rPr lang="en-US" dirty="0" smtClean="0"/>
              <a:t>Transpiration: Plants loses water to the atmosphere</a:t>
            </a:r>
          </a:p>
          <a:p>
            <a:pPr marL="514350" indent="-514350">
              <a:buAutoNum type="alphaUcParenR"/>
            </a:pPr>
            <a:r>
              <a:rPr lang="en-US" dirty="0" smtClean="0"/>
              <a:t>Condensation: Water vapor collected to form rain clouds</a:t>
            </a:r>
          </a:p>
          <a:p>
            <a:pPr marL="514350" indent="-514350">
              <a:buAutoNum type="alphaUcParenR"/>
            </a:pPr>
            <a:endParaRPr lang="en-US" dirty="0" smtClean="0"/>
          </a:p>
          <a:p>
            <a:pPr marL="514350" indent="-514350">
              <a:buAutoNum type="alphaU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804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7514"/>
            <a:ext cx="8229600" cy="580865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Returning Water to Land &amp; Bodies of Water</a:t>
            </a:r>
          </a:p>
          <a:p>
            <a:pPr marL="0" indent="0">
              <a:buNone/>
            </a:pPr>
            <a:r>
              <a:rPr lang="en-US" dirty="0" smtClean="0"/>
              <a:t>D) Precipitation: Water returning to land in forms of snow, hail, or rain.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F) Run-offs: Excess water flows into streams and rivers, and back into lakes or oceans.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G) Absorption: Excess water absorbs into the ground to be stored as groundwater or used by plants.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H) Farm &amp; Urban Water Use: Excess water usage creates runoffs contaminated with fertilizers and pesticides.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642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0310"/>
          </a:xfrm>
        </p:spPr>
        <p:txBody>
          <a:bodyPr>
            <a:noAutofit/>
          </a:bodyPr>
          <a:lstStyle/>
          <a:p>
            <a:r>
              <a:rPr lang="en-US" sz="2800" dirty="0"/>
              <a:t>How did the </a:t>
            </a:r>
            <a:r>
              <a:rPr lang="en-US" sz="2800" dirty="0" smtClean="0"/>
              <a:t>Agricultural Green Revolution Affect the Water Cycle?</a:t>
            </a:r>
            <a:endParaRPr lang="en-US" sz="2800" dirty="0"/>
          </a:p>
        </p:txBody>
      </p:sp>
      <p:pic>
        <p:nvPicPr>
          <p:cNvPr id="5" name="Picture 4" descr="Screen Shot 2019-03-05 at 4.08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56" y="2157250"/>
            <a:ext cx="8145030" cy="44999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91" y="1149603"/>
            <a:ext cx="92338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ANS: Due to increased use of chemical fertilizers, urban &amp; farmland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runoffs, oceans and lakes are experiencing Cultural </a:t>
            </a:r>
            <a:r>
              <a:rPr lang="en-US" sz="2400" dirty="0"/>
              <a:t>E</a:t>
            </a:r>
            <a:r>
              <a:rPr lang="en-US" sz="2400" dirty="0" smtClean="0"/>
              <a:t>utrophication.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357505" y="3262716"/>
            <a:ext cx="1817305" cy="41605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A)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9281" y="4827502"/>
            <a:ext cx="1817305" cy="41605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B)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8688" y="4444296"/>
            <a:ext cx="1950408" cy="50452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C)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01893" y="3284609"/>
            <a:ext cx="2113762" cy="38320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A) Farmland runoffs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4540" y="4652318"/>
            <a:ext cx="2562611" cy="58116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B) Excess fertilizer into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    lakes/oceans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08688" y="4444296"/>
            <a:ext cx="1950408" cy="50452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C) Cultural  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    Eutrophication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219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026"/>
            <a:ext cx="8229600" cy="859254"/>
          </a:xfrm>
        </p:spPr>
        <p:txBody>
          <a:bodyPr/>
          <a:lstStyle/>
          <a:p>
            <a:r>
              <a:rPr lang="en-US" dirty="0" smtClean="0"/>
              <a:t>What is Cultural Eutrophication?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6332"/>
            <a:ext cx="8229600" cy="4823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ANS: Excess nutrients deposited into the oceans/lakes   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creates Algae Blooms. </a:t>
            </a:r>
            <a:endParaRPr lang="en-US" sz="2800" dirty="0"/>
          </a:p>
        </p:txBody>
      </p:sp>
      <p:pic>
        <p:nvPicPr>
          <p:cNvPr id="4" name="Picture 3" descr="Screen Shot 2019-03-06 at 4.28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26" y="2496306"/>
            <a:ext cx="4076700" cy="4164617"/>
          </a:xfrm>
          <a:prstGeom prst="rect">
            <a:avLst/>
          </a:prstGeom>
        </p:spPr>
      </p:pic>
      <p:pic>
        <p:nvPicPr>
          <p:cNvPr id="5" name="Picture 4" descr="Screen Shot 2019-03-06 at 4.28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988" y="2496306"/>
            <a:ext cx="4165600" cy="41646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2548" y="2126974"/>
            <a:ext cx="341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Before Cultural Eutrophication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47463" y="2138504"/>
            <a:ext cx="341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During Cultural Eutrophication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867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Environmental Impact of Cultural Eutrophication?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ANS</a:t>
            </a:r>
          </a:p>
          <a:p>
            <a:pPr marL="514350" indent="-514350">
              <a:buAutoNum type="arabicParenR"/>
            </a:pPr>
            <a:r>
              <a:rPr lang="en-US" sz="2800" dirty="0" smtClean="0"/>
              <a:t>Algae bloom creates toxins &amp; reduce </a:t>
            </a:r>
            <a:r>
              <a:rPr lang="en-US" sz="2800" dirty="0"/>
              <a:t>water clarity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and </a:t>
            </a:r>
            <a:r>
              <a:rPr lang="en-US" sz="2800" dirty="0"/>
              <a:t>harm water </a:t>
            </a:r>
            <a:r>
              <a:rPr lang="en-US" sz="2800" dirty="0" smtClean="0"/>
              <a:t>quality.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9-03-06 at 4.34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462" y="3350306"/>
            <a:ext cx="4822298" cy="3157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057" y="3716909"/>
            <a:ext cx="376918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Ex. Water Buffalo died</a:t>
            </a:r>
          </a:p>
          <a:p>
            <a:r>
              <a:rPr lang="en-US" sz="2400" dirty="0" smtClean="0"/>
              <a:t>      from drinking toxic water </a:t>
            </a:r>
          </a:p>
          <a:p>
            <a:r>
              <a:rPr lang="en-US" sz="2400" dirty="0" smtClean="0"/>
              <a:t>     during an Algae bloom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5334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8463"/>
            <a:ext cx="8229600" cy="5502086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2) </a:t>
            </a:r>
            <a:r>
              <a:rPr lang="en-US" sz="2800" dirty="0" smtClean="0"/>
              <a:t>Algae bloom blocks light to </a:t>
            </a:r>
            <a:r>
              <a:rPr lang="en-US" sz="2800" dirty="0"/>
              <a:t>aquatic plants, causing  </a:t>
            </a:r>
            <a:r>
              <a:rPr lang="en-US" sz="2800" dirty="0" smtClean="0"/>
              <a:t>   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photosynthesis </a:t>
            </a:r>
            <a:r>
              <a:rPr lang="en-US" sz="2800" dirty="0"/>
              <a:t>to be reduced </a:t>
            </a:r>
            <a:r>
              <a:rPr lang="en-US" sz="2800" dirty="0" smtClean="0"/>
              <a:t>and decomposers  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become more active</a:t>
            </a:r>
            <a:r>
              <a:rPr lang="en-US" sz="2800" dirty="0"/>
              <a:t>, </a:t>
            </a:r>
            <a:r>
              <a:rPr lang="en-US" sz="2800" dirty="0" smtClean="0"/>
              <a:t>leading an  increase of CO</a:t>
            </a:r>
            <a:r>
              <a:rPr lang="en-US" sz="2800" baseline="-25000" dirty="0" smtClean="0"/>
              <a:t>2 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Ex . </a:t>
            </a:r>
            <a:r>
              <a:rPr lang="en-US" sz="2800" dirty="0"/>
              <a:t>Fish </a:t>
            </a:r>
            <a:r>
              <a:rPr lang="en-US" sz="2800" dirty="0" smtClean="0"/>
              <a:t>died from suffocation because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level   </a:t>
            </a:r>
          </a:p>
          <a:p>
            <a:pPr marL="0" indent="0">
              <a:buNone/>
            </a:pPr>
            <a:r>
              <a:rPr lang="en-US" sz="2800" dirty="0" smtClean="0"/>
              <a:t>       increased and </a:t>
            </a:r>
            <a:r>
              <a:rPr lang="en-US" sz="2800" dirty="0"/>
              <a:t>O</a:t>
            </a:r>
            <a:r>
              <a:rPr lang="en-US" sz="2800" baseline="-25000" dirty="0"/>
              <a:t>2</a:t>
            </a:r>
            <a:r>
              <a:rPr lang="en-US" sz="2800" dirty="0"/>
              <a:t> </a:t>
            </a:r>
            <a:r>
              <a:rPr lang="en-US" sz="2800" dirty="0" smtClean="0"/>
              <a:t>decreased</a:t>
            </a:r>
            <a:r>
              <a:rPr lang="en-US" sz="2800" dirty="0"/>
              <a:t>.</a:t>
            </a:r>
            <a:endParaRPr lang="en-US" sz="2800" baseline="-25000" dirty="0"/>
          </a:p>
          <a:p>
            <a:pPr marL="0" indent="0">
              <a:buNone/>
            </a:pPr>
            <a:endParaRPr lang="en-US" baseline="-25000" dirty="0"/>
          </a:p>
        </p:txBody>
      </p:sp>
      <p:pic>
        <p:nvPicPr>
          <p:cNvPr id="5" name="Picture 4" descr="Screen Shot 2019-03-06 at 4.49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67" y="2911353"/>
            <a:ext cx="3758466" cy="3482697"/>
          </a:xfrm>
          <a:prstGeom prst="rect">
            <a:avLst/>
          </a:prstGeom>
        </p:spPr>
      </p:pic>
      <p:pic>
        <p:nvPicPr>
          <p:cNvPr id="6" name="Picture 5" descr="Screen Shot 2019-03-06 at 4.33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923" y="2911353"/>
            <a:ext cx="4283877" cy="348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62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4820</TotalTime>
  <Words>411</Words>
  <Application>Microsoft Macintosh PowerPoint</Application>
  <PresentationFormat>On-screen Show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Human Impact  on the Water Cycle</vt:lpstr>
      <vt:lpstr>What is the Water Cycle?</vt:lpstr>
      <vt:lpstr>PowerPoint Presentation</vt:lpstr>
      <vt:lpstr>A Closer Look of the Water Cycle</vt:lpstr>
      <vt:lpstr>PowerPoint Presentation</vt:lpstr>
      <vt:lpstr>How did the Agricultural Green Revolution Affect the Water Cycle?</vt:lpstr>
      <vt:lpstr>What is Cultural Eutrophication? </vt:lpstr>
      <vt:lpstr>What is the Environmental Impact of Cultural Eutrophication?</vt:lpstr>
      <vt:lpstr>PowerPoint Presentation</vt:lpstr>
      <vt:lpstr>A Closer Look of   Cultural  Eutrophication</vt:lpstr>
      <vt:lpstr>How did Urbanization Change the Water Cycle?</vt:lpstr>
      <vt:lpstr>Consequences of a  “Broken” Water Cycle &amp; Deforestation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Population Growth &amp; The Biosphere’s Future</dc:title>
  <dc:creator>May Ng</dc:creator>
  <cp:lastModifiedBy>May Ng</cp:lastModifiedBy>
  <cp:revision>87</cp:revision>
  <dcterms:created xsi:type="dcterms:W3CDTF">2019-02-27T23:41:32Z</dcterms:created>
  <dcterms:modified xsi:type="dcterms:W3CDTF">2019-12-04T06:38:19Z</dcterms:modified>
</cp:coreProperties>
</file>