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7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A7E883-3540-F540-B186-30DE5B6B9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72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49BA85-61BF-E049-AC16-A57B82B2C8A9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CE034E-B590-1C4A-AC61-684FF1AE2DCD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90998F-377B-0F40-8619-CC2758DD8805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A117DC-56FA-2344-8742-1AE818357D59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F782C4-16C7-DC4B-93A2-422711FE454C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0FA381-567D-BC40-BF31-D464178D8A86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A8A312C-E7D5-B34A-BA4E-41F765DFD44C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8F843B-8667-154F-9212-5CE9035B6BE4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C1E144-4809-0F44-A61A-DBBAB1BBE906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AAD9C8-8ACF-1B41-8AAF-DA298E520879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2727F-3696-0342-957A-E5CD30759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37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CA034-29C8-DB42-AC12-855399AD7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9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A1113-CDF7-0244-A1F4-6D4794E16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1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F3479-EEA3-6541-AF6B-DD201FC52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C020F-3FEA-A14F-877B-0C6934AB5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53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D8E6F-7690-A341-9C15-98C5F87CA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49552-7CDB-8145-8B6D-B2A198AD3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9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E5AAC-0CBA-A749-8A6E-87B66BC52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4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52188-ABF2-5146-82EE-154382A45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4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31046-38B8-0E4C-936C-020ABA259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2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96F48-D606-8648-87EC-6F54E6B42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6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87A302-2EA6-CD4E-BED5-12ECE4357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Notes #</a:t>
            </a:r>
            <a:r>
              <a:rPr lang="en-US" smtClean="0">
                <a:latin typeface="Calibri" charset="0"/>
              </a:rPr>
              <a:t>11</a:t>
            </a:r>
            <a:endParaRPr lang="en-US">
              <a:latin typeface="Calibri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mtClean="0">
                <a:ea typeface="+mn-ea"/>
                <a:cs typeface="+mn-cs"/>
              </a:rPr>
              <a:t>Cell Energy of ATP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Glucose vs. ATP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</a:rPr>
              <a:t>   Glucose is eaten and broken down to make ADP + P to ATP</a:t>
            </a:r>
          </a:p>
          <a:p>
            <a:pPr eaLnBrk="1" hangingPunct="1">
              <a:buFont typeface="Wingdings" charset="0"/>
              <a:buNone/>
            </a:pPr>
            <a:endParaRPr lang="en-US" dirty="0">
              <a:latin typeface="Calibri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Calibri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dirty="0" smtClean="0">
                <a:latin typeface="Calibri" charset="0"/>
              </a:rPr>
              <a:t>CW &amp; HW: </a:t>
            </a:r>
            <a:r>
              <a:rPr lang="en-US" dirty="0">
                <a:latin typeface="Calibri" charset="0"/>
              </a:rPr>
              <a:t>Sect 8-1 WKSHT (1 to 11) &amp; SECT 8-2 (1 to 11)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General Types of Organisms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en-US">
                <a:latin typeface="Calibri" charset="0"/>
              </a:rPr>
              <a:t>Autotrophs: organisms can make their own food (sugar).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US">
                <a:latin typeface="Calibri" charset="0"/>
              </a:rPr>
              <a:t>     ex. plants and some bacteria</a:t>
            </a:r>
          </a:p>
          <a:p>
            <a:pPr marL="609600" indent="-609600" eaLnBrk="1" hangingPunct="1">
              <a:buFont typeface="Arial" charset="0"/>
              <a:buNone/>
            </a:pPr>
            <a:endParaRPr lang="en-US">
              <a:latin typeface="Calibri" charset="0"/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en-US">
                <a:latin typeface="Calibri" charset="0"/>
              </a:rPr>
              <a:t>2. Heterotrophs: organisms that need to eat others to get energy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US">
                <a:latin typeface="Calibri" charset="0"/>
              </a:rPr>
              <a:t>    ex. Humans &amp; animals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Types of Energy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610600" cy="4267200"/>
          </a:xfrm>
        </p:spPr>
        <p:txBody>
          <a:bodyPr/>
          <a:lstStyle/>
          <a:p>
            <a:pPr marL="609600" indent="-609600" eaLnBrk="1" hangingPunct="1">
              <a:buFont typeface="Arial" charset="0"/>
              <a:buAutoNum type="arabicParenR"/>
            </a:pPr>
            <a:r>
              <a:rPr lang="en-US">
                <a:latin typeface="Calibri" charset="0"/>
              </a:rPr>
              <a:t>Light energy: Provides energy for photosynthetic organisms to live</a:t>
            </a:r>
          </a:p>
          <a:p>
            <a:pPr marL="609600" indent="-609600" eaLnBrk="1" hangingPunct="1">
              <a:buFont typeface="Arial" charset="0"/>
              <a:buAutoNum type="arabicParenR"/>
            </a:pPr>
            <a:r>
              <a:rPr lang="en-US">
                <a:latin typeface="Calibri" charset="0"/>
              </a:rPr>
              <a:t>NADPH: Back up cell energy of ATP</a:t>
            </a:r>
          </a:p>
          <a:p>
            <a:pPr marL="609600" indent="-609600" eaLnBrk="1" hangingPunct="1">
              <a:buFont typeface="Arial" charset="0"/>
              <a:buAutoNum type="arabicParenR"/>
            </a:pPr>
            <a:r>
              <a:rPr lang="en-US">
                <a:latin typeface="Calibri" charset="0"/>
              </a:rPr>
              <a:t>ATP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Cell Energy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2672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ATP: is written as </a:t>
            </a:r>
            <a:r>
              <a:rPr lang="en-US" u="sng">
                <a:solidFill>
                  <a:schemeClr val="accent2"/>
                </a:solidFill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denosine </a:t>
            </a:r>
            <a:r>
              <a:rPr lang="en-US" u="sng">
                <a:solidFill>
                  <a:schemeClr val="accent2"/>
                </a:solidFill>
                <a:latin typeface="Calibri" charset="0"/>
              </a:rPr>
              <a:t>T</a:t>
            </a:r>
            <a:r>
              <a:rPr lang="en-US">
                <a:latin typeface="Calibri" charset="0"/>
              </a:rPr>
              <a:t>ri</a:t>
            </a:r>
            <a:r>
              <a:rPr lang="en-US" u="sng">
                <a:solidFill>
                  <a:schemeClr val="accent2"/>
                </a:solidFill>
                <a:latin typeface="Calibri" charset="0"/>
              </a:rPr>
              <a:t>p</a:t>
            </a:r>
            <a:r>
              <a:rPr lang="en-US">
                <a:latin typeface="Calibri" charset="0"/>
              </a:rPr>
              <a:t>hosphate</a:t>
            </a:r>
          </a:p>
        </p:txBody>
      </p:sp>
      <p:pic>
        <p:nvPicPr>
          <p:cNvPr id="1028" name="Picture 4" descr="Screen shot 2011-11-18 at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43200"/>
            <a:ext cx="51816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What is ATP made up of?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4495800"/>
            <a:ext cx="7620000" cy="1905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ANS: A) One Nitrogen compound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          B) One Sugar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          C) Three Phosphates</a:t>
            </a:r>
          </a:p>
        </p:txBody>
      </p:sp>
      <p:pic>
        <p:nvPicPr>
          <p:cNvPr id="22531" name="Picture 4" descr="Screen shot 2011-11-18 at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85900"/>
            <a:ext cx="5029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219200" y="22098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2279650" y="31242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6453188" y="2971800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</a:t>
            </a:r>
          </a:p>
        </p:txBody>
      </p:sp>
      <p:sp>
        <p:nvSpPr>
          <p:cNvPr id="22535" name="AutoShape 8"/>
          <p:cNvSpPr>
            <a:spLocks noChangeArrowheads="1"/>
          </p:cNvSpPr>
          <p:nvPr/>
        </p:nvSpPr>
        <p:spPr bwMode="auto">
          <a:xfrm>
            <a:off x="1600200" y="2362200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AutoShape 9"/>
          <p:cNvSpPr>
            <a:spLocks noChangeArrowheads="1"/>
          </p:cNvSpPr>
          <p:nvPr/>
        </p:nvSpPr>
        <p:spPr bwMode="auto">
          <a:xfrm>
            <a:off x="2667000" y="3276600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AutoShape 10"/>
          <p:cNvSpPr>
            <a:spLocks noChangeArrowheads="1"/>
          </p:cNvSpPr>
          <p:nvPr/>
        </p:nvSpPr>
        <p:spPr bwMode="auto">
          <a:xfrm flipV="1">
            <a:off x="5867400" y="3124200"/>
            <a:ext cx="533400" cy="76200"/>
          </a:xfrm>
          <a:prstGeom prst="leftArrow">
            <a:avLst>
              <a:gd name="adj1" fmla="val 50000"/>
              <a:gd name="adj2" fmla="val 1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Function of ATP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Powers different cell activities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Calibri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   ex. Move materials in/out of your cells.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         Moving your muscles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How does ATP stores and release energy?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Calibri" charset="0"/>
              </a:rPr>
              <a:t>ANS: Energy is stored in the bonds between the phosphates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8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Calibri" charset="0"/>
              </a:rPr>
              <a:t>ATP = A - P - P ~P (fully charged battery)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8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Calibri" charset="0"/>
              </a:rPr>
              <a:t>Releasing Energy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Calibri" charset="0"/>
              </a:rPr>
              <a:t> *Energy is released when the </a:t>
            </a:r>
            <a:r>
              <a:rPr lang="en-US" sz="2800" u="sng" dirty="0">
                <a:solidFill>
                  <a:srgbClr val="FF0000"/>
                </a:solidFill>
                <a:latin typeface="Calibri" charset="0"/>
              </a:rPr>
              <a:t>last</a:t>
            </a:r>
            <a:r>
              <a:rPr lang="en-US" sz="2800" dirty="0">
                <a:latin typeface="Calibri" charset="0"/>
              </a:rPr>
              <a:t> </a:t>
            </a:r>
            <a:r>
              <a:rPr lang="en-US" sz="2800" dirty="0" smtClean="0">
                <a:latin typeface="Calibri" charset="0"/>
              </a:rPr>
              <a:t>phosphate </a:t>
            </a:r>
            <a:r>
              <a:rPr lang="en-US" sz="2800" dirty="0">
                <a:latin typeface="Calibri" charset="0"/>
              </a:rPr>
              <a:t>bond is broken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 dirty="0" smtClean="0">
                <a:latin typeface="Calibri" charset="0"/>
              </a:rPr>
              <a:t>                </a:t>
            </a:r>
            <a:r>
              <a:rPr lang="en-US" sz="2800" u="sng" dirty="0" smtClean="0">
                <a:latin typeface="Calibri" charset="0"/>
              </a:rPr>
              <a:t>ATP</a:t>
            </a:r>
            <a:r>
              <a:rPr lang="en-US" sz="2800" dirty="0" smtClean="0">
                <a:latin typeface="Calibri" charset="0"/>
              </a:rPr>
              <a:t>	</a:t>
            </a:r>
            <a:r>
              <a:rPr lang="en-US" sz="2800" dirty="0">
                <a:latin typeface="Calibri" charset="0"/>
              </a:rPr>
              <a:t> </a:t>
            </a:r>
            <a:r>
              <a:rPr lang="en-US" sz="2800" dirty="0" smtClean="0">
                <a:latin typeface="Calibri" charset="0"/>
              </a:rPr>
              <a:t>                 </a:t>
            </a:r>
            <a:r>
              <a:rPr lang="en-US" sz="2800" u="sng" dirty="0" smtClean="0">
                <a:latin typeface="Calibri" charset="0"/>
              </a:rPr>
              <a:t>ADP </a:t>
            </a:r>
            <a:endParaRPr lang="en-US" sz="28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 dirty="0" smtClean="0">
                <a:latin typeface="Calibri" charset="0"/>
              </a:rPr>
              <a:t>           A </a:t>
            </a:r>
            <a:r>
              <a:rPr lang="en-US" sz="2800" dirty="0">
                <a:latin typeface="Calibri" charset="0"/>
              </a:rPr>
              <a:t>- P - P </a:t>
            </a: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~</a:t>
            </a:r>
            <a:r>
              <a:rPr lang="en-US" sz="2800" dirty="0">
                <a:latin typeface="Calibri" charset="0"/>
              </a:rPr>
              <a:t> P  ----&gt;  A - P - </a:t>
            </a:r>
            <a:r>
              <a:rPr lang="en-US" sz="2800" dirty="0" smtClean="0">
                <a:latin typeface="Calibri" charset="0"/>
              </a:rPr>
              <a:t>P</a:t>
            </a:r>
            <a:endParaRPr lang="en-US" sz="28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8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8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How to remake ATP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</a:rPr>
              <a:t>ANS: When a phosphate is added back to ADP </a:t>
            </a:r>
            <a:r>
              <a:rPr lang="en-US" dirty="0" smtClean="0">
                <a:latin typeface="Calibri" charset="0"/>
              </a:rPr>
              <a:t>   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</a:rPr>
              <a:t> </a:t>
            </a:r>
            <a:r>
              <a:rPr lang="en-US" dirty="0" smtClean="0">
                <a:latin typeface="Calibri" charset="0"/>
              </a:rPr>
              <a:t>        (</a:t>
            </a:r>
            <a:r>
              <a:rPr lang="en-US" dirty="0">
                <a:latin typeface="Calibri" charset="0"/>
              </a:rPr>
              <a:t>Adenosine </a:t>
            </a:r>
            <a:r>
              <a:rPr lang="en-US" dirty="0" err="1">
                <a:latin typeface="Calibri" charset="0"/>
              </a:rPr>
              <a:t>Diphosphate</a:t>
            </a:r>
            <a:r>
              <a:rPr lang="en-US" dirty="0">
                <a:latin typeface="Calibri" charset="0"/>
              </a:rPr>
              <a:t>)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</a:rPr>
              <a:t>    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</a:rPr>
              <a:t> </a:t>
            </a:r>
            <a:r>
              <a:rPr lang="en-US" dirty="0" smtClean="0">
                <a:latin typeface="Calibri" charset="0"/>
              </a:rPr>
              <a:t>  </a:t>
            </a:r>
            <a:r>
              <a:rPr lang="en-US" u="sng" dirty="0">
                <a:latin typeface="Calibri" charset="0"/>
              </a:rPr>
              <a:t>(ADP)   + </a:t>
            </a:r>
            <a:r>
              <a:rPr lang="en-US" u="sng" dirty="0">
                <a:solidFill>
                  <a:srgbClr val="FF0000"/>
                </a:solidFill>
                <a:latin typeface="Calibri" charset="0"/>
              </a:rPr>
              <a:t>~</a:t>
            </a:r>
            <a:r>
              <a:rPr lang="en-US" u="sng" dirty="0">
                <a:latin typeface="Calibri" charset="0"/>
              </a:rPr>
              <a:t>P</a:t>
            </a:r>
            <a:r>
              <a:rPr lang="en-US" dirty="0">
                <a:latin typeface="Calibri" charset="0"/>
              </a:rPr>
              <a:t>          </a:t>
            </a:r>
            <a:r>
              <a:rPr lang="en-US" dirty="0" smtClean="0">
                <a:latin typeface="Calibri" charset="0"/>
              </a:rPr>
              <a:t>         </a:t>
            </a:r>
            <a:r>
              <a:rPr lang="en-US" u="sng" dirty="0" smtClean="0">
                <a:latin typeface="Calibri" charset="0"/>
              </a:rPr>
              <a:t>(</a:t>
            </a:r>
            <a:r>
              <a:rPr lang="en-US" u="sng" dirty="0">
                <a:latin typeface="Calibri" charset="0"/>
              </a:rPr>
              <a:t>ATP)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</a:rPr>
              <a:t>A - P - P + 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~</a:t>
            </a:r>
            <a:r>
              <a:rPr lang="en-US" dirty="0">
                <a:latin typeface="Calibri" charset="0"/>
              </a:rPr>
              <a:t>P </a:t>
            </a:r>
            <a:r>
              <a:rPr lang="en-US" dirty="0" smtClean="0">
                <a:latin typeface="Calibri" charset="0"/>
              </a:rPr>
              <a:t>    </a:t>
            </a:r>
            <a:r>
              <a:rPr lang="en-US" dirty="0">
                <a:latin typeface="Calibri" charset="0"/>
              </a:rPr>
              <a:t>---&gt;   A - P - P 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~ </a:t>
            </a:r>
            <a:r>
              <a:rPr lang="en-US" dirty="0" smtClean="0">
                <a:latin typeface="Calibri" charset="0"/>
              </a:rPr>
              <a:t>P</a:t>
            </a:r>
          </a:p>
          <a:p>
            <a:pPr eaLnBrk="1" hangingPunct="1">
              <a:buFont typeface="Wingdings" charset="0"/>
              <a:buNone/>
            </a:pPr>
            <a:r>
              <a:rPr lang="en-US" dirty="0" smtClean="0">
                <a:latin typeface="Calibri" charset="0"/>
              </a:rPr>
              <a:t>(Half Charged)		(Fully Charged)</a:t>
            </a:r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How is ATP used in our cells?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 smtClean="0">
                <a:latin typeface="Calibri" charset="0"/>
              </a:rPr>
              <a:t>ANS: Used to move </a:t>
            </a:r>
            <a:r>
              <a:rPr lang="en-US" dirty="0">
                <a:latin typeface="Calibri" charset="0"/>
              </a:rPr>
              <a:t>molecules </a:t>
            </a:r>
            <a:endParaRPr lang="en-US" dirty="0" smtClean="0">
              <a:latin typeface="Calibri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</a:rPr>
              <a:t> </a:t>
            </a:r>
            <a:r>
              <a:rPr lang="en-US" dirty="0" smtClean="0">
                <a:latin typeface="Calibri" charset="0"/>
              </a:rPr>
              <a:t>        across </a:t>
            </a:r>
            <a:r>
              <a:rPr lang="en-US" dirty="0">
                <a:latin typeface="Calibri" charset="0"/>
              </a:rPr>
              <a:t>the cell </a:t>
            </a:r>
            <a:r>
              <a:rPr lang="en-US" dirty="0" smtClean="0">
                <a:latin typeface="Calibri" charset="0"/>
              </a:rPr>
              <a:t>membrane and power our   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</a:rPr>
              <a:t> </a:t>
            </a:r>
            <a:r>
              <a:rPr lang="en-US" dirty="0" smtClean="0">
                <a:latin typeface="Calibri" charset="0"/>
              </a:rPr>
              <a:t>         muscles.</a:t>
            </a:r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3261</TotalTime>
  <Words>309</Words>
  <Application>Microsoft Macintosh PowerPoint</Application>
  <PresentationFormat>On-screen Show (4:3)</PresentationFormat>
  <Paragraphs>61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Notes #11</vt:lpstr>
      <vt:lpstr>General Types of Organisms</vt:lpstr>
      <vt:lpstr>Types of Energy</vt:lpstr>
      <vt:lpstr>Cell Energy</vt:lpstr>
      <vt:lpstr>What is ATP made up of?</vt:lpstr>
      <vt:lpstr>Function of ATP</vt:lpstr>
      <vt:lpstr>How does ATP stores and release energy?</vt:lpstr>
      <vt:lpstr>How to remake ATP</vt:lpstr>
      <vt:lpstr>How is ATP used in our cells?</vt:lpstr>
      <vt:lpstr>Glucose vs. ATP</vt:lpstr>
    </vt:vector>
  </TitlesOfParts>
  <Company>AUSD MKHS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#15</dc:title>
  <dc:creator>AUSD MKHS</dc:creator>
  <cp:lastModifiedBy>May Ng</cp:lastModifiedBy>
  <cp:revision>21</cp:revision>
  <dcterms:created xsi:type="dcterms:W3CDTF">2011-11-18T16:58:35Z</dcterms:created>
  <dcterms:modified xsi:type="dcterms:W3CDTF">2019-11-07T23:32:37Z</dcterms:modified>
</cp:coreProperties>
</file>