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304" r:id="rId2"/>
    <p:sldId id="309" r:id="rId3"/>
    <p:sldId id="276" r:id="rId4"/>
    <p:sldId id="310" r:id="rId5"/>
    <p:sldId id="311" r:id="rId6"/>
    <p:sldId id="318" r:id="rId7"/>
    <p:sldId id="317" r:id="rId8"/>
    <p:sldId id="312" r:id="rId9"/>
    <p:sldId id="314" r:id="rId10"/>
    <p:sldId id="315" r:id="rId11"/>
    <p:sldId id="316" r:id="rId12"/>
    <p:sldId id="306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7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D00A-2F04-3F42-90C1-7EE996D09084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C501-AC74-E244-AC9E-9BFA8FAE5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E5E2C7A-1DA8-454E-9D1C-3BC95C2A70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43C1EDF-2993-104B-A3CF-F33245AFE3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999" y="2892277"/>
            <a:ext cx="6781799" cy="1645920"/>
          </a:xfrm>
        </p:spPr>
        <p:txBody>
          <a:bodyPr/>
          <a:lstStyle/>
          <a:p>
            <a:pPr algn="l"/>
            <a:r>
              <a:rPr lang="en-US" dirty="0" smtClean="0"/>
              <a:t>Notes #11</a:t>
            </a:r>
            <a:br>
              <a:rPr lang="en-US" dirty="0" smtClean="0"/>
            </a:br>
            <a:r>
              <a:rPr lang="en-US" sz="3600" dirty="0" smtClean="0"/>
              <a:t>How to construct Frequency Distributions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82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91393"/>
              </p:ext>
            </p:extLst>
          </p:nvPr>
        </p:nvGraphicFramePr>
        <p:xfrm>
          <a:off x="5431700" y="1523999"/>
          <a:ext cx="3483700" cy="296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0"/>
                <a:gridCol w="1741850"/>
              </a:tblGrid>
              <a:tr h="5662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8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6409" name="Rectangle 12"/>
          <p:cNvSpPr>
            <a:spLocks noChangeArrowheads="1"/>
          </p:cNvSpPr>
          <p:nvPr/>
        </p:nvSpPr>
        <p:spPr bwMode="auto">
          <a:xfrm>
            <a:off x="457200" y="3549650"/>
            <a:ext cx="2173473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5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</a:rPr>
              <a:t>. </a:t>
            </a:r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Class</a:t>
            </a:r>
          </a:p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Boundaries</a:t>
            </a:r>
          </a:p>
        </p:txBody>
      </p:sp>
      <p:sp>
        <p:nvSpPr>
          <p:cNvPr id="16410" name="Rectangle 31"/>
          <p:cNvSpPr>
            <a:spLocks noChangeArrowheads="1"/>
          </p:cNvSpPr>
          <p:nvPr/>
        </p:nvSpPr>
        <p:spPr bwMode="auto">
          <a:xfrm>
            <a:off x="454196" y="4799399"/>
            <a:ext cx="4572000" cy="86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numbers used to separate classes.</a:t>
            </a:r>
          </a:p>
        </p:txBody>
      </p:sp>
      <p:sp>
        <p:nvSpPr>
          <p:cNvPr id="16411" name="Text Box 23"/>
          <p:cNvSpPr txBox="1">
            <a:spLocks noChangeArrowheads="1"/>
          </p:cNvSpPr>
          <p:nvPr/>
        </p:nvSpPr>
        <p:spPr bwMode="auto">
          <a:xfrm>
            <a:off x="4565650" y="1828800"/>
            <a:ext cx="1149350" cy="298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49.5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69.5</a:t>
            </a:r>
          </a:p>
          <a:p>
            <a:pPr>
              <a:lnSpc>
                <a:spcPct val="135000"/>
              </a:lnSpc>
            </a:pPr>
            <a:r>
              <a:rPr lang="en-US" dirty="0" smtClean="0">
                <a:solidFill>
                  <a:srgbClr val="C66951"/>
                </a:solidFill>
              </a:rPr>
              <a:t>89.5</a:t>
            </a:r>
            <a:endParaRPr lang="en-US" dirty="0">
              <a:solidFill>
                <a:srgbClr val="C66951"/>
              </a:solidFill>
            </a:endParaRPr>
          </a:p>
          <a:p>
            <a:pPr>
              <a:lnSpc>
                <a:spcPct val="135000"/>
              </a:lnSpc>
            </a:pPr>
            <a:r>
              <a:rPr lang="en-US" dirty="0" smtClean="0">
                <a:solidFill>
                  <a:srgbClr val="C66951"/>
                </a:solidFill>
              </a:rPr>
              <a:t>109.5</a:t>
            </a:r>
            <a:endParaRPr lang="en-US" dirty="0">
              <a:solidFill>
                <a:srgbClr val="C66951"/>
              </a:solidFill>
            </a:endParaRPr>
          </a:p>
          <a:p>
            <a:pPr>
              <a:lnSpc>
                <a:spcPct val="135000"/>
              </a:lnSpc>
            </a:pPr>
            <a:endParaRPr lang="en-US" dirty="0" smtClean="0">
              <a:solidFill>
                <a:srgbClr val="C66951"/>
              </a:solidFill>
            </a:endParaRPr>
          </a:p>
          <a:p>
            <a:pPr>
              <a:lnSpc>
                <a:spcPct val="135000"/>
              </a:lnSpc>
            </a:pPr>
            <a:r>
              <a:rPr lang="en-US" dirty="0" smtClean="0">
                <a:solidFill>
                  <a:srgbClr val="C66951"/>
                </a:solidFill>
              </a:rPr>
              <a:t>129.5</a:t>
            </a:r>
            <a:endParaRPr lang="en-US" dirty="0">
              <a:solidFill>
                <a:srgbClr val="C66951"/>
              </a:solidFill>
            </a:endParaRPr>
          </a:p>
          <a:p>
            <a:pPr>
              <a:lnSpc>
                <a:spcPct val="135000"/>
              </a:lnSpc>
            </a:pPr>
            <a:r>
              <a:rPr lang="en-US" dirty="0" smtClean="0">
                <a:solidFill>
                  <a:srgbClr val="C66951"/>
                </a:solidFill>
              </a:rPr>
              <a:t>149.5</a:t>
            </a:r>
            <a:endParaRPr lang="en-US" dirty="0">
              <a:solidFill>
                <a:srgbClr val="C6695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17493" y="2080732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32184" y="2539112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47485" y="3043979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08689" y="3518248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62786" y="4007816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48350" y="4477744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/>
      <p:bldP spid="16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8261"/>
              </p:ext>
            </p:extLst>
          </p:nvPr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6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8457" name="Rectangle 12"/>
          <p:cNvSpPr>
            <a:spLocks noChangeArrowheads="1"/>
          </p:cNvSpPr>
          <p:nvPr/>
        </p:nvSpPr>
        <p:spPr bwMode="auto">
          <a:xfrm>
            <a:off x="369888" y="2792103"/>
            <a:ext cx="1911983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6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</a:rPr>
              <a:t>. </a:t>
            </a:r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Class</a:t>
            </a:r>
          </a:p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Midpoints</a:t>
            </a:r>
          </a:p>
        </p:txBody>
      </p:sp>
      <p:sp>
        <p:nvSpPr>
          <p:cNvPr id="18458" name="Rectangle 31"/>
          <p:cNvSpPr>
            <a:spLocks noChangeArrowheads="1"/>
          </p:cNvSpPr>
          <p:nvPr/>
        </p:nvSpPr>
        <p:spPr bwMode="auto">
          <a:xfrm>
            <a:off x="369888" y="3893789"/>
            <a:ext cx="4021374" cy="241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values in the middle of the classes and can be found by adding the lower class limit to the upper class limit and dividing the sum by 2.</a:t>
            </a:r>
          </a:p>
        </p:txBody>
      </p:sp>
      <p:sp>
        <p:nvSpPr>
          <p:cNvPr id="18459" name="Text Box 23"/>
          <p:cNvSpPr txBox="1">
            <a:spLocks noChangeArrowheads="1"/>
          </p:cNvSpPr>
          <p:nvPr/>
        </p:nvSpPr>
        <p:spPr bwMode="auto">
          <a:xfrm>
            <a:off x="4759883" y="1957576"/>
            <a:ext cx="11493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FF6600"/>
                </a:solidFill>
              </a:rPr>
              <a:t>59.5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0000FF"/>
                </a:solidFill>
              </a:rPr>
              <a:t>79.5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99.5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119.5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139.5</a:t>
            </a:r>
          </a:p>
          <a:p>
            <a:pPr>
              <a:lnSpc>
                <a:spcPct val="135000"/>
              </a:lnSpc>
            </a:pP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4377" y="4482752"/>
            <a:ext cx="3748639" cy="183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Ex. [50 + 69] ÷ 2 = </a:t>
            </a:r>
            <a:r>
              <a:rPr lang="en-US" sz="2200" dirty="0">
                <a:solidFill>
                  <a:srgbClr val="FF6600"/>
                </a:solidFill>
                <a:latin typeface="Franklin Gothic Medium"/>
              </a:rPr>
              <a:t>59.5</a:t>
            </a:r>
          </a:p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      [70 + 89] ÷ 2 = </a:t>
            </a:r>
            <a:r>
              <a:rPr lang="en-US" sz="2200" dirty="0">
                <a:solidFill>
                  <a:srgbClr val="0000FF"/>
                </a:solidFill>
                <a:latin typeface="Franklin Gothic Medium"/>
              </a:rPr>
              <a:t>79.5</a:t>
            </a:r>
          </a:p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      etc….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845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9-29 at 7.29.4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255" b="-3925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Frequency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3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9-29 at 7.30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80" b="-42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290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337" y="1846263"/>
            <a:ext cx="854233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pPr marL="573088" indent="-573088">
              <a:lnSpc>
                <a:spcPct val="120000"/>
              </a:lnSpc>
              <a:spcBef>
                <a:spcPct val="40000"/>
              </a:spcBef>
            </a:pPr>
            <a:r>
              <a:rPr lang="en-US" sz="3600" dirty="0" smtClean="0">
                <a:latin typeface="Arial" charset="0"/>
              </a:rPr>
              <a:t>Shows </a:t>
            </a:r>
            <a:r>
              <a:rPr lang="en-US" sz="3600" dirty="0">
                <a:latin typeface="Arial" charset="0"/>
              </a:rPr>
              <a:t>how a data set is </a:t>
            </a:r>
            <a:r>
              <a:rPr lang="en-US" sz="3600" dirty="0" smtClean="0">
                <a:latin typeface="Arial" charset="0"/>
              </a:rPr>
              <a:t>divided </a:t>
            </a:r>
            <a:r>
              <a:rPr lang="en-US" sz="3600" dirty="0">
                <a:latin typeface="Arial" charset="0"/>
              </a:rPr>
              <a:t>among </a:t>
            </a:r>
            <a:r>
              <a:rPr lang="en-US" sz="3600" dirty="0" smtClean="0">
                <a:latin typeface="Arial" charset="0"/>
              </a:rPr>
              <a:t>of </a:t>
            </a:r>
            <a:r>
              <a:rPr lang="en-US" sz="3600" dirty="0">
                <a:latin typeface="Arial" charset="0"/>
              </a:rPr>
              <a:t>several categories (or classes</a:t>
            </a:r>
            <a:r>
              <a:rPr lang="en-US" sz="3600" dirty="0" smtClean="0">
                <a:latin typeface="Arial" charset="0"/>
              </a:rPr>
              <a:t>)</a:t>
            </a:r>
          </a:p>
          <a:p>
            <a:pPr marL="573088" indent="-573088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  </a:t>
            </a:r>
            <a:endParaRPr lang="en-US" sz="2400" dirty="0">
              <a:latin typeface="Arial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" y="446741"/>
            <a:ext cx="81661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buClr>
                <a:srgbClr val="BF974D"/>
              </a:buClr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Purpose of Frequency Distribution</a:t>
            </a:r>
            <a:br>
              <a:rPr lang="en-US" sz="3200" dirty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>
                <a:solidFill>
                  <a:srgbClr val="FFFFFF"/>
                </a:solidFill>
                <a:latin typeface="Arial" charset="0"/>
              </a:rPr>
              <a:t>(or Frequency Table)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871663"/>
            <a:ext cx="8128000" cy="333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038" tIns="46038" rIns="46038" bIns="46038" numCol="1" anchor="t" anchorCtr="0" compatLnSpc="1">
            <a:prstTxWarp prst="textNoShape">
              <a:avLst/>
            </a:prstTxWarp>
          </a:bodyPr>
          <a:lstStyle/>
          <a:p>
            <a:pPr marL="573088" indent="-573088" defTabSz="571500">
              <a:lnSpc>
                <a:spcPct val="95000"/>
              </a:lnSpc>
              <a:spcBef>
                <a:spcPct val="45000"/>
              </a:spcBef>
              <a:spcAft>
                <a:spcPct val="50000"/>
              </a:spcAft>
              <a:buFontTx/>
              <a:buNone/>
            </a:pPr>
            <a:r>
              <a:rPr lang="en-US" sz="3200" dirty="0">
                <a:latin typeface="Arial" charset="0"/>
              </a:rPr>
              <a:t>1.	Large data sets can be summarized.</a:t>
            </a:r>
          </a:p>
          <a:p>
            <a:pPr marL="573088" indent="-573088" defTabSz="571500">
              <a:lnSpc>
                <a:spcPct val="95000"/>
              </a:lnSpc>
              <a:spcBef>
                <a:spcPct val="45000"/>
              </a:spcBef>
              <a:spcAft>
                <a:spcPct val="50000"/>
              </a:spcAft>
              <a:buFontTx/>
              <a:buNone/>
            </a:pPr>
            <a:r>
              <a:rPr lang="en-US" sz="3200" dirty="0">
                <a:latin typeface="Arial" charset="0"/>
              </a:rPr>
              <a:t>2.	We can analyze the nature of data.</a:t>
            </a:r>
          </a:p>
          <a:p>
            <a:pPr marL="573088" indent="-573088" defTabSz="571500">
              <a:lnSpc>
                <a:spcPct val="95000"/>
              </a:lnSpc>
              <a:spcBef>
                <a:spcPct val="45000"/>
              </a:spcBef>
              <a:spcAft>
                <a:spcPct val="50000"/>
              </a:spcAft>
              <a:buFontTx/>
              <a:buNone/>
            </a:pPr>
            <a:r>
              <a:rPr lang="en-US" sz="3200" dirty="0">
                <a:latin typeface="Arial" charset="0"/>
              </a:rPr>
              <a:t>3.	We have a basis for constructing important graphs.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77800" y="214313"/>
            <a:ext cx="8805863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Reasons for Constructing 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</a:rPr>
              <a:t>Frequency Distributions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smtClean="0">
                <a:latin typeface="Arial" charset="0"/>
              </a:rPr>
              <a:t>ANS:  </a:t>
            </a:r>
            <a:r>
              <a:rPr lang="en-US" sz="2400" dirty="0">
                <a:latin typeface="Arial" charset="0"/>
              </a:rPr>
              <a:t>Displayed as a list of all of the categories along with the number (frequency) of data values in each of them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45720" indent="0">
              <a:buNone/>
            </a:pPr>
            <a:endParaRPr lang="en-US" sz="2400" dirty="0" smtClean="0">
              <a:latin typeface="Arial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Arial" charset="0"/>
              </a:rPr>
              <a:t>Ex. IQ Score and the Number of People Tested (Frequency)</a:t>
            </a:r>
            <a:endParaRPr lang="en-US" sz="2400" dirty="0">
              <a:latin typeface="Arial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 Frequency Table Displayed?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24445"/>
              </p:ext>
            </p:extLst>
          </p:nvPr>
        </p:nvGraphicFramePr>
        <p:xfrm>
          <a:off x="4420101" y="3877891"/>
          <a:ext cx="3720352" cy="248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76"/>
                <a:gridCol w="1860176"/>
              </a:tblGrid>
              <a:tr h="47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51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dirty="0"/>
              <a:t>6</a:t>
            </a:r>
            <a:r>
              <a:rPr lang="en-US" sz="2800" dirty="0" smtClean="0"/>
              <a:t> things to look for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>
              <a:buAutoNum type="arabicPeriod"/>
            </a:pPr>
            <a:r>
              <a:rPr lang="en-US" sz="2600" dirty="0" smtClean="0"/>
              <a:t>Determine # of Classes or Groups</a:t>
            </a:r>
          </a:p>
          <a:p>
            <a:pPr marL="502920" indent="-457200">
              <a:buFont typeface="Wingdings 2" pitchFamily="18" charset="2"/>
              <a:buAutoNum type="arabicPeriod"/>
            </a:pPr>
            <a:r>
              <a:rPr lang="en-US" sz="2600" dirty="0"/>
              <a:t>Class/Group Width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Lower Class/Group Limit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Upper Class/Group Limit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Class/Group Boundaries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Class/Group Midpoints</a:t>
            </a:r>
          </a:p>
          <a:p>
            <a:pPr marL="502920" indent="-457200">
              <a:buAutoNum type="arabicPeriod"/>
            </a:pPr>
            <a:endParaRPr lang="en-US" sz="2600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at a Frequency Table?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274791"/>
              </p:ext>
            </p:extLst>
          </p:nvPr>
        </p:nvGraphicFramePr>
        <p:xfrm>
          <a:off x="5534613" y="4054368"/>
          <a:ext cx="2891034" cy="245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517"/>
                <a:gridCol w="1445517"/>
              </a:tblGrid>
              <a:tr h="4681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17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cs typeface="Franklin Gothic Book"/>
              </a:rPr>
              <a:t>1</a:t>
            </a:r>
            <a:r>
              <a:rPr lang="en-US" sz="2400" dirty="0">
                <a:solidFill>
                  <a:schemeClr val="tx1"/>
                </a:solidFill>
                <a:cs typeface="Franklin Gothic Book"/>
              </a:rPr>
              <a:t>.  Determine the number of classes (should be between 5 and 20)</a:t>
            </a:r>
            <a:r>
              <a:rPr lang="en-US" sz="2400" dirty="0">
                <a:solidFill>
                  <a:schemeClr val="tx1"/>
                </a:solidFill>
                <a:latin typeface="Franklin Gothic Book"/>
                <a:cs typeface="Franklin Gothic Book"/>
              </a:rPr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12446" y="50301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48460"/>
              </p:ext>
            </p:extLst>
          </p:nvPr>
        </p:nvGraphicFramePr>
        <p:xfrm>
          <a:off x="3905674" y="3014571"/>
          <a:ext cx="2891034" cy="245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517"/>
                <a:gridCol w="1445517"/>
              </a:tblGrid>
              <a:tr h="4681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372678" y="3643117"/>
            <a:ext cx="1203048" cy="83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374697" y="4029485"/>
            <a:ext cx="1203048" cy="83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391406" y="4497421"/>
            <a:ext cx="1203048" cy="83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408115" y="4881797"/>
            <a:ext cx="1203048" cy="83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408115" y="5282885"/>
            <a:ext cx="1203048" cy="83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523" y="4029485"/>
            <a:ext cx="1520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Classes/Groups  of</a:t>
            </a:r>
          </a:p>
          <a:p>
            <a:pPr algn="ctr"/>
            <a:r>
              <a:rPr lang="en-US" dirty="0" smtClean="0"/>
              <a:t>IQ Scores</a:t>
            </a:r>
            <a:endParaRPr lang="en-US" dirty="0"/>
          </a:p>
        </p:txBody>
      </p: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</p:spTree>
    <p:extLst>
      <p:ext uri="{BB962C8B-B14F-4D97-AF65-F5344CB8AC3E}">
        <p14:creationId xmlns:p14="http://schemas.microsoft.com/office/powerpoint/2010/main" val="16201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14178"/>
              </p:ext>
            </p:extLst>
          </p:nvPr>
        </p:nvGraphicFramePr>
        <p:xfrm>
          <a:off x="6275498" y="1387059"/>
          <a:ext cx="2613690" cy="268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45"/>
                <a:gridCol w="1306845"/>
              </a:tblGrid>
              <a:tr h="5489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5" name="Rectangle 12"/>
          <p:cNvSpPr>
            <a:spLocks noChangeArrowheads="1"/>
          </p:cNvSpPr>
          <p:nvPr/>
        </p:nvSpPr>
        <p:spPr bwMode="auto">
          <a:xfrm>
            <a:off x="206564" y="1771057"/>
            <a:ext cx="311374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Franklin Gothic Medium"/>
              </a:rPr>
              <a:t>. </a:t>
            </a:r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Class Width</a:t>
            </a:r>
          </a:p>
        </p:txBody>
      </p:sp>
      <p:sp>
        <p:nvSpPr>
          <p:cNvPr id="20506" name="Rectangle 31"/>
          <p:cNvSpPr>
            <a:spLocks noChangeArrowheads="1"/>
          </p:cNvSpPr>
          <p:nvPr/>
        </p:nvSpPr>
        <p:spPr bwMode="auto">
          <a:xfrm>
            <a:off x="206564" y="2737993"/>
            <a:ext cx="3937267" cy="151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is the difference between two consecutive lower class limits or two consecutive lower class boundaries.</a:t>
            </a:r>
          </a:p>
        </p:txBody>
      </p:sp>
      <p:sp>
        <p:nvSpPr>
          <p:cNvPr id="20507" name="Text Box 23"/>
          <p:cNvSpPr txBox="1">
            <a:spLocks noChangeArrowheads="1"/>
          </p:cNvSpPr>
          <p:nvPr/>
        </p:nvSpPr>
        <p:spPr bwMode="auto">
          <a:xfrm>
            <a:off x="5700823" y="2062163"/>
            <a:ext cx="114935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1667" y="2197510"/>
            <a:ext cx="1752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Franklin Gothic Medium"/>
              </a:rPr>
              <a:t>EX. 70 – 50  =</a:t>
            </a:r>
          </a:p>
          <a:p>
            <a:r>
              <a:rPr lang="en-US" sz="2000" dirty="0">
                <a:solidFill>
                  <a:prstClr val="black"/>
                </a:solidFill>
                <a:latin typeface="Franklin Gothic Medium"/>
              </a:rPr>
              <a:t>      90 – 70  = 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88839" y="4436404"/>
            <a:ext cx="7989888" cy="854076"/>
            <a:chOff x="448" y="1264"/>
            <a:chExt cx="5033" cy="538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48" y="1348"/>
              <a:ext cx="103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>
                  <a:solidFill>
                    <a:srgbClr val="FF6600"/>
                  </a:solidFill>
                </a:rPr>
                <a:t>class width  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05" y="1264"/>
              <a:ext cx="3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      </a:t>
              </a:r>
              <a:r>
                <a:rPr lang="en-US" sz="2000" dirty="0">
                  <a:solidFill>
                    <a:schemeClr val="hlink"/>
                  </a:solidFill>
                </a:rPr>
                <a:t> </a:t>
              </a:r>
              <a:r>
                <a:rPr lang="en-US" sz="2000" dirty="0">
                  <a:solidFill>
                    <a:srgbClr val="FF6600"/>
                  </a:solidFill>
                </a:rPr>
                <a:t> (maximum value) – (minimum value)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808" y="1552"/>
              <a:ext cx="13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>
                  <a:solidFill>
                    <a:srgbClr val="FF6600"/>
                  </a:solidFill>
                </a:rPr>
                <a:t>number of classes</a:t>
              </a: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010" y="1558"/>
              <a:ext cx="3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68514" y="5304314"/>
            <a:ext cx="45248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Ex. Class width = [149-50] /5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= 99/5</a:t>
            </a:r>
          </a:p>
          <a:p>
            <a:r>
              <a:rPr lang="en-US" sz="2400" dirty="0"/>
              <a:t>				</a:t>
            </a:r>
            <a:r>
              <a:rPr lang="en-US" sz="2400" dirty="0" smtClean="0"/>
              <a:t> ≈ 20</a:t>
            </a:r>
            <a:endParaRPr lang="en-US" sz="2400" dirty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93089"/>
              </p:ext>
            </p:extLst>
          </p:nvPr>
        </p:nvGraphicFramePr>
        <p:xfrm>
          <a:off x="2410394" y="4787607"/>
          <a:ext cx="242887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228501" imgH="203112" progId="Equation.3">
                  <p:embed/>
                </p:oleObj>
              </mc:Choice>
              <mc:Fallback>
                <p:oleObj name="Equation" r:id="rId4" imgW="22850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394" y="4787607"/>
                        <a:ext cx="242887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12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2313" name="Rectangle 12"/>
          <p:cNvSpPr>
            <a:spLocks noChangeArrowheads="1"/>
          </p:cNvSpPr>
          <p:nvPr/>
        </p:nvSpPr>
        <p:spPr bwMode="auto">
          <a:xfrm>
            <a:off x="671428" y="2491476"/>
            <a:ext cx="3046626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3</a:t>
            </a:r>
            <a:r>
              <a:rPr lang="en-US" sz="2600" dirty="0" smtClean="0">
                <a:solidFill>
                  <a:prstClr val="black"/>
                </a:solidFill>
                <a:latin typeface="Franklin Gothic Medium"/>
              </a:rPr>
              <a:t>. </a:t>
            </a:r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Lower Group/</a:t>
            </a:r>
          </a:p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   Class Limits</a:t>
            </a:r>
          </a:p>
          <a:p>
            <a:endParaRPr lang="en-US" sz="28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4" name="Oval 52"/>
          <p:cNvSpPr>
            <a:spLocks noChangeArrowheads="1"/>
          </p:cNvSpPr>
          <p:nvPr/>
        </p:nvSpPr>
        <p:spPr bwMode="auto">
          <a:xfrm>
            <a:off x="5556250" y="2057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grpSp>
        <p:nvGrpSpPr>
          <p:cNvPr id="12315" name="Group 56"/>
          <p:cNvGrpSpPr>
            <a:grpSpLocks/>
          </p:cNvGrpSpPr>
          <p:nvPr/>
        </p:nvGrpSpPr>
        <p:grpSpPr bwMode="auto">
          <a:xfrm>
            <a:off x="2900363" y="2209800"/>
            <a:ext cx="2662237" cy="1752600"/>
            <a:chOff x="1884" y="2236"/>
            <a:chExt cx="2007" cy="1104"/>
          </a:xfrm>
        </p:grpSpPr>
        <p:sp>
          <p:nvSpPr>
            <p:cNvPr id="12321" name="Line 57"/>
            <p:cNvSpPr>
              <a:spLocks noChangeShapeType="1"/>
            </p:cNvSpPr>
            <p:nvPr/>
          </p:nvSpPr>
          <p:spPr bwMode="auto">
            <a:xfrm>
              <a:off x="1884" y="2773"/>
              <a:ext cx="2007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Franklin Gothic Medium"/>
              </a:endParaRPr>
            </a:p>
          </p:txBody>
        </p:sp>
        <p:grpSp>
          <p:nvGrpSpPr>
            <p:cNvPr id="12322" name="Group 58"/>
            <p:cNvGrpSpPr>
              <a:grpSpLocks/>
            </p:cNvGrpSpPr>
            <p:nvPr/>
          </p:nvGrpSpPr>
          <p:grpSpPr bwMode="auto">
            <a:xfrm>
              <a:off x="1888" y="2236"/>
              <a:ext cx="1952" cy="1104"/>
              <a:chOff x="1888" y="2236"/>
              <a:chExt cx="1952" cy="1104"/>
            </a:xfrm>
          </p:grpSpPr>
          <p:sp>
            <p:nvSpPr>
              <p:cNvPr id="12323" name="Line 59"/>
              <p:cNvSpPr>
                <a:spLocks noChangeShapeType="1"/>
              </p:cNvSpPr>
              <p:nvPr/>
            </p:nvSpPr>
            <p:spPr bwMode="auto">
              <a:xfrm flipV="1">
                <a:off x="1892" y="2529"/>
                <a:ext cx="1948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4" name="Line 60"/>
              <p:cNvSpPr>
                <a:spLocks noChangeShapeType="1"/>
              </p:cNvSpPr>
              <p:nvPr/>
            </p:nvSpPr>
            <p:spPr bwMode="auto">
              <a:xfrm>
                <a:off x="1896" y="2764"/>
                <a:ext cx="1944" cy="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5" name="Line 61"/>
              <p:cNvSpPr>
                <a:spLocks noChangeShapeType="1"/>
              </p:cNvSpPr>
              <p:nvPr/>
            </p:nvSpPr>
            <p:spPr bwMode="auto">
              <a:xfrm>
                <a:off x="1888" y="2780"/>
                <a:ext cx="1945" cy="5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6" name="Line 64"/>
              <p:cNvSpPr>
                <a:spLocks noChangeShapeType="1"/>
              </p:cNvSpPr>
              <p:nvPr/>
            </p:nvSpPr>
            <p:spPr bwMode="auto">
              <a:xfrm flipV="1">
                <a:off x="1900" y="2236"/>
                <a:ext cx="1920" cy="4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</p:grpSp>
      </p:grpSp>
      <p:sp>
        <p:nvSpPr>
          <p:cNvPr id="12316" name="Oval 52"/>
          <p:cNvSpPr>
            <a:spLocks noChangeArrowheads="1"/>
          </p:cNvSpPr>
          <p:nvPr/>
        </p:nvSpPr>
        <p:spPr bwMode="auto">
          <a:xfrm>
            <a:off x="5556250" y="2438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7" name="Oval 52"/>
          <p:cNvSpPr>
            <a:spLocks noChangeArrowheads="1"/>
          </p:cNvSpPr>
          <p:nvPr/>
        </p:nvSpPr>
        <p:spPr bwMode="auto">
          <a:xfrm>
            <a:off x="5562600" y="28956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8" name="Oval 52"/>
          <p:cNvSpPr>
            <a:spLocks noChangeArrowheads="1"/>
          </p:cNvSpPr>
          <p:nvPr/>
        </p:nvSpPr>
        <p:spPr bwMode="auto">
          <a:xfrm>
            <a:off x="5619750" y="3286125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9" name="Oval 52"/>
          <p:cNvSpPr>
            <a:spLocks noChangeArrowheads="1"/>
          </p:cNvSpPr>
          <p:nvPr/>
        </p:nvSpPr>
        <p:spPr bwMode="auto">
          <a:xfrm>
            <a:off x="5622925" y="37338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20" name="Rectangle 31"/>
          <p:cNvSpPr>
            <a:spLocks noChangeArrowheads="1"/>
          </p:cNvSpPr>
          <p:nvPr/>
        </p:nvSpPr>
        <p:spPr bwMode="auto">
          <a:xfrm>
            <a:off x="533399" y="4145988"/>
            <a:ext cx="495226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smallest numbers that can actually belong to different classes/groups.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1545" y="5008441"/>
            <a:ext cx="4306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Franklin Gothic Medium"/>
            </a:endParaRPr>
          </a:p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Ex. Min Score per IQ Group:</a:t>
            </a:r>
          </a:p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     50; 70; 90; 110; 130</a:t>
            </a:r>
          </a:p>
          <a:p>
            <a:endParaRPr lang="en-US" dirty="0">
              <a:solidFill>
                <a:prstClr val="black"/>
              </a:solidFill>
              <a:latin typeface="Franklin Gothic Medium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 animBg="1"/>
      <p:bldP spid="12316" grpId="0" animBg="1"/>
      <p:bldP spid="12317" grpId="0" animBg="1"/>
      <p:bldP spid="12318" grpId="0" animBg="1"/>
      <p:bldP spid="12319" grpId="0" animBg="1"/>
      <p:bldP spid="1232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0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4361" name="Rectangle 12"/>
          <p:cNvSpPr>
            <a:spLocks noChangeArrowheads="1"/>
          </p:cNvSpPr>
          <p:nvPr/>
        </p:nvSpPr>
        <p:spPr bwMode="auto">
          <a:xfrm>
            <a:off x="887458" y="2416148"/>
            <a:ext cx="2486271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4</a:t>
            </a:r>
            <a:r>
              <a:rPr lang="en-US" sz="2600" dirty="0" smtClean="0">
                <a:solidFill>
                  <a:prstClr val="black"/>
                </a:solidFill>
                <a:latin typeface="Franklin Gothic Medium"/>
              </a:rPr>
              <a:t>. </a:t>
            </a:r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Upper Group/</a:t>
            </a:r>
          </a:p>
          <a:p>
            <a:pPr algn="ctr"/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Class Limits</a:t>
            </a:r>
          </a:p>
          <a:p>
            <a:endParaRPr lang="en-US" sz="28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2" name="Oval 52"/>
          <p:cNvSpPr>
            <a:spLocks noChangeArrowheads="1"/>
          </p:cNvSpPr>
          <p:nvPr/>
        </p:nvSpPr>
        <p:spPr bwMode="auto">
          <a:xfrm>
            <a:off x="5900738" y="2057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grpSp>
        <p:nvGrpSpPr>
          <p:cNvPr id="14363" name="Group 56"/>
          <p:cNvGrpSpPr>
            <a:grpSpLocks/>
          </p:cNvGrpSpPr>
          <p:nvPr/>
        </p:nvGrpSpPr>
        <p:grpSpPr bwMode="auto">
          <a:xfrm>
            <a:off x="2900363" y="2286000"/>
            <a:ext cx="3195637" cy="1524000"/>
            <a:chOff x="1884" y="2284"/>
            <a:chExt cx="2409" cy="960"/>
          </a:xfrm>
        </p:grpSpPr>
        <p:sp>
          <p:nvSpPr>
            <p:cNvPr id="14369" name="Line 57"/>
            <p:cNvSpPr>
              <a:spLocks noChangeShapeType="1"/>
            </p:cNvSpPr>
            <p:nvPr/>
          </p:nvSpPr>
          <p:spPr bwMode="auto">
            <a:xfrm>
              <a:off x="1884" y="2773"/>
              <a:ext cx="2409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Franklin Gothic Medium"/>
              </a:endParaRPr>
            </a:p>
          </p:txBody>
        </p:sp>
        <p:grpSp>
          <p:nvGrpSpPr>
            <p:cNvPr id="14370" name="Group 58"/>
            <p:cNvGrpSpPr>
              <a:grpSpLocks/>
            </p:cNvGrpSpPr>
            <p:nvPr/>
          </p:nvGrpSpPr>
          <p:grpSpPr bwMode="auto">
            <a:xfrm>
              <a:off x="1888" y="2284"/>
              <a:ext cx="2405" cy="960"/>
              <a:chOff x="1888" y="2284"/>
              <a:chExt cx="2405" cy="960"/>
            </a:xfrm>
          </p:grpSpPr>
          <p:sp>
            <p:nvSpPr>
              <p:cNvPr id="14371" name="Line 59"/>
              <p:cNvSpPr>
                <a:spLocks noChangeShapeType="1"/>
              </p:cNvSpPr>
              <p:nvPr/>
            </p:nvSpPr>
            <p:spPr bwMode="auto">
              <a:xfrm flipV="1">
                <a:off x="1892" y="2572"/>
                <a:ext cx="2286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2" name="Line 60"/>
              <p:cNvSpPr>
                <a:spLocks noChangeShapeType="1"/>
              </p:cNvSpPr>
              <p:nvPr/>
            </p:nvSpPr>
            <p:spPr bwMode="auto">
              <a:xfrm>
                <a:off x="1896" y="2764"/>
                <a:ext cx="228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3" name="Line 61"/>
              <p:cNvSpPr>
                <a:spLocks noChangeShapeType="1"/>
              </p:cNvSpPr>
              <p:nvPr/>
            </p:nvSpPr>
            <p:spPr bwMode="auto">
              <a:xfrm>
                <a:off x="1888" y="2780"/>
                <a:ext cx="2405" cy="4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4" name="Line 64"/>
              <p:cNvSpPr>
                <a:spLocks noChangeShapeType="1"/>
              </p:cNvSpPr>
              <p:nvPr/>
            </p:nvSpPr>
            <p:spPr bwMode="auto">
              <a:xfrm flipV="1">
                <a:off x="1900" y="2284"/>
                <a:ext cx="2221" cy="4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</p:grpSp>
      </p:grpSp>
      <p:sp>
        <p:nvSpPr>
          <p:cNvPr id="14364" name="Oval 52"/>
          <p:cNvSpPr>
            <a:spLocks noChangeArrowheads="1"/>
          </p:cNvSpPr>
          <p:nvPr/>
        </p:nvSpPr>
        <p:spPr bwMode="auto">
          <a:xfrm>
            <a:off x="5937250" y="2438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5" name="Oval 52"/>
          <p:cNvSpPr>
            <a:spLocks noChangeArrowheads="1"/>
          </p:cNvSpPr>
          <p:nvPr/>
        </p:nvSpPr>
        <p:spPr bwMode="auto">
          <a:xfrm>
            <a:off x="5937250" y="28956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6" name="Oval 52"/>
          <p:cNvSpPr>
            <a:spLocks noChangeArrowheads="1"/>
          </p:cNvSpPr>
          <p:nvPr/>
        </p:nvSpPr>
        <p:spPr bwMode="auto">
          <a:xfrm>
            <a:off x="6089650" y="3286125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7" name="Oval 52"/>
          <p:cNvSpPr>
            <a:spLocks noChangeArrowheads="1"/>
          </p:cNvSpPr>
          <p:nvPr/>
        </p:nvSpPr>
        <p:spPr bwMode="auto">
          <a:xfrm>
            <a:off x="6089650" y="37338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720048" y="3911508"/>
            <a:ext cx="48196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largest numbers that can actually belong to different classes/groups</a:t>
            </a:r>
            <a:r>
              <a:rPr lang="en-US" dirty="0">
                <a:solidFill>
                  <a:prstClr val="black"/>
                </a:solidFill>
                <a:latin typeface="Franklin Gothic Medium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1624" y="5111836"/>
            <a:ext cx="7707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Ex. Maximum IQ Score per group/class: 69; 89; 109; 129; 149</a:t>
            </a:r>
          </a:p>
          <a:p>
            <a:endParaRPr lang="en-US" sz="2200" dirty="0">
              <a:solidFill>
                <a:prstClr val="black"/>
              </a:solidFill>
              <a:latin typeface="Franklin Gothic Medium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4" grpId="0" animBg="1"/>
      <p:bldP spid="14365" grpId="0" animBg="1"/>
      <p:bldP spid="14366" grpId="0" animBg="1"/>
      <p:bldP spid="14367" grpId="0" animBg="1"/>
      <p:bldP spid="14368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1757</TotalTime>
  <Words>584</Words>
  <Application>Microsoft Macintosh PowerPoint</Application>
  <PresentationFormat>On-screen Show (4:3)</PresentationFormat>
  <Paragraphs>177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Grid</vt:lpstr>
      <vt:lpstr>Equation</vt:lpstr>
      <vt:lpstr>Notes #11 How to construct Frequency Distributions</vt:lpstr>
      <vt:lpstr>PowerPoint Presentation</vt:lpstr>
      <vt:lpstr>PowerPoint Presentation</vt:lpstr>
      <vt:lpstr>How is a Frequency Table Displayed?</vt:lpstr>
      <vt:lpstr>How to READ at a Frequency Table?</vt:lpstr>
      <vt:lpstr>IQ Scores of Sample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a Frequency Table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#9  Ch 2-4 types of Statistical Graphics</dc:title>
  <dc:creator>May Ng</dc:creator>
  <cp:lastModifiedBy>May Ng</cp:lastModifiedBy>
  <cp:revision>65</cp:revision>
  <dcterms:created xsi:type="dcterms:W3CDTF">2015-09-24T02:43:52Z</dcterms:created>
  <dcterms:modified xsi:type="dcterms:W3CDTF">2017-10-05T21:39:32Z</dcterms:modified>
</cp:coreProperties>
</file>