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0" r:id="rId3"/>
    <p:sldId id="259" r:id="rId4"/>
    <p:sldId id="261" r:id="rId5"/>
    <p:sldId id="270" r:id="rId6"/>
    <p:sldId id="275" r:id="rId7"/>
    <p:sldId id="271" r:id="rId8"/>
    <p:sldId id="272" r:id="rId9"/>
    <p:sldId id="274" r:id="rId10"/>
    <p:sldId id="263" r:id="rId11"/>
    <p:sldId id="264" r:id="rId12"/>
    <p:sldId id="265" r:id="rId13"/>
    <p:sldId id="266" r:id="rId14"/>
    <p:sldId id="267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" d="100"/>
          <a:sy n="10" d="100"/>
        </p:scale>
        <p:origin x="-2032" y="-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A90A8-135E-CC4E-B69D-7241D5176DA3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FCD67-0725-0646-BFCD-15C2092BD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82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10/30/17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10/30/17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10/30/17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3" y="3337560"/>
            <a:ext cx="7950193" cy="2301240"/>
          </a:xfrm>
        </p:spPr>
        <p:txBody>
          <a:bodyPr>
            <a:normAutofit/>
          </a:bodyPr>
          <a:lstStyle/>
          <a:p>
            <a:r>
              <a:rPr lang="en-US" dirty="0" smtClean="0"/>
              <a:t>Notes #12: Creating Histograms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Ch</a:t>
            </a:r>
            <a:r>
              <a:rPr lang="en-US" sz="3600" dirty="0" smtClean="0"/>
              <a:t> 2-3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38229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317500" y="215900"/>
            <a:ext cx="8505825" cy="1259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3600" dirty="0" smtClean="0"/>
              <a:t>Traits of a Relative </a:t>
            </a:r>
            <a:r>
              <a:rPr lang="en-US" sz="3600" dirty="0"/>
              <a:t>Frequency Histogr</a:t>
            </a:r>
            <a:r>
              <a:rPr lang="en-US" sz="3600" dirty="0">
                <a:solidFill>
                  <a:srgbClr val="FFFFFF"/>
                </a:solidFill>
              </a:rPr>
              <a:t>am</a:t>
            </a:r>
            <a:r>
              <a:rPr lang="en-US" sz="3600" dirty="0">
                <a:solidFill>
                  <a:srgbClr val="008000"/>
                </a:solidFill>
              </a:rPr>
              <a:t> </a:t>
            </a:r>
          </a:p>
          <a:p>
            <a:endParaRPr lang="en-US" sz="4000" dirty="0">
              <a:solidFill>
                <a:srgbClr val="008000"/>
              </a:solidFill>
            </a:endParaRPr>
          </a:p>
        </p:txBody>
      </p:sp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4648200" y="33528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</a:pPr>
            <a:endParaRPr lang="en-US">
              <a:solidFill>
                <a:schemeClr val="hlink"/>
              </a:solidFill>
              <a:latin typeface="Times New Roman" charset="0"/>
            </a:endParaRPr>
          </a:p>
        </p:txBody>
      </p:sp>
      <p:sp>
        <p:nvSpPr>
          <p:cNvPr id="16387" name="Text Box 15"/>
          <p:cNvSpPr txBox="1">
            <a:spLocks noChangeArrowheads="1"/>
          </p:cNvSpPr>
          <p:nvPr/>
        </p:nvSpPr>
        <p:spPr bwMode="auto">
          <a:xfrm>
            <a:off x="571499" y="1139832"/>
            <a:ext cx="8251825" cy="127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ct val="50000"/>
              </a:spcBef>
              <a:buAutoNum type="arabicParenR"/>
            </a:pPr>
            <a:r>
              <a:rPr lang="en-US" sz="2200" b="0" dirty="0" smtClean="0"/>
              <a:t>Has </a:t>
            </a:r>
            <a:r>
              <a:rPr lang="en-US" sz="2200" b="0" dirty="0"/>
              <a:t>the same shape and </a:t>
            </a:r>
            <a:r>
              <a:rPr lang="en-US" sz="2200" b="0" dirty="0" smtClean="0"/>
              <a:t>x-axis </a:t>
            </a:r>
            <a:r>
              <a:rPr lang="en-US" sz="2200" b="0" dirty="0"/>
              <a:t>as a </a:t>
            </a:r>
            <a:r>
              <a:rPr lang="en-US" sz="2200" b="0" dirty="0" smtClean="0"/>
              <a:t>histogram</a:t>
            </a:r>
            <a:endParaRPr lang="en-US" sz="2200" b="0" dirty="0"/>
          </a:p>
          <a:p>
            <a:pPr marL="457200" indent="-457200">
              <a:lnSpc>
                <a:spcPct val="100000"/>
              </a:lnSpc>
              <a:spcBef>
                <a:spcPct val="50000"/>
              </a:spcBef>
              <a:buAutoNum type="arabicParenR"/>
            </a:pPr>
            <a:r>
              <a:rPr lang="en-US" sz="2200" b="0" dirty="0" smtClean="0"/>
              <a:t>The y-axis is </a:t>
            </a:r>
            <a:r>
              <a:rPr lang="en-US" sz="2200" b="0" dirty="0"/>
              <a:t>marked with relative frequencies instead of actual frequencies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486096"/>
              </p:ext>
            </p:extLst>
          </p:nvPr>
        </p:nvGraphicFramePr>
        <p:xfrm>
          <a:off x="571500" y="2963237"/>
          <a:ext cx="2692400" cy="2778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</a:tblGrid>
              <a:tr h="64012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IQ Score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Relative Frequency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4275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50-69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2.6%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4275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70-89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42.3%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4275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90-109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44.9%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4275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110-129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9.0%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4275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130-149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1.3%</a:t>
                      </a:r>
                      <a:endParaRPr lang="en-US" sz="1800" dirty="0"/>
                    </a:p>
                  </a:txBody>
                  <a:tcPr marT="45723" marB="45723"/>
                </a:tc>
              </a:tr>
            </a:tbl>
          </a:graphicData>
        </a:graphic>
      </p:graphicFrame>
      <p:pic>
        <p:nvPicPr>
          <p:cNvPr id="16411" name="Picture 10" descr="Page 55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0" y="2746377"/>
            <a:ext cx="5172075" cy="3743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4"/>
          <p:cNvSpPr txBox="1">
            <a:spLocks noChangeArrowheads="1"/>
          </p:cNvSpPr>
          <p:nvPr/>
        </p:nvSpPr>
        <p:spPr bwMode="auto">
          <a:xfrm>
            <a:off x="473075" y="1611313"/>
            <a:ext cx="8158163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spcAft>
                <a:spcPct val="50000"/>
              </a:spcAft>
              <a:buSzPct val="150000"/>
              <a:buFont typeface="Arial" charset="0"/>
              <a:buNone/>
            </a:pPr>
            <a:r>
              <a:rPr lang="en-US" sz="2800" b="0" dirty="0" smtClean="0"/>
              <a:t>Purpose is to </a:t>
            </a:r>
            <a:r>
              <a:rPr lang="en-US" sz="2800" b="0" i="1" dirty="0" smtClean="0"/>
              <a:t>understand</a:t>
            </a:r>
            <a:r>
              <a:rPr lang="en-US" sz="2800" b="0" dirty="0" smtClean="0"/>
              <a:t> something about the data in the histogram</a:t>
            </a:r>
          </a:p>
          <a:p>
            <a:pPr>
              <a:lnSpc>
                <a:spcPct val="100000"/>
              </a:lnSpc>
              <a:spcBef>
                <a:spcPct val="50000"/>
              </a:spcBef>
              <a:spcAft>
                <a:spcPct val="50000"/>
              </a:spcAft>
              <a:buSzPct val="150000"/>
              <a:buFont typeface="Arial" charset="0"/>
              <a:buNone/>
            </a:pPr>
            <a:r>
              <a:rPr lang="en-US" sz="2800" b="0" dirty="0" smtClean="0"/>
              <a:t>When graphed, a normal distribution has a </a:t>
            </a:r>
            <a:r>
              <a:rPr lang="ja-JP" altLang="en-US" sz="2800" b="0" dirty="0" smtClean="0"/>
              <a:t>“</a:t>
            </a:r>
            <a:r>
              <a:rPr lang="en-US" altLang="ja-JP" sz="2800" b="0" dirty="0" smtClean="0"/>
              <a:t>bell</a:t>
            </a:r>
            <a:r>
              <a:rPr lang="ja-JP" altLang="en-US" sz="2800" b="0" dirty="0" smtClean="0"/>
              <a:t>”</a:t>
            </a:r>
            <a:r>
              <a:rPr lang="en-US" altLang="ja-JP" sz="2800" b="0" dirty="0" smtClean="0"/>
              <a:t> shape. Characteristic of the bell shape are</a:t>
            </a:r>
            <a:endParaRPr lang="en-US" sz="2800" b="0" dirty="0"/>
          </a:p>
        </p:txBody>
      </p:sp>
      <p:sp>
        <p:nvSpPr>
          <p:cNvPr id="18434" name="Rectangle 6"/>
          <p:cNvSpPr>
            <a:spLocks noChangeArrowheads="1"/>
          </p:cNvSpPr>
          <p:nvPr/>
        </p:nvSpPr>
        <p:spPr bwMode="auto">
          <a:xfrm>
            <a:off x="365125" y="474663"/>
            <a:ext cx="83740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4000" dirty="0" smtClean="0">
                <a:solidFill>
                  <a:srgbClr val="FFFFFF"/>
                </a:solidFill>
              </a:rPr>
              <a:t>Interpreting </a:t>
            </a:r>
            <a:r>
              <a:rPr lang="en-US" sz="4000" dirty="0">
                <a:solidFill>
                  <a:srgbClr val="FFFFFF"/>
                </a:solidFill>
              </a:rPr>
              <a:t>Histograms</a:t>
            </a:r>
          </a:p>
        </p:txBody>
      </p:sp>
      <p:sp>
        <p:nvSpPr>
          <p:cNvPr id="18435" name="Text Box 9"/>
          <p:cNvSpPr txBox="1">
            <a:spLocks noChangeArrowheads="1"/>
          </p:cNvSpPr>
          <p:nvPr/>
        </p:nvSpPr>
        <p:spPr bwMode="auto">
          <a:xfrm>
            <a:off x="473075" y="4300563"/>
            <a:ext cx="8266113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82625" indent="-682625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50000"/>
              </a:spcBef>
              <a:spcAft>
                <a:spcPct val="50000"/>
              </a:spcAft>
              <a:buSzPct val="150000"/>
            </a:pPr>
            <a:r>
              <a:rPr lang="en-US" sz="2800" b="0" dirty="0" smtClean="0"/>
              <a:t>(1) The </a:t>
            </a:r>
            <a:r>
              <a:rPr lang="en-US" sz="2800" b="0" dirty="0"/>
              <a:t>frequencies increase to a maximum, and then </a:t>
            </a:r>
            <a:r>
              <a:rPr lang="en-US" sz="2800" b="0" dirty="0" smtClean="0"/>
              <a:t>decrease. </a:t>
            </a:r>
            <a:endParaRPr lang="en-US" sz="2800" b="0" dirty="0"/>
          </a:p>
          <a:p>
            <a:pPr marL="0" indent="0">
              <a:lnSpc>
                <a:spcPct val="100000"/>
              </a:lnSpc>
              <a:spcBef>
                <a:spcPct val="50000"/>
              </a:spcBef>
              <a:spcAft>
                <a:spcPct val="50000"/>
              </a:spcAft>
              <a:buSzPct val="150000"/>
            </a:pPr>
            <a:r>
              <a:rPr lang="en-US" sz="2800" b="0" dirty="0" smtClean="0"/>
              <a:t>(2) symmetry, with the left half of the graph roughly a mirror image of the right half.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ChangeArrowheads="1"/>
          </p:cNvSpPr>
          <p:nvPr/>
        </p:nvSpPr>
        <p:spPr bwMode="auto">
          <a:xfrm>
            <a:off x="365125" y="228600"/>
            <a:ext cx="837406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Example – IQ Scores</a:t>
            </a:r>
          </a:p>
        </p:txBody>
      </p:sp>
      <p:sp>
        <p:nvSpPr>
          <p:cNvPr id="20482" name="Content Placeholder 4"/>
          <p:cNvSpPr>
            <a:spLocks noGrp="1"/>
          </p:cNvSpPr>
          <p:nvPr>
            <p:ph idx="1"/>
          </p:nvPr>
        </p:nvSpPr>
        <p:spPr bwMode="auto">
          <a:xfrm>
            <a:off x="4724400" y="1600200"/>
            <a:ext cx="3962400" cy="486848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r>
              <a:rPr lang="en-US" dirty="0" smtClean="0">
                <a:latin typeface="Arial" charset="0"/>
              </a:rPr>
              <a:t>Things to ask…</a:t>
            </a:r>
          </a:p>
          <a:p>
            <a:pPr marL="36576" indent="0">
              <a:buNone/>
            </a:pPr>
            <a:r>
              <a:rPr lang="en-US" dirty="0" smtClean="0">
                <a:latin typeface="Arial" charset="0"/>
              </a:rPr>
              <a:t>1. What </a:t>
            </a:r>
            <a:r>
              <a:rPr lang="en-US" dirty="0">
                <a:latin typeface="Arial" charset="0"/>
              </a:rPr>
              <a:t>is the shape </a:t>
            </a:r>
            <a:r>
              <a:rPr lang="en-US" dirty="0" smtClean="0">
                <a:latin typeface="Arial" charset="0"/>
              </a:rPr>
              <a:t>  </a:t>
            </a:r>
          </a:p>
          <a:p>
            <a:pPr marL="36576" indent="0">
              <a:buNone/>
            </a:pP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  of </a:t>
            </a:r>
            <a:r>
              <a:rPr lang="en-US" dirty="0">
                <a:latin typeface="Arial" charset="0"/>
              </a:rPr>
              <a:t>this distribution</a:t>
            </a:r>
            <a:r>
              <a:rPr lang="en-US" dirty="0" smtClean="0">
                <a:latin typeface="Arial" charset="0"/>
              </a:rPr>
              <a:t>?</a:t>
            </a:r>
          </a:p>
          <a:p>
            <a:pPr marL="36576" indent="0">
              <a:buNone/>
            </a:pPr>
            <a:r>
              <a:rPr lang="en-US" dirty="0" smtClean="0">
                <a:latin typeface="Arial" charset="0"/>
              </a:rPr>
              <a:t>2. What </a:t>
            </a:r>
            <a:r>
              <a:rPr lang="en-US" dirty="0">
                <a:latin typeface="Arial" charset="0"/>
              </a:rPr>
              <a:t>is </a:t>
            </a:r>
            <a:r>
              <a:rPr lang="en-US" dirty="0" smtClean="0">
                <a:latin typeface="Arial" charset="0"/>
              </a:rPr>
              <a:t>the     </a:t>
            </a:r>
          </a:p>
          <a:p>
            <a:pPr marL="36576" indent="0">
              <a:buNone/>
            </a:pP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   median/center?</a:t>
            </a:r>
            <a:endParaRPr lang="en-US" dirty="0">
              <a:latin typeface="Arial" charset="0"/>
            </a:endParaRPr>
          </a:p>
          <a:p>
            <a:pPr marL="36576" indent="0">
              <a:buNone/>
            </a:pPr>
            <a:r>
              <a:rPr lang="en-US" dirty="0" smtClean="0">
                <a:latin typeface="Arial" charset="0"/>
              </a:rPr>
              <a:t>3. Are </a:t>
            </a:r>
            <a:r>
              <a:rPr lang="en-US" dirty="0">
                <a:latin typeface="Arial" charset="0"/>
              </a:rPr>
              <a:t>there any </a:t>
            </a:r>
            <a:r>
              <a:rPr lang="en-US" dirty="0" smtClean="0">
                <a:latin typeface="Arial" charset="0"/>
              </a:rPr>
              <a:t> </a:t>
            </a:r>
          </a:p>
          <a:p>
            <a:pPr marL="36576" indent="0">
              <a:buNone/>
            </a:pP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  outliers (data that   </a:t>
            </a:r>
          </a:p>
          <a:p>
            <a:pPr marL="36576" indent="0">
              <a:buNone/>
            </a:pP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  sticks out or far</a:t>
            </a:r>
          </a:p>
          <a:p>
            <a:pPr marL="36576" indent="0">
              <a:buNone/>
            </a:pP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  away from the rest of </a:t>
            </a:r>
          </a:p>
          <a:p>
            <a:pPr marL="36576" indent="0">
              <a:buNone/>
            </a:pP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  the data)?</a:t>
            </a:r>
            <a:endParaRPr lang="en-US" dirty="0">
              <a:latin typeface="Arial" charset="0"/>
            </a:endParaRPr>
          </a:p>
          <a:p>
            <a:pPr>
              <a:buFontTx/>
              <a:buNone/>
            </a:pPr>
            <a:endParaRPr lang="en-US" dirty="0">
              <a:latin typeface="Arial" charset="0"/>
            </a:endParaRP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480377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ChangeArrowheads="1"/>
          </p:cNvSpPr>
          <p:nvPr/>
        </p:nvSpPr>
        <p:spPr bwMode="auto">
          <a:xfrm>
            <a:off x="365125" y="474663"/>
            <a:ext cx="83740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4000" dirty="0" err="1" smtClean="0">
                <a:solidFill>
                  <a:srgbClr val="FFFFFF"/>
                </a:solidFill>
              </a:rPr>
              <a:t>Skewdness</a:t>
            </a:r>
            <a:r>
              <a:rPr lang="en-US" sz="4000" dirty="0" smtClean="0">
                <a:solidFill>
                  <a:srgbClr val="FFFFFF"/>
                </a:solidFill>
              </a:rPr>
              <a:t> Review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609600" y="1447800"/>
            <a:ext cx="78486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spcAft>
                <a:spcPct val="50000"/>
              </a:spcAft>
              <a:buSzPct val="150000"/>
              <a:buFont typeface="Arial" charset="0"/>
              <a:buNone/>
            </a:pPr>
            <a:r>
              <a:rPr lang="en-US" sz="2800" b="0" dirty="0"/>
              <a:t>A distribution of data is </a:t>
            </a:r>
            <a:r>
              <a:rPr lang="en-US" sz="2800" dirty="0"/>
              <a:t>skewed </a:t>
            </a:r>
            <a:r>
              <a:rPr lang="en-US" sz="2800" b="0" dirty="0"/>
              <a:t>if it is not symmetric and extends more to one side to the other.</a:t>
            </a:r>
          </a:p>
          <a:p>
            <a:pPr>
              <a:lnSpc>
                <a:spcPct val="100000"/>
              </a:lnSpc>
              <a:spcBef>
                <a:spcPct val="50000"/>
              </a:spcBef>
              <a:spcAft>
                <a:spcPct val="50000"/>
              </a:spcAft>
              <a:buSzPct val="150000"/>
              <a:buFont typeface="Arial" charset="0"/>
              <a:buNone/>
            </a:pPr>
            <a:r>
              <a:rPr lang="en-US" sz="2800" b="0" dirty="0"/>
              <a:t>Data </a:t>
            </a:r>
            <a:r>
              <a:rPr lang="en-US" sz="2800" dirty="0"/>
              <a:t>skewed to the right </a:t>
            </a:r>
            <a:r>
              <a:rPr lang="en-US" sz="2800" b="0" dirty="0"/>
              <a:t>(</a:t>
            </a:r>
            <a:r>
              <a:rPr lang="en-US" sz="2800" b="0" i="1" dirty="0"/>
              <a:t>positively skewed</a:t>
            </a:r>
            <a:r>
              <a:rPr lang="en-US" sz="2800" b="0" dirty="0"/>
              <a:t>) have a longer right tail.</a:t>
            </a:r>
          </a:p>
          <a:p>
            <a:pPr>
              <a:lnSpc>
                <a:spcPct val="100000"/>
              </a:lnSpc>
              <a:spcBef>
                <a:spcPct val="50000"/>
              </a:spcBef>
              <a:spcAft>
                <a:spcPct val="50000"/>
              </a:spcAft>
              <a:buSzPct val="150000"/>
              <a:buFont typeface="Arial" charset="0"/>
              <a:buNone/>
            </a:pPr>
            <a:r>
              <a:rPr lang="en-US" sz="2800" b="0" dirty="0"/>
              <a:t>Data </a:t>
            </a:r>
            <a:r>
              <a:rPr lang="en-US" sz="2800" dirty="0"/>
              <a:t>skewed to the left </a:t>
            </a:r>
            <a:r>
              <a:rPr lang="en-US" sz="2800" b="0" dirty="0"/>
              <a:t>(</a:t>
            </a:r>
            <a:r>
              <a:rPr lang="en-US" sz="2800" b="0" i="1" dirty="0"/>
              <a:t>negative skewed</a:t>
            </a:r>
            <a:r>
              <a:rPr lang="en-US" sz="2800" b="0" dirty="0"/>
              <a:t>) have a longer left tail.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ChangeArrowheads="1"/>
          </p:cNvSpPr>
          <p:nvPr/>
        </p:nvSpPr>
        <p:spPr bwMode="auto">
          <a:xfrm>
            <a:off x="365125" y="474663"/>
            <a:ext cx="83740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Example – Discuss the Shape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47800"/>
            <a:ext cx="3124200" cy="193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371600"/>
            <a:ext cx="3352800" cy="20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173696"/>
            <a:ext cx="3124200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193328"/>
            <a:ext cx="350678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ChangeArrowheads="1"/>
          </p:cNvSpPr>
          <p:nvPr/>
        </p:nvSpPr>
        <p:spPr bwMode="auto">
          <a:xfrm>
            <a:off x="306388" y="220663"/>
            <a:ext cx="8634412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Cumulative Frequency Distribution</a:t>
            </a:r>
          </a:p>
        </p:txBody>
      </p:sp>
      <p:sp>
        <p:nvSpPr>
          <p:cNvPr id="30722" name="Rectangle 3"/>
          <p:cNvSpPr>
            <a:spLocks noChangeArrowheads="1"/>
          </p:cNvSpPr>
          <p:nvPr/>
        </p:nvSpPr>
        <p:spPr bwMode="auto">
          <a:xfrm>
            <a:off x="4649788" y="6126163"/>
            <a:ext cx="128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825500" y="6126163"/>
            <a:ext cx="2166938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6093234" y="4964010"/>
            <a:ext cx="2636204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b="0" dirty="0">
                <a:solidFill>
                  <a:srgbClr val="FF0000"/>
                </a:solidFill>
              </a:rPr>
              <a:t>Cumulative Frequencies</a:t>
            </a:r>
          </a:p>
        </p:txBody>
      </p:sp>
      <p:grpSp>
        <p:nvGrpSpPr>
          <p:cNvPr id="30725" name="Group 35"/>
          <p:cNvGrpSpPr>
            <a:grpSpLocks/>
          </p:cNvGrpSpPr>
          <p:nvPr/>
        </p:nvGrpSpPr>
        <p:grpSpPr bwMode="auto">
          <a:xfrm>
            <a:off x="5524587" y="3809424"/>
            <a:ext cx="446088" cy="2808385"/>
            <a:chOff x="4183" y="1325"/>
            <a:chExt cx="281" cy="1296"/>
          </a:xfrm>
        </p:grpSpPr>
        <p:sp>
          <p:nvSpPr>
            <p:cNvPr id="30756" name="Freeform 6"/>
            <p:cNvSpPr>
              <a:spLocks noChangeArrowheads="1"/>
            </p:cNvSpPr>
            <p:nvPr/>
          </p:nvSpPr>
          <p:spPr bwMode="auto">
            <a:xfrm>
              <a:off x="4337" y="1913"/>
              <a:ext cx="127" cy="60"/>
            </a:xfrm>
            <a:custGeom>
              <a:avLst/>
              <a:gdLst>
                <a:gd name="T0" fmla="*/ 0 w 127"/>
                <a:gd name="T1" fmla="*/ 0 h 60"/>
                <a:gd name="T2" fmla="*/ 127 w 127"/>
                <a:gd name="T3" fmla="*/ 60 h 60"/>
                <a:gd name="T4" fmla="*/ 0 60000 65536"/>
                <a:gd name="T5" fmla="*/ 0 60000 65536"/>
                <a:gd name="T6" fmla="*/ 0 w 127"/>
                <a:gd name="T7" fmla="*/ 0 h 60"/>
                <a:gd name="T8" fmla="*/ 127 w 127"/>
                <a:gd name="T9" fmla="*/ 60 h 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7" h="60">
                  <a:moveTo>
                    <a:pt x="0" y="0"/>
                  </a:moveTo>
                  <a:lnTo>
                    <a:pt x="127" y="60"/>
                  </a:lnTo>
                </a:path>
              </a:pathLst>
            </a:custGeom>
            <a:noFill/>
            <a:ln w="50800">
              <a:solidFill>
                <a:srgbClr val="C6695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757" name="Group 34"/>
            <p:cNvGrpSpPr>
              <a:grpSpLocks/>
            </p:cNvGrpSpPr>
            <p:nvPr/>
          </p:nvGrpSpPr>
          <p:grpSpPr bwMode="auto">
            <a:xfrm>
              <a:off x="4183" y="1325"/>
              <a:ext cx="274" cy="1296"/>
              <a:chOff x="4183" y="1325"/>
              <a:chExt cx="274" cy="1296"/>
            </a:xfrm>
          </p:grpSpPr>
          <p:sp>
            <p:nvSpPr>
              <p:cNvPr id="30758" name="Freeform 7"/>
              <p:cNvSpPr>
                <a:spLocks noChangeArrowheads="1"/>
              </p:cNvSpPr>
              <p:nvPr/>
            </p:nvSpPr>
            <p:spPr bwMode="auto">
              <a:xfrm>
                <a:off x="4339" y="1973"/>
                <a:ext cx="118" cy="50"/>
              </a:xfrm>
              <a:custGeom>
                <a:avLst/>
                <a:gdLst>
                  <a:gd name="T0" fmla="*/ 0 w 118"/>
                  <a:gd name="T1" fmla="*/ 50 h 50"/>
                  <a:gd name="T2" fmla="*/ 118 w 118"/>
                  <a:gd name="T3" fmla="*/ 0 h 50"/>
                  <a:gd name="T4" fmla="*/ 0 60000 65536"/>
                  <a:gd name="T5" fmla="*/ 0 60000 65536"/>
                  <a:gd name="T6" fmla="*/ 0 w 118"/>
                  <a:gd name="T7" fmla="*/ 0 h 50"/>
                  <a:gd name="T8" fmla="*/ 118 w 118"/>
                  <a:gd name="T9" fmla="*/ 50 h 5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8" h="50">
                    <a:moveTo>
                      <a:pt x="0" y="50"/>
                    </a:moveTo>
                    <a:lnTo>
                      <a:pt x="118" y="0"/>
                    </a:lnTo>
                  </a:path>
                </a:pathLst>
              </a:custGeom>
              <a:noFill/>
              <a:ln w="50800">
                <a:solidFill>
                  <a:srgbClr val="C6695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9" name="Freeform 8"/>
              <p:cNvSpPr>
                <a:spLocks noChangeArrowheads="1"/>
              </p:cNvSpPr>
              <p:nvPr/>
            </p:nvSpPr>
            <p:spPr bwMode="auto">
              <a:xfrm>
                <a:off x="4330" y="1378"/>
                <a:ext cx="4" cy="554"/>
              </a:xfrm>
              <a:custGeom>
                <a:avLst/>
                <a:gdLst>
                  <a:gd name="T0" fmla="*/ 0 w 4"/>
                  <a:gd name="T1" fmla="*/ 554 h 554"/>
                  <a:gd name="T2" fmla="*/ 4 w 4"/>
                  <a:gd name="T3" fmla="*/ 0 h 554"/>
                  <a:gd name="T4" fmla="*/ 0 60000 65536"/>
                  <a:gd name="T5" fmla="*/ 0 60000 65536"/>
                  <a:gd name="T6" fmla="*/ 0 w 4"/>
                  <a:gd name="T7" fmla="*/ 0 h 554"/>
                  <a:gd name="T8" fmla="*/ 4 w 4"/>
                  <a:gd name="T9" fmla="*/ 554 h 55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" h="554">
                    <a:moveTo>
                      <a:pt x="0" y="554"/>
                    </a:moveTo>
                    <a:lnTo>
                      <a:pt x="4" y="0"/>
                    </a:lnTo>
                  </a:path>
                </a:pathLst>
              </a:custGeom>
              <a:noFill/>
              <a:ln w="50800">
                <a:solidFill>
                  <a:srgbClr val="C6695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0" name="Line 9"/>
              <p:cNvSpPr>
                <a:spLocks noChangeShapeType="1"/>
              </p:cNvSpPr>
              <p:nvPr/>
            </p:nvSpPr>
            <p:spPr bwMode="auto">
              <a:xfrm flipV="1">
                <a:off x="4333" y="2009"/>
                <a:ext cx="0" cy="579"/>
              </a:xfrm>
              <a:prstGeom prst="line">
                <a:avLst/>
              </a:prstGeom>
              <a:noFill/>
              <a:ln w="50800">
                <a:solidFill>
                  <a:srgbClr val="C6695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1" name="Freeform 10"/>
              <p:cNvSpPr>
                <a:spLocks noChangeArrowheads="1"/>
              </p:cNvSpPr>
              <p:nvPr/>
            </p:nvSpPr>
            <p:spPr bwMode="auto">
              <a:xfrm>
                <a:off x="4186" y="1325"/>
                <a:ext cx="153" cy="60"/>
              </a:xfrm>
              <a:custGeom>
                <a:avLst/>
                <a:gdLst>
                  <a:gd name="T0" fmla="*/ 153 w 153"/>
                  <a:gd name="T1" fmla="*/ 60 h 60"/>
                  <a:gd name="T2" fmla="*/ 0 w 153"/>
                  <a:gd name="T3" fmla="*/ 0 h 60"/>
                  <a:gd name="T4" fmla="*/ 0 60000 65536"/>
                  <a:gd name="T5" fmla="*/ 0 60000 65536"/>
                  <a:gd name="T6" fmla="*/ 0 w 153"/>
                  <a:gd name="T7" fmla="*/ 0 h 60"/>
                  <a:gd name="T8" fmla="*/ 153 w 153"/>
                  <a:gd name="T9" fmla="*/ 60 h 6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53" h="60">
                    <a:moveTo>
                      <a:pt x="153" y="60"/>
                    </a:moveTo>
                    <a:lnTo>
                      <a:pt x="0" y="0"/>
                    </a:lnTo>
                  </a:path>
                </a:pathLst>
              </a:custGeom>
              <a:noFill/>
              <a:ln w="50800">
                <a:solidFill>
                  <a:srgbClr val="C6695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2" name="Freeform 11"/>
              <p:cNvSpPr>
                <a:spLocks noChangeArrowheads="1"/>
              </p:cNvSpPr>
              <p:nvPr/>
            </p:nvSpPr>
            <p:spPr bwMode="auto">
              <a:xfrm>
                <a:off x="4183" y="2566"/>
                <a:ext cx="151" cy="55"/>
              </a:xfrm>
              <a:custGeom>
                <a:avLst/>
                <a:gdLst>
                  <a:gd name="T0" fmla="*/ 151 w 151"/>
                  <a:gd name="T1" fmla="*/ 0 h 55"/>
                  <a:gd name="T2" fmla="*/ 0 w 151"/>
                  <a:gd name="T3" fmla="*/ 55 h 55"/>
                  <a:gd name="T4" fmla="*/ 0 60000 65536"/>
                  <a:gd name="T5" fmla="*/ 0 60000 65536"/>
                  <a:gd name="T6" fmla="*/ 0 w 151"/>
                  <a:gd name="T7" fmla="*/ 0 h 55"/>
                  <a:gd name="T8" fmla="*/ 151 w 151"/>
                  <a:gd name="T9" fmla="*/ 55 h 5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51" h="55">
                    <a:moveTo>
                      <a:pt x="151" y="0"/>
                    </a:moveTo>
                    <a:lnTo>
                      <a:pt x="0" y="55"/>
                    </a:lnTo>
                  </a:path>
                </a:pathLst>
              </a:custGeom>
              <a:noFill/>
              <a:ln w="50800">
                <a:solidFill>
                  <a:srgbClr val="C6695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525627"/>
              </p:ext>
            </p:extLst>
          </p:nvPr>
        </p:nvGraphicFramePr>
        <p:xfrm>
          <a:off x="502171" y="3308887"/>
          <a:ext cx="4980534" cy="3147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0178"/>
                <a:gridCol w="1660178"/>
                <a:gridCol w="1660178"/>
              </a:tblGrid>
              <a:tr h="72530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IQ Score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Frequency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Cumulative Frequency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48449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50-69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48449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70-89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33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48449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90-109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70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48449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110-129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77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48449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130-149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78</a:t>
                      </a:r>
                      <a:endParaRPr lang="en-US" sz="1800" dirty="0"/>
                    </a:p>
                  </a:txBody>
                  <a:tcPr marT="45723" marB="45723"/>
                </a:tc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>
          <a:xfrm>
            <a:off x="3458763" y="4206834"/>
            <a:ext cx="85215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3274964" y="4278157"/>
            <a:ext cx="1086086" cy="4153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494200" y="4726898"/>
            <a:ext cx="85215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3274965" y="4748085"/>
            <a:ext cx="1142268" cy="4655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508890" y="5213617"/>
            <a:ext cx="90834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391927" y="5321964"/>
            <a:ext cx="852160" cy="3509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565074" y="5733602"/>
            <a:ext cx="831412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3427364" y="5808604"/>
            <a:ext cx="852160" cy="3509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600511" y="6220243"/>
            <a:ext cx="81672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17864" y="1124122"/>
            <a:ext cx="883812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cumulative frequency is calculated by adding each </a:t>
            </a:r>
            <a:r>
              <a:rPr lang="en-US" sz="2000" dirty="0" smtClean="0"/>
              <a:t>frequency to </a:t>
            </a:r>
            <a:r>
              <a:rPr lang="en-US" sz="2000" dirty="0"/>
              <a:t>the </a:t>
            </a:r>
            <a:r>
              <a:rPr lang="en-US" sz="2000" dirty="0" smtClean="0"/>
              <a:t>sum </a:t>
            </a:r>
            <a:r>
              <a:rPr lang="en-US" sz="2000" dirty="0"/>
              <a:t>of </a:t>
            </a:r>
            <a:endParaRPr lang="en-US" sz="2000" dirty="0" smtClean="0"/>
          </a:p>
          <a:p>
            <a:r>
              <a:rPr lang="en-US" sz="2000" dirty="0"/>
              <a:t>t</a:t>
            </a:r>
            <a:r>
              <a:rPr lang="en-US" sz="2000" dirty="0" smtClean="0"/>
              <a:t>he previous cumulative frequency value. </a:t>
            </a:r>
          </a:p>
          <a:p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last value will always be </a:t>
            </a:r>
            <a:r>
              <a:rPr lang="en-US" sz="2000" dirty="0" smtClean="0"/>
              <a:t>equal to </a:t>
            </a:r>
            <a:r>
              <a:rPr lang="en-US" sz="2000" dirty="0"/>
              <a:t>the total for all observations, since </a:t>
            </a:r>
            <a:endParaRPr lang="en-US" sz="2000" dirty="0" smtClean="0"/>
          </a:p>
          <a:p>
            <a:r>
              <a:rPr lang="en-US" sz="2000" dirty="0" smtClean="0"/>
              <a:t>all </a:t>
            </a:r>
            <a:r>
              <a:rPr lang="en-US" sz="2000" dirty="0"/>
              <a:t>frequencies will already have been </a:t>
            </a:r>
            <a:r>
              <a:rPr lang="en-US" sz="2000" dirty="0" smtClean="0"/>
              <a:t>added </a:t>
            </a:r>
            <a:r>
              <a:rPr lang="en-US" sz="2000" dirty="0"/>
              <a:t>to the previous total.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3"/>
          <p:cNvSpPr>
            <a:spLocks noChangeArrowheads="1"/>
          </p:cNvSpPr>
          <p:nvPr/>
        </p:nvSpPr>
        <p:spPr bwMode="auto">
          <a:xfrm>
            <a:off x="306388" y="217488"/>
            <a:ext cx="8505825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What is a Histogram?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242" name="Text Box 13"/>
          <p:cNvSpPr txBox="1">
            <a:spLocks noChangeArrowheads="1"/>
          </p:cNvSpPr>
          <p:nvPr/>
        </p:nvSpPr>
        <p:spPr bwMode="auto">
          <a:xfrm>
            <a:off x="290513" y="1124218"/>
            <a:ext cx="8521700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3200" b="0" dirty="0" smtClean="0"/>
              <a:t>ANS: A </a:t>
            </a:r>
            <a:r>
              <a:rPr lang="en-US" sz="3200" b="0" dirty="0"/>
              <a:t>graph </a:t>
            </a:r>
            <a:r>
              <a:rPr lang="en-US" sz="3200" b="0" dirty="0" smtClean="0"/>
              <a:t> </a:t>
            </a:r>
            <a:r>
              <a:rPr lang="en-US" sz="3200" b="0" dirty="0"/>
              <a:t>of bars </a:t>
            </a:r>
            <a:r>
              <a:rPr lang="en-US" sz="3200" b="0" dirty="0" smtClean="0"/>
              <a:t>with </a:t>
            </a:r>
            <a:r>
              <a:rPr lang="en-US" sz="3200" b="0" dirty="0"/>
              <a:t>equal width drawn adjacent to each other (unless there are gaps in the data)</a:t>
            </a:r>
          </a:p>
          <a:p>
            <a:pPr marL="457200" indent="-457200">
              <a:lnSpc>
                <a:spcPct val="100000"/>
              </a:lnSpc>
              <a:spcBef>
                <a:spcPct val="50000"/>
              </a:spcBef>
              <a:buFont typeface="Arial"/>
              <a:buChar char="•"/>
            </a:pPr>
            <a:r>
              <a:rPr lang="en-US" sz="3200" b="0" dirty="0"/>
              <a:t>x</a:t>
            </a:r>
            <a:r>
              <a:rPr lang="en-US" sz="3200" b="0" dirty="0" smtClean="0"/>
              <a:t>-axis represents </a:t>
            </a:r>
            <a:r>
              <a:rPr lang="en-US" sz="3200" b="0" dirty="0"/>
              <a:t>the classes of quantitative data values </a:t>
            </a:r>
          </a:p>
          <a:p>
            <a:pPr marL="457200" indent="-457200">
              <a:lnSpc>
                <a:spcPct val="100000"/>
              </a:lnSpc>
              <a:spcBef>
                <a:spcPct val="50000"/>
              </a:spcBef>
              <a:buFont typeface="Arial"/>
              <a:buChar char="•"/>
            </a:pPr>
            <a:r>
              <a:rPr lang="en-US" sz="3200" b="0" dirty="0" smtClean="0"/>
              <a:t> y-axis </a:t>
            </a:r>
            <a:r>
              <a:rPr lang="en-US" sz="3200" b="0" dirty="0"/>
              <a:t>represents the frequencies. </a:t>
            </a:r>
            <a:endParaRPr lang="en-US" sz="3200" b="0" dirty="0" smtClean="0"/>
          </a:p>
          <a:p>
            <a:pPr marL="457200" indent="-457200">
              <a:lnSpc>
                <a:spcPct val="100000"/>
              </a:lnSpc>
              <a:spcBef>
                <a:spcPct val="50000"/>
              </a:spcBef>
              <a:buFont typeface="Arial"/>
              <a:buChar char="•"/>
            </a:pPr>
            <a:r>
              <a:rPr lang="en-US" sz="3200" b="0" dirty="0" smtClean="0"/>
              <a:t>The </a:t>
            </a:r>
            <a:r>
              <a:rPr lang="en-US" sz="3200" b="0" dirty="0"/>
              <a:t>heights of the bars correspond to the frequency values.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9288" y="165100"/>
            <a:ext cx="7861300" cy="7350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4000" dirty="0" smtClean="0">
                <a:latin typeface="Arial" charset="0"/>
              </a:rPr>
              <a:t>What is the purpose of Histograms?</a:t>
            </a:r>
            <a:endParaRPr lang="en-US" sz="4000" dirty="0">
              <a:latin typeface="Arial" charset="0"/>
            </a:endParaRPr>
          </a:p>
        </p:txBody>
      </p:sp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269875" y="439738"/>
            <a:ext cx="9461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649288" y="2362200"/>
            <a:ext cx="756797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3600" b="0" dirty="0" smtClean="0"/>
              <a:t>ANS: To visualize </a:t>
            </a:r>
            <a:r>
              <a:rPr lang="en-US" sz="3600" b="0" dirty="0"/>
              <a:t> </a:t>
            </a:r>
            <a:r>
              <a:rPr lang="en-US" sz="3600" b="0" dirty="0" smtClean="0"/>
              <a:t>&amp; analyze </a:t>
            </a:r>
            <a:r>
              <a:rPr lang="en-US" sz="3600" b="0" dirty="0"/>
              <a:t>the shape of the distribution of the data.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ChangeArrowheads="1"/>
          </p:cNvSpPr>
          <p:nvPr/>
        </p:nvSpPr>
        <p:spPr bwMode="auto">
          <a:xfrm>
            <a:off x="306388" y="217488"/>
            <a:ext cx="8505825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4000" dirty="0">
                <a:solidFill>
                  <a:srgbClr val="A8C6D0"/>
                </a:solidFill>
              </a:rPr>
              <a:t>Example</a:t>
            </a:r>
          </a:p>
        </p:txBody>
      </p:sp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622300" y="925949"/>
            <a:ext cx="7848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800" b="0" dirty="0"/>
              <a:t>IQ scores from children with low levels of </a:t>
            </a:r>
            <a:r>
              <a:rPr lang="en-US" sz="2800" b="0" dirty="0" smtClean="0"/>
              <a:t>lead exposure.</a:t>
            </a:r>
            <a:endParaRPr lang="en-US" sz="2800" b="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420883"/>
              </p:ext>
            </p:extLst>
          </p:nvPr>
        </p:nvGraphicFramePr>
        <p:xfrm>
          <a:off x="5791200" y="2276882"/>
          <a:ext cx="3352800" cy="2641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5037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IQ Score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Frequency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50-69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70-89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33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90-109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110-129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130-149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314" name="Picture 4" descr="Page 5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" y="2276882"/>
            <a:ext cx="4601242" cy="2966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age 5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723" y="1421515"/>
            <a:ext cx="5378544" cy="375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97609" y="898295"/>
            <a:ext cx="7848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800" b="0" dirty="0" smtClean="0"/>
              <a:t>1. Identify the Group Boundaries</a:t>
            </a:r>
            <a:endParaRPr lang="en-US" sz="2800" b="0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899244" y="4887448"/>
            <a:ext cx="982388" cy="9583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938201" y="4991932"/>
            <a:ext cx="982388" cy="9583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7727" y="5758592"/>
            <a:ext cx="2194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Class Boundaries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372112" y="5749941"/>
            <a:ext cx="466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530874" y="5974215"/>
            <a:ext cx="466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13593"/>
              </p:ext>
            </p:extLst>
          </p:nvPr>
        </p:nvGraphicFramePr>
        <p:xfrm>
          <a:off x="433237" y="1729973"/>
          <a:ext cx="2825416" cy="2211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2708"/>
                <a:gridCol w="1412708"/>
              </a:tblGrid>
              <a:tr h="38283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IQ Score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Frequency</a:t>
                      </a:r>
                      <a:endParaRPr lang="en-US" sz="1800" dirty="0"/>
                    </a:p>
                  </a:txBody>
                  <a:tcPr/>
                </a:tc>
              </a:tr>
              <a:tr h="32493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50-69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  <a:tr h="32493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70-89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33</a:t>
                      </a:r>
                      <a:endParaRPr lang="en-US" sz="1800" dirty="0"/>
                    </a:p>
                  </a:txBody>
                  <a:tcPr/>
                </a:tc>
              </a:tr>
              <a:tr h="32493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90-109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/>
                </a:tc>
              </a:tr>
              <a:tr h="32493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110-129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</a:tr>
              <a:tr h="32493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130-149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flipV="1">
            <a:off x="4920589" y="4991932"/>
            <a:ext cx="982388" cy="9583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7577677" y="4991932"/>
            <a:ext cx="982388" cy="9583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678389" y="5000584"/>
            <a:ext cx="982388" cy="9583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776505" y="4985278"/>
            <a:ext cx="982388" cy="9583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21909" y="5958909"/>
            <a:ext cx="45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461602" y="1868731"/>
            <a:ext cx="466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(a)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22314" y="2260711"/>
            <a:ext cx="466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(b)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46275" y="2667997"/>
            <a:ext cx="45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(c)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54909" y="2964145"/>
            <a:ext cx="466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(d)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88983" y="5895687"/>
            <a:ext cx="466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432096" y="5928297"/>
            <a:ext cx="466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(e)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303326" y="5865075"/>
            <a:ext cx="402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439582" y="3332167"/>
            <a:ext cx="466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(e)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472177" y="3700189"/>
            <a:ext cx="402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(f)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smtClean="0"/>
              <a:t>How to Construct a Histogram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64791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Construct a Histogram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/>
              <a:t>2</a:t>
            </a:r>
            <a:r>
              <a:rPr lang="en-US" dirty="0" smtClean="0"/>
              <a:t>. Mark each Group Boundary on the Graph.</a:t>
            </a:r>
          </a:p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endParaRPr lang="en-US" dirty="0" smtClean="0"/>
          </a:p>
          <a:p>
            <a:pPr marL="36576" indent="0">
              <a:buNone/>
            </a:pPr>
            <a:r>
              <a:rPr lang="en-US" dirty="0" smtClean="0"/>
              <a:t>3. Draw your Bars (WITHOUT spaces between them) with the given frequencies.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540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/>
        </p:nvSpPr>
        <p:spPr bwMode="auto">
          <a:xfrm>
            <a:off x="646113" y="233363"/>
            <a:ext cx="7014041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Relative Frequency Distribution</a:t>
            </a:r>
          </a:p>
        </p:txBody>
      </p:sp>
      <p:sp>
        <p:nvSpPr>
          <p:cNvPr id="266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9322" y="1146228"/>
            <a:ext cx="8613008" cy="258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spcAft>
                <a:spcPct val="50000"/>
              </a:spcAft>
              <a:buSzPct val="150000"/>
              <a:buFontTx/>
              <a:buNone/>
            </a:pPr>
            <a:r>
              <a:rPr lang="en-US" dirty="0">
                <a:latin typeface="Arial" charset="0"/>
              </a:rPr>
              <a:t>	includes the same class limits as a frequency distribution, but the frequency of a class is replaced with a relative frequencies (a proportion) or a percentage frequency ( a percent</a:t>
            </a:r>
            <a:r>
              <a:rPr lang="en-US" dirty="0" smtClean="0">
                <a:latin typeface="Arial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  <a:spcAft>
                <a:spcPct val="50000"/>
              </a:spcAft>
              <a:buSzPct val="150000"/>
              <a:buFontTx/>
              <a:buNone/>
            </a:pPr>
            <a:r>
              <a:rPr lang="en-US" dirty="0" smtClean="0">
                <a:latin typeface="Arial" charset="0"/>
              </a:rPr>
              <a:t>Formula:</a:t>
            </a:r>
            <a:endParaRPr lang="en-US" dirty="0">
              <a:latin typeface="Arial" charset="0"/>
            </a:endParaRPr>
          </a:p>
        </p:txBody>
      </p:sp>
      <p:grpSp>
        <p:nvGrpSpPr>
          <p:cNvPr id="26628" name="Group 17"/>
          <p:cNvGrpSpPr>
            <a:grpSpLocks/>
          </p:cNvGrpSpPr>
          <p:nvPr/>
        </p:nvGrpSpPr>
        <p:grpSpPr bwMode="auto">
          <a:xfrm>
            <a:off x="646113" y="4221540"/>
            <a:ext cx="7954963" cy="1092199"/>
            <a:chOff x="492" y="3129"/>
            <a:chExt cx="5011" cy="688"/>
          </a:xfrm>
        </p:grpSpPr>
        <p:sp>
          <p:nvSpPr>
            <p:cNvPr id="26629" name="Rectangle 11"/>
            <p:cNvSpPr>
              <a:spLocks noChangeArrowheads="1"/>
            </p:cNvSpPr>
            <p:nvPr/>
          </p:nvSpPr>
          <p:spPr bwMode="auto">
            <a:xfrm>
              <a:off x="492" y="3167"/>
              <a:ext cx="1121" cy="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dirty="0" smtClean="0"/>
                <a:t>Relative</a:t>
              </a:r>
              <a:endParaRPr lang="en-US" sz="2800" b="0" dirty="0"/>
            </a:p>
            <a:p>
              <a:r>
                <a:rPr lang="en-US" sz="2800" b="0" dirty="0"/>
                <a:t>frequency</a:t>
              </a:r>
            </a:p>
          </p:txBody>
        </p:sp>
        <p:sp>
          <p:nvSpPr>
            <p:cNvPr id="26630" name="Rectangle 12"/>
            <p:cNvSpPr>
              <a:spLocks noChangeArrowheads="1"/>
            </p:cNvSpPr>
            <p:nvPr/>
          </p:nvSpPr>
          <p:spPr bwMode="auto">
            <a:xfrm>
              <a:off x="2448" y="3129"/>
              <a:ext cx="1800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dirty="0" smtClean="0">
                  <a:solidFill>
                    <a:srgbClr val="FFFFFF"/>
                  </a:solidFill>
                </a:rPr>
                <a:t>Group</a:t>
              </a:r>
              <a:r>
                <a:rPr lang="en-US" sz="2800" b="0" dirty="0" smtClean="0">
                  <a:solidFill>
                    <a:srgbClr val="FFFFFF"/>
                  </a:solidFill>
                </a:rPr>
                <a:t> </a:t>
              </a:r>
              <a:r>
                <a:rPr lang="en-US" sz="2800" b="0" dirty="0">
                  <a:solidFill>
                    <a:srgbClr val="FFFFFF"/>
                  </a:solidFill>
                </a:rPr>
                <a:t>frequency</a:t>
              </a:r>
            </a:p>
          </p:txBody>
        </p:sp>
        <p:sp>
          <p:nvSpPr>
            <p:cNvPr id="26631" name="Rectangle 13"/>
            <p:cNvSpPr>
              <a:spLocks noChangeArrowheads="1"/>
            </p:cNvSpPr>
            <p:nvPr/>
          </p:nvSpPr>
          <p:spPr bwMode="auto">
            <a:xfrm>
              <a:off x="2173" y="3489"/>
              <a:ext cx="2315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0" dirty="0">
                  <a:solidFill>
                    <a:srgbClr val="FFFFFF"/>
                  </a:solidFill>
                </a:rPr>
                <a:t>sum of all frequencies</a:t>
              </a:r>
            </a:p>
          </p:txBody>
        </p:sp>
        <p:sp>
          <p:nvSpPr>
            <p:cNvPr id="26632" name="Line 14"/>
            <p:cNvSpPr>
              <a:spLocks noChangeShapeType="1"/>
            </p:cNvSpPr>
            <p:nvPr/>
          </p:nvSpPr>
          <p:spPr bwMode="auto">
            <a:xfrm>
              <a:off x="2242" y="3439"/>
              <a:ext cx="2332" cy="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3" name="Rectangle 15"/>
            <p:cNvSpPr>
              <a:spLocks noChangeArrowheads="1"/>
            </p:cNvSpPr>
            <p:nvPr/>
          </p:nvSpPr>
          <p:spPr bwMode="auto">
            <a:xfrm>
              <a:off x="4621" y="3289"/>
              <a:ext cx="88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0" dirty="0">
                  <a:solidFill>
                    <a:srgbClr val="FFFFFF"/>
                  </a:solidFill>
                  <a:sym typeface="Symbol" charset="0"/>
                </a:rPr>
                <a:t> </a:t>
              </a:r>
              <a:r>
                <a:rPr lang="en-US" sz="2800" b="0" dirty="0">
                  <a:solidFill>
                    <a:srgbClr val="FFFFFF"/>
                  </a:solidFill>
                </a:rPr>
                <a:t>100%</a:t>
              </a:r>
            </a:p>
          </p:txBody>
        </p:sp>
        <p:sp>
          <p:nvSpPr>
            <p:cNvPr id="26634" name="Rectangle 16"/>
            <p:cNvSpPr>
              <a:spLocks noChangeArrowheads="1"/>
            </p:cNvSpPr>
            <p:nvPr/>
          </p:nvSpPr>
          <p:spPr bwMode="auto">
            <a:xfrm>
              <a:off x="1820" y="3282"/>
              <a:ext cx="24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0" dirty="0">
                  <a:solidFill>
                    <a:srgbClr val="FFFFFF"/>
                  </a:solidFill>
                </a:rPr>
                <a:t>=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ChangeArrowheads="1"/>
          </p:cNvSpPr>
          <p:nvPr/>
        </p:nvSpPr>
        <p:spPr bwMode="auto">
          <a:xfrm>
            <a:off x="876581" y="401545"/>
            <a:ext cx="8194001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 dirty="0" smtClean="0">
                <a:solidFill>
                  <a:srgbClr val="FFFFFF"/>
                </a:solidFill>
              </a:rPr>
              <a:t>Ex. Relative </a:t>
            </a:r>
            <a:r>
              <a:rPr lang="en-US" sz="4000" dirty="0">
                <a:solidFill>
                  <a:srgbClr val="FFFFFF"/>
                </a:solidFill>
              </a:rPr>
              <a:t>Frequency Distribution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067615"/>
              </p:ext>
            </p:extLst>
          </p:nvPr>
        </p:nvGraphicFramePr>
        <p:xfrm>
          <a:off x="1548847" y="1573012"/>
          <a:ext cx="5908098" cy="3944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9366"/>
                <a:gridCol w="1925651"/>
                <a:gridCol w="2013081"/>
              </a:tblGrid>
              <a:tr h="90881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IQ Score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Frequency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Relative Frequency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60707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50-69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3" marB="45723"/>
                </a:tc>
              </a:tr>
              <a:tr h="60707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70-89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33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3" marB="45723"/>
                </a:tc>
              </a:tr>
              <a:tr h="60707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90-109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3" marB="45723"/>
                </a:tc>
              </a:tr>
              <a:tr h="60707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110-129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3" marB="45723"/>
                </a:tc>
              </a:tr>
              <a:tr h="60707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130-149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3" marB="45723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ChangeArrowheads="1"/>
          </p:cNvSpPr>
          <p:nvPr/>
        </p:nvSpPr>
        <p:spPr bwMode="auto">
          <a:xfrm>
            <a:off x="876581" y="401545"/>
            <a:ext cx="8194001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 dirty="0" smtClean="0">
                <a:solidFill>
                  <a:srgbClr val="FFFFFF"/>
                </a:solidFill>
              </a:rPr>
              <a:t>Ex. Relative </a:t>
            </a:r>
            <a:r>
              <a:rPr lang="en-US" sz="4000" dirty="0">
                <a:solidFill>
                  <a:srgbClr val="FFFFFF"/>
                </a:solidFill>
              </a:rPr>
              <a:t>Frequency Distribution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611159"/>
              </p:ext>
            </p:extLst>
          </p:nvPr>
        </p:nvGraphicFramePr>
        <p:xfrm>
          <a:off x="1548847" y="1573012"/>
          <a:ext cx="5908098" cy="3944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9366"/>
                <a:gridCol w="1925651"/>
                <a:gridCol w="2013081"/>
              </a:tblGrid>
              <a:tr h="90881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IQ Score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Frequency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Relative Frequency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60707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50-69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2.6%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60707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70-89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33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42.3%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60707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90-109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44.9%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60707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110-129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9.0%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60707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130-149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1.3%</a:t>
                      </a:r>
                      <a:endParaRPr lang="en-US" sz="1800" dirty="0"/>
                    </a:p>
                  </a:txBody>
                  <a:tcPr marT="45723" marB="4572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11334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740</TotalTime>
  <Words>632</Words>
  <Application>Microsoft Macintosh PowerPoint</Application>
  <PresentationFormat>On-screen Show (4:3)</PresentationFormat>
  <Paragraphs>158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Technic</vt:lpstr>
      <vt:lpstr>Notes #12: Creating Histograms </vt:lpstr>
      <vt:lpstr>PowerPoint Presentation</vt:lpstr>
      <vt:lpstr>What is the purpose of Histograms?</vt:lpstr>
      <vt:lpstr>PowerPoint Presentation</vt:lpstr>
      <vt:lpstr>PowerPoint Presentation</vt:lpstr>
      <vt:lpstr>How to Construct a Histogram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 Ng</dc:creator>
  <cp:lastModifiedBy>May Ng</cp:lastModifiedBy>
  <cp:revision>18</cp:revision>
  <dcterms:created xsi:type="dcterms:W3CDTF">2015-10-01T13:43:31Z</dcterms:created>
  <dcterms:modified xsi:type="dcterms:W3CDTF">2017-10-30T22:30:53Z</dcterms:modified>
</cp:coreProperties>
</file>