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73" r:id="rId2"/>
    <p:sldId id="277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72" r:id="rId21"/>
    <p:sldId id="274" r:id="rId22"/>
    <p:sldId id="296" r:id="rId23"/>
    <p:sldId id="297" r:id="rId24"/>
    <p:sldId id="298" r:id="rId25"/>
    <p:sldId id="299" r:id="rId26"/>
    <p:sldId id="300" r:id="rId27"/>
    <p:sldId id="301" r:id="rId28"/>
    <p:sldId id="302" r:id="rId29"/>
    <p:sldId id="275" r:id="rId30"/>
    <p:sldId id="271" r:id="rId31"/>
    <p:sldId id="261" r:id="rId3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3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1" d="100"/>
        <a:sy n="111" d="100"/>
      </p:scale>
      <p:origin x="0" y="76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616A9D23-3B96-4683-9FBD-429773AE9517}" type="datetimeFigureOut">
              <a:rPr lang="en-US"/>
              <a:pPr/>
              <a:t>3/1/18</a:t>
            </a:fld>
            <a:endParaRPr lang="en-US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6112B7B1-DF24-4B01-B5D5-5730DDE06B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630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23CC505-3DDF-4336-8740-305731827D81}" type="datetimeFigureOut">
              <a:rPr lang="en-US"/>
              <a:pPr>
                <a:defRPr/>
              </a:pPr>
              <a:t>3/1/18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C960A8E-4BAF-416F-885C-8EA6F56E17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1737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20C937-DDFA-491D-828D-E65BB1F325C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BA472D-F877-42AF-AF81-15A58425F41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BE00D-7FFE-4298-B60F-17BB82A7EB89}" type="datetimeFigureOut">
              <a:rPr lang="en-US"/>
              <a:pPr>
                <a:defRPr/>
              </a:pPr>
              <a:t>3/1/18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BF20B-1DD2-43AB-9E49-42784ED77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4A41B-4EAF-4CA2-A341-112C59BC2833}" type="datetimeFigureOut">
              <a:rPr lang="en-US"/>
              <a:pPr>
                <a:defRPr/>
              </a:pPr>
              <a:t>3/1/18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636E3-8987-4FE3-83EB-69C864E000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10117-88AD-46F7-9E48-1C74E049571B}" type="datetimeFigureOut">
              <a:rPr lang="en-US"/>
              <a:pPr>
                <a:defRPr/>
              </a:pPr>
              <a:t>3/1/18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B4EB2-FC66-4CC2-BBB6-C8AE5C0C01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BF753-DEE2-42A5-BF00-6B00BAC50816}" type="datetimeFigureOut">
              <a:rPr lang="en-US"/>
              <a:pPr>
                <a:defRPr/>
              </a:pPr>
              <a:t>3/1/18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B19DC-2940-4A87-9A31-8EC03EAB53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21703-58C7-403D-8595-FEA285925988}" type="datetimeFigureOut">
              <a:rPr lang="en-US"/>
              <a:pPr>
                <a:defRPr/>
              </a:pPr>
              <a:t>3/1/18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C3D2B-D869-4515-A970-E61A4642DB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6530E-6B36-41B6-9923-B29576E77E9E}" type="datetimeFigureOut">
              <a:rPr lang="en-US"/>
              <a:pPr>
                <a:defRPr/>
              </a:pPr>
              <a:t>3/1/18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37C02-8F45-4618-8846-BA9E335FCF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6C62A-632C-4EB1-AFFE-E9BBC32DE7B4}" type="datetimeFigureOut">
              <a:rPr lang="en-US"/>
              <a:pPr>
                <a:defRPr/>
              </a:pPr>
              <a:t>3/1/18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1FCB6-57B6-484B-A59B-3FE0EA591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872AC-900B-478A-8052-C8B1E0A73244}" type="datetimeFigureOut">
              <a:rPr lang="en-US"/>
              <a:pPr>
                <a:defRPr/>
              </a:pPr>
              <a:t>3/1/18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8F8D4-041C-412C-A9F6-00AD9F3449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5512A-85A3-4871-B1BC-49E5FB4FE3ED}" type="datetimeFigureOut">
              <a:rPr lang="en-US"/>
              <a:pPr>
                <a:defRPr/>
              </a:pPr>
              <a:t>3/1/18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12F64-3C2E-4669-B942-94FF8B74A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BEDB5-9118-40CE-98D9-5B6175D8FC3B}" type="datetimeFigureOut">
              <a:rPr lang="en-US"/>
              <a:pPr>
                <a:defRPr/>
              </a:pPr>
              <a:t>3/1/18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016D6-36AD-47A4-ACDE-3AF133D6F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99405-CBBE-49A7-981B-5158447AEE94}" type="datetimeFigureOut">
              <a:rPr lang="en-US"/>
              <a:pPr>
                <a:defRPr/>
              </a:pPr>
              <a:t>3/1/18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99FE4-BD1E-4EB7-87B9-6BE0E91355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A3F75A9-3883-418B-A800-45114A84BF82}" type="datetimeFigureOut">
              <a:rPr lang="en-US"/>
              <a:pPr>
                <a:defRPr/>
              </a:pPr>
              <a:t>3/1/18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7EC62F-4FE5-4BAF-81A9-50677C066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oleObject" Target="../embeddings/oleObject5.bin"/><Relationship Id="rId5" Type="http://schemas.openxmlformats.org/officeDocument/2006/relationships/image" Target="../media/image8.emf"/><Relationship Id="rId6" Type="http://schemas.openxmlformats.org/officeDocument/2006/relationships/oleObject" Target="../embeddings/oleObject6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Relationship Id="rId8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oleObject" Target="../embeddings/oleObject1.bin"/><Relationship Id="rId5" Type="http://schemas.openxmlformats.org/officeDocument/2006/relationships/image" Target="../media/image6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2.png"/><Relationship Id="rId8" Type="http://schemas.openxmlformats.org/officeDocument/2006/relationships/image" Target="../media/image3.png"/><Relationship Id="rId9" Type="http://schemas.openxmlformats.org/officeDocument/2006/relationships/image" Target="../media/image4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oleObject" Target="../embeddings/oleObject3.bin"/><Relationship Id="rId8" Type="http://schemas.openxmlformats.org/officeDocument/2006/relationships/image" Target="../media/image7.emf"/><Relationship Id="rId9" Type="http://schemas.openxmlformats.org/officeDocument/2006/relationships/oleObject" Target="../embeddings/oleObject4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Notes #13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 Set Venn Diagrams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274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                              Step 6: </a:t>
            </a:r>
            <a:endParaRPr lang="en-US" dirty="0"/>
          </a:p>
        </p:txBody>
      </p:sp>
      <p:pic>
        <p:nvPicPr>
          <p:cNvPr id="4" name="Picture 3" descr="Screen Shot 2016-02-17 at 9.55.4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1" y="1745797"/>
            <a:ext cx="4038599" cy="404540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29200" y="1447800"/>
            <a:ext cx="612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DV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420150" y="14478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43400" y="5574268"/>
            <a:ext cx="406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  <a:endParaRPr lang="en-US" sz="2400" dirty="0"/>
          </a:p>
        </p:txBody>
      </p:sp>
      <p:pic>
        <p:nvPicPr>
          <p:cNvPr id="10" name="Picture 9" descr="Screen Shot 2016-02-17 at 9.44.17 PM.png"/>
          <p:cNvPicPr>
            <a:picLocks noChangeAspect="1"/>
          </p:cNvPicPr>
          <p:nvPr/>
        </p:nvPicPr>
        <p:blipFill>
          <a:blip r:embed="rId3">
            <a:alphaModFix amt="3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442" y="2286000"/>
            <a:ext cx="1538158" cy="1524000"/>
          </a:xfrm>
          <a:prstGeom prst="rect">
            <a:avLst/>
          </a:prstGeom>
        </p:spPr>
      </p:pic>
      <p:pic>
        <p:nvPicPr>
          <p:cNvPr id="11" name="Picture 10" descr="Screen Shot 2016-02-17 at 9.44.39 PM.png"/>
          <p:cNvPicPr>
            <a:picLocks noChangeAspect="1"/>
          </p:cNvPicPr>
          <p:nvPr/>
        </p:nvPicPr>
        <p:blipFill>
          <a:blip r:embed="rId4">
            <a:alphaModFix amt="4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599" y="2284599"/>
            <a:ext cx="1752601" cy="1525401"/>
          </a:xfrm>
          <a:prstGeom prst="rect">
            <a:avLst/>
          </a:prstGeom>
        </p:spPr>
      </p:pic>
      <p:pic>
        <p:nvPicPr>
          <p:cNvPr id="12" name="Picture 11" descr="Screen Shot 2016-02-17 at 9.45.53 PM.png"/>
          <p:cNvPicPr>
            <a:picLocks noChangeAspect="1"/>
          </p:cNvPicPr>
          <p:nvPr/>
        </p:nvPicPr>
        <p:blipFill>
          <a:blip r:embed="rId5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1" y="3429001"/>
            <a:ext cx="1371600" cy="19812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16536" y="3200400"/>
            <a:ext cx="584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6600"/>
                </a:solidFill>
              </a:rPr>
              <a:t>24</a:t>
            </a:r>
            <a:endParaRPr lang="en-US" sz="2800" b="1" dirty="0">
              <a:solidFill>
                <a:srgbClr val="FF66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30503" y="304800"/>
            <a:ext cx="2893190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2400" b="1" dirty="0" smtClean="0"/>
              <a:t>“34</a:t>
            </a:r>
            <a:r>
              <a:rPr lang="en-US" sz="2400" dirty="0" smtClean="0"/>
              <a:t> admire Y &amp; DV”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838200" y="1143000"/>
            <a:ext cx="7315200" cy="5029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464235" y="5421868"/>
            <a:ext cx="384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1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73378" y="3581400"/>
            <a:ext cx="584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00800" y="3805535"/>
            <a:ext cx="183595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n>
                  <a:solidFill>
                    <a:srgbClr val="000000"/>
                  </a:solidFill>
                </a:ln>
                <a:solidFill>
                  <a:srgbClr val="0000FF"/>
                </a:solidFill>
              </a:rPr>
              <a:t>34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- </a:t>
            </a:r>
            <a:r>
              <a:rPr lang="en-US" sz="2400" dirty="0" smtClean="0">
                <a:solidFill>
                  <a:srgbClr val="FF6600"/>
                </a:solidFill>
              </a:rPr>
              <a:t>24</a:t>
            </a:r>
            <a:r>
              <a:rPr lang="en-US" sz="2400" dirty="0" smtClean="0"/>
              <a:t> = </a:t>
            </a:r>
            <a:r>
              <a:rPr lang="en-US" sz="2400" dirty="0" smtClean="0">
                <a:ln>
                  <a:solidFill>
                    <a:srgbClr val="008000"/>
                  </a:solidFill>
                </a:ln>
                <a:solidFill>
                  <a:srgbClr val="FFFF00"/>
                </a:solidFill>
              </a:rPr>
              <a:t>10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73435" y="3505200"/>
            <a:ext cx="384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8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rot="10800000" flipH="1">
            <a:off x="4572000" y="685800"/>
            <a:ext cx="1219200" cy="19812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0800000" flipH="1">
            <a:off x="4572000" y="762000"/>
            <a:ext cx="1447800" cy="2514600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191000" y="2590800"/>
            <a:ext cx="584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10</a:t>
            </a:r>
            <a:endParaRPr lang="en-US" sz="2800" dirty="0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73593" y="1824335"/>
            <a:ext cx="527007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34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4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8" grpId="0"/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Step </a:t>
            </a:r>
            <a:r>
              <a:rPr lang="en-US" dirty="0"/>
              <a:t>7</a:t>
            </a:r>
            <a:r>
              <a:rPr lang="en-US" dirty="0" smtClean="0"/>
              <a:t>: </a:t>
            </a:r>
            <a:endParaRPr lang="en-US" dirty="0"/>
          </a:p>
        </p:txBody>
      </p:sp>
      <p:pic>
        <p:nvPicPr>
          <p:cNvPr id="4" name="Picture 3" descr="Screen Shot 2016-02-17 at 9.55.4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1" y="1745797"/>
            <a:ext cx="4038599" cy="404540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29200" y="1447800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49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273593" y="6015335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60</a:t>
            </a:r>
            <a:endParaRPr lang="en-US" sz="2400" dirty="0"/>
          </a:p>
        </p:txBody>
      </p:sp>
      <p:pic>
        <p:nvPicPr>
          <p:cNvPr id="10" name="Picture 9" descr="Screen Shot 2016-02-17 at 9.44.17 PM.png"/>
          <p:cNvPicPr>
            <a:picLocks noChangeAspect="1"/>
          </p:cNvPicPr>
          <p:nvPr/>
        </p:nvPicPr>
        <p:blipFill>
          <a:blip r:embed="rId3">
            <a:alphaModFix amt="3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442" y="2286000"/>
            <a:ext cx="1538158" cy="1524000"/>
          </a:xfrm>
          <a:prstGeom prst="rect">
            <a:avLst/>
          </a:prstGeom>
        </p:spPr>
      </p:pic>
      <p:pic>
        <p:nvPicPr>
          <p:cNvPr id="11" name="Picture 10" descr="Screen Shot 2016-02-17 at 9.44.39 PM.png"/>
          <p:cNvPicPr>
            <a:picLocks noChangeAspect="1"/>
          </p:cNvPicPr>
          <p:nvPr/>
        </p:nvPicPr>
        <p:blipFill>
          <a:blip r:embed="rId4">
            <a:alphaModFix amt="4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599" y="2284599"/>
            <a:ext cx="1752601" cy="1525401"/>
          </a:xfrm>
          <a:prstGeom prst="rect">
            <a:avLst/>
          </a:prstGeom>
        </p:spPr>
      </p:pic>
      <p:pic>
        <p:nvPicPr>
          <p:cNvPr id="12" name="Picture 11" descr="Screen Shot 2016-02-17 at 9.45.53 PM.png"/>
          <p:cNvPicPr>
            <a:picLocks noChangeAspect="1"/>
          </p:cNvPicPr>
          <p:nvPr/>
        </p:nvPicPr>
        <p:blipFill>
          <a:blip r:embed="rId5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1" y="3429001"/>
            <a:ext cx="1371600" cy="19812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16536" y="3200400"/>
            <a:ext cx="584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6600"/>
                </a:solidFill>
              </a:rPr>
              <a:t>24</a:t>
            </a:r>
            <a:endParaRPr lang="en-US" sz="2800" b="1" dirty="0">
              <a:solidFill>
                <a:srgbClr val="FF66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15069" y="304800"/>
            <a:ext cx="4221679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2400" dirty="0" smtClean="0"/>
              <a:t>Fans who only admire Chewy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838200" y="1143000"/>
            <a:ext cx="7315200" cy="5029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464235" y="5421868"/>
            <a:ext cx="384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1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73378" y="3581400"/>
            <a:ext cx="584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73435" y="3505200"/>
            <a:ext cx="384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8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267200" y="2590800"/>
            <a:ext cx="584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10</a:t>
            </a:r>
            <a:endParaRPr lang="en-US" sz="2800" dirty="0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11593" y="1443335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51  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4572000"/>
            <a:ext cx="2383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60-</a:t>
            </a:r>
            <a:r>
              <a:rPr lang="en-US" sz="2400" dirty="0" smtClean="0">
                <a:solidFill>
                  <a:srgbClr val="FF0000"/>
                </a:solidFill>
              </a:rPr>
              <a:t>12</a:t>
            </a:r>
            <a:r>
              <a:rPr lang="en-US" sz="2400" dirty="0" smtClean="0"/>
              <a:t>-</a:t>
            </a:r>
            <a:r>
              <a:rPr lang="en-US" sz="2400" dirty="0" smtClean="0">
                <a:solidFill>
                  <a:srgbClr val="FF6600"/>
                </a:solidFill>
              </a:rPr>
              <a:t>24</a:t>
            </a:r>
            <a:r>
              <a:rPr lang="en-US" sz="2400" dirty="0" smtClean="0"/>
              <a:t>-</a:t>
            </a:r>
            <a:r>
              <a:rPr lang="en-US" sz="2400" dirty="0" smtClean="0">
                <a:solidFill>
                  <a:srgbClr val="008000"/>
                </a:solidFill>
              </a:rPr>
              <a:t>8</a:t>
            </a:r>
            <a:r>
              <a:rPr lang="en-US" sz="2400" dirty="0" smtClean="0"/>
              <a:t> = </a:t>
            </a:r>
            <a:r>
              <a:rPr lang="en-US" sz="2400" dirty="0" smtClean="0">
                <a:solidFill>
                  <a:srgbClr val="660066"/>
                </a:solidFill>
              </a:rPr>
              <a:t>16</a:t>
            </a:r>
            <a:endParaRPr lang="en-US" sz="2400" dirty="0">
              <a:solidFill>
                <a:srgbClr val="660066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91000" y="4567535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660066"/>
                </a:solidFill>
              </a:rPr>
              <a:t>16</a:t>
            </a:r>
            <a:endParaRPr lang="en-US" sz="2400" dirty="0">
              <a:solidFill>
                <a:srgbClr val="660066"/>
              </a:solidFill>
            </a:endParaRPr>
          </a:p>
        </p:txBody>
      </p:sp>
      <p:sp>
        <p:nvSpPr>
          <p:cNvPr id="9" name="Left Brace 8"/>
          <p:cNvSpPr/>
          <p:nvPr/>
        </p:nvSpPr>
        <p:spPr>
          <a:xfrm rot="16200000">
            <a:off x="4076700" y="4610100"/>
            <a:ext cx="838200" cy="21336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stCxn id="5" idx="3"/>
          </p:cNvCxnSpPr>
          <p:nvPr/>
        </p:nvCxnSpPr>
        <p:spPr>
          <a:xfrm flipV="1">
            <a:off x="3297835" y="4800600"/>
            <a:ext cx="816965" cy="2233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Screen Shot 2016-02-17 at 9.45.53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4160" y="76200"/>
            <a:ext cx="84524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385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  <p:bldP spid="25" grpId="0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Step 8: </a:t>
            </a:r>
            <a:endParaRPr lang="en-US" dirty="0"/>
          </a:p>
        </p:txBody>
      </p:sp>
      <p:pic>
        <p:nvPicPr>
          <p:cNvPr id="4" name="Picture 3" descr="Screen Shot 2016-02-17 at 9.55.4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1" y="1745797"/>
            <a:ext cx="4038599" cy="404540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29200" y="1447800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49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273593" y="5486400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60</a:t>
            </a:r>
            <a:endParaRPr lang="en-US" sz="2400" dirty="0"/>
          </a:p>
        </p:txBody>
      </p:sp>
      <p:pic>
        <p:nvPicPr>
          <p:cNvPr id="10" name="Picture 9" descr="Screen Shot 2016-02-17 at 9.44.17 PM.png"/>
          <p:cNvPicPr>
            <a:picLocks noChangeAspect="1"/>
          </p:cNvPicPr>
          <p:nvPr/>
        </p:nvPicPr>
        <p:blipFill>
          <a:blip r:embed="rId3">
            <a:alphaModFix amt="3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442" y="2286000"/>
            <a:ext cx="1538158" cy="1524000"/>
          </a:xfrm>
          <a:prstGeom prst="rect">
            <a:avLst/>
          </a:prstGeom>
        </p:spPr>
      </p:pic>
      <p:pic>
        <p:nvPicPr>
          <p:cNvPr id="11" name="Picture 10" descr="Screen Shot 2016-02-17 at 9.44.39 PM.png"/>
          <p:cNvPicPr>
            <a:picLocks noChangeAspect="1"/>
          </p:cNvPicPr>
          <p:nvPr/>
        </p:nvPicPr>
        <p:blipFill>
          <a:blip r:embed="rId4">
            <a:alphaModFix amt="4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599" y="2284599"/>
            <a:ext cx="1752601" cy="1525401"/>
          </a:xfrm>
          <a:prstGeom prst="rect">
            <a:avLst/>
          </a:prstGeom>
        </p:spPr>
      </p:pic>
      <p:pic>
        <p:nvPicPr>
          <p:cNvPr id="12" name="Picture 11" descr="Screen Shot 2016-02-17 at 9.45.53 PM.png"/>
          <p:cNvPicPr>
            <a:picLocks noChangeAspect="1"/>
          </p:cNvPicPr>
          <p:nvPr/>
        </p:nvPicPr>
        <p:blipFill>
          <a:blip r:embed="rId5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1" y="3429001"/>
            <a:ext cx="1371600" cy="19812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16536" y="3200400"/>
            <a:ext cx="584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6600"/>
                </a:solidFill>
              </a:rPr>
              <a:t>24</a:t>
            </a:r>
            <a:endParaRPr lang="en-US" sz="2800" b="1" dirty="0">
              <a:solidFill>
                <a:srgbClr val="FF66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15069" y="304800"/>
            <a:ext cx="5162591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2400" dirty="0" smtClean="0"/>
              <a:t>Fans who ONLY admire Darth Vader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838200" y="1143000"/>
            <a:ext cx="7924800" cy="5105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150035" y="5648980"/>
            <a:ext cx="384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1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73378" y="3581400"/>
            <a:ext cx="584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73435" y="3505200"/>
            <a:ext cx="384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8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267200" y="2590800"/>
            <a:ext cx="584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10</a:t>
            </a:r>
            <a:endParaRPr lang="en-US" sz="2800" dirty="0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11593" y="1443335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51  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790209" y="1371600"/>
            <a:ext cx="19555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 49-</a:t>
            </a:r>
            <a:r>
              <a:rPr lang="en-US" sz="2400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10</a:t>
            </a:r>
            <a:r>
              <a:rPr lang="en-US" sz="2400" dirty="0" smtClean="0"/>
              <a:t>-</a:t>
            </a:r>
            <a:r>
              <a:rPr lang="en-US" sz="2400" dirty="0" smtClean="0">
                <a:solidFill>
                  <a:srgbClr val="FF6600"/>
                </a:solidFill>
              </a:rPr>
              <a:t>24</a:t>
            </a:r>
            <a:r>
              <a:rPr lang="en-US" sz="2400" dirty="0" smtClean="0"/>
              <a:t>-</a:t>
            </a:r>
            <a:r>
              <a:rPr lang="en-US" sz="2400" dirty="0" smtClean="0">
                <a:solidFill>
                  <a:srgbClr val="008000"/>
                </a:solidFill>
              </a:rPr>
              <a:t>8</a:t>
            </a:r>
            <a:endParaRPr lang="en-US" sz="2400" dirty="0">
              <a:solidFill>
                <a:srgbClr val="660066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91000" y="4567535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660066"/>
                </a:solidFill>
              </a:rPr>
              <a:t>16</a:t>
            </a:r>
            <a:endParaRPr lang="en-US" sz="2400" dirty="0">
              <a:solidFill>
                <a:srgbClr val="660066"/>
              </a:solidFill>
            </a:endParaRPr>
          </a:p>
        </p:txBody>
      </p:sp>
      <p:pic>
        <p:nvPicPr>
          <p:cNvPr id="7" name="Picture 6" descr="Screen Shot 2016-02-17 at 9.44.39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9630" y="189655"/>
            <a:ext cx="964170" cy="72474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477000" y="13716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86400" y="2586335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5715000" y="1676400"/>
            <a:ext cx="838200" cy="990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0561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Step 9: </a:t>
            </a:r>
            <a:endParaRPr lang="en-US" dirty="0"/>
          </a:p>
        </p:txBody>
      </p:sp>
      <p:pic>
        <p:nvPicPr>
          <p:cNvPr id="4" name="Picture 3" descr="Screen Shot 2016-02-17 at 9.55.4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1" y="1745797"/>
            <a:ext cx="4038599" cy="404540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29200" y="1447800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49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273593" y="5486400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60</a:t>
            </a:r>
            <a:endParaRPr lang="en-US" sz="2400" dirty="0"/>
          </a:p>
        </p:txBody>
      </p:sp>
      <p:pic>
        <p:nvPicPr>
          <p:cNvPr id="10" name="Picture 9" descr="Screen Shot 2016-02-17 at 9.44.17 PM.png"/>
          <p:cNvPicPr>
            <a:picLocks noChangeAspect="1"/>
          </p:cNvPicPr>
          <p:nvPr/>
        </p:nvPicPr>
        <p:blipFill>
          <a:blip r:embed="rId3">
            <a:alphaModFix amt="3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442" y="2286000"/>
            <a:ext cx="1538158" cy="1524000"/>
          </a:xfrm>
          <a:prstGeom prst="rect">
            <a:avLst/>
          </a:prstGeom>
        </p:spPr>
      </p:pic>
      <p:pic>
        <p:nvPicPr>
          <p:cNvPr id="11" name="Picture 10" descr="Screen Shot 2016-02-17 at 9.44.39 PM.png"/>
          <p:cNvPicPr>
            <a:picLocks noChangeAspect="1"/>
          </p:cNvPicPr>
          <p:nvPr/>
        </p:nvPicPr>
        <p:blipFill>
          <a:blip r:embed="rId4">
            <a:alphaModFix amt="4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599" y="2284599"/>
            <a:ext cx="1752601" cy="1525401"/>
          </a:xfrm>
          <a:prstGeom prst="rect">
            <a:avLst/>
          </a:prstGeom>
        </p:spPr>
      </p:pic>
      <p:pic>
        <p:nvPicPr>
          <p:cNvPr id="12" name="Picture 11" descr="Screen Shot 2016-02-17 at 9.45.53 PM.png"/>
          <p:cNvPicPr>
            <a:picLocks noChangeAspect="1"/>
          </p:cNvPicPr>
          <p:nvPr/>
        </p:nvPicPr>
        <p:blipFill>
          <a:blip r:embed="rId5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1" y="3429001"/>
            <a:ext cx="1371600" cy="19812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16536" y="3200400"/>
            <a:ext cx="584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6600"/>
                </a:solidFill>
              </a:rPr>
              <a:t>24</a:t>
            </a:r>
            <a:endParaRPr lang="en-US" sz="2800" b="1" dirty="0">
              <a:solidFill>
                <a:srgbClr val="FF66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15069" y="304800"/>
            <a:ext cx="4211008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2400" dirty="0" smtClean="0"/>
              <a:t>Fans who ONLY admire Yoda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152400" y="1143000"/>
            <a:ext cx="8610600" cy="5105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150035" y="5648980"/>
            <a:ext cx="384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1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73378" y="3581400"/>
            <a:ext cx="584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73435" y="3505200"/>
            <a:ext cx="384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8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267200" y="2590800"/>
            <a:ext cx="584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10</a:t>
            </a:r>
            <a:endParaRPr lang="en-US" sz="2800" dirty="0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11593" y="1443335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51  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20956" y="1595735"/>
            <a:ext cx="2041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51-</a:t>
            </a:r>
            <a:r>
              <a:rPr lang="en-US" sz="2400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10</a:t>
            </a:r>
            <a:r>
              <a:rPr lang="en-US" sz="2400" dirty="0" smtClean="0"/>
              <a:t>-</a:t>
            </a:r>
            <a:r>
              <a:rPr lang="en-US" sz="2400" dirty="0" smtClean="0">
                <a:solidFill>
                  <a:srgbClr val="FF6600"/>
                </a:solidFill>
              </a:rPr>
              <a:t>24</a:t>
            </a:r>
            <a:r>
              <a:rPr lang="en-US" sz="2400" dirty="0" smtClean="0"/>
              <a:t>-</a:t>
            </a:r>
            <a:r>
              <a:rPr lang="en-US" sz="2400" dirty="0" smtClean="0">
                <a:solidFill>
                  <a:srgbClr val="FF0000"/>
                </a:solidFill>
              </a:rPr>
              <a:t>12</a:t>
            </a:r>
            <a:r>
              <a:rPr lang="en-US" sz="2400" dirty="0" smtClean="0"/>
              <a:t>=</a:t>
            </a:r>
            <a:endParaRPr lang="en-US" sz="2400" dirty="0">
              <a:solidFill>
                <a:srgbClr val="660066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91000" y="4567535"/>
            <a:ext cx="584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60066"/>
                </a:solidFill>
              </a:rPr>
              <a:t>16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59235" y="2586335"/>
            <a:ext cx="384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9" name="Picture 8" descr="Screen Shot 2016-02-17 at 9.44.1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76200"/>
            <a:ext cx="1282566" cy="977900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2234963" y="16002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5"/>
                </a:solidFill>
              </a:rPr>
              <a:t>5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301763" y="2586335"/>
            <a:ext cx="384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5"/>
                </a:solidFill>
              </a:rPr>
              <a:t>5</a:t>
            </a:r>
          </a:p>
        </p:txBody>
      </p:sp>
      <p:cxnSp>
        <p:nvCxnSpPr>
          <p:cNvPr id="16" name="Straight Arrow Connector 15"/>
          <p:cNvCxnSpPr>
            <a:stCxn id="26" idx="3"/>
          </p:cNvCxnSpPr>
          <p:nvPr/>
        </p:nvCxnSpPr>
        <p:spPr>
          <a:xfrm>
            <a:off x="2590800" y="1831033"/>
            <a:ext cx="710963" cy="8404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2145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Step 10: </a:t>
            </a:r>
            <a:endParaRPr lang="en-US" dirty="0"/>
          </a:p>
        </p:txBody>
      </p:sp>
      <p:pic>
        <p:nvPicPr>
          <p:cNvPr id="4" name="Picture 3" descr="Screen Shot 2016-02-17 at 9.55.4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1" y="1745797"/>
            <a:ext cx="4038599" cy="404540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29200" y="1447800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49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273593" y="5486400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60</a:t>
            </a:r>
            <a:endParaRPr lang="en-US" sz="2400" dirty="0"/>
          </a:p>
        </p:txBody>
      </p:sp>
      <p:pic>
        <p:nvPicPr>
          <p:cNvPr id="10" name="Picture 9" descr="Screen Shot 2016-02-17 at 9.44.17 PM.png"/>
          <p:cNvPicPr>
            <a:picLocks noChangeAspect="1"/>
          </p:cNvPicPr>
          <p:nvPr/>
        </p:nvPicPr>
        <p:blipFill>
          <a:blip r:embed="rId3">
            <a:alphaModFix amt="3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442" y="2286000"/>
            <a:ext cx="1538158" cy="1524000"/>
          </a:xfrm>
          <a:prstGeom prst="rect">
            <a:avLst/>
          </a:prstGeom>
        </p:spPr>
      </p:pic>
      <p:pic>
        <p:nvPicPr>
          <p:cNvPr id="11" name="Picture 10" descr="Screen Shot 2016-02-17 at 9.44.39 PM.png"/>
          <p:cNvPicPr>
            <a:picLocks noChangeAspect="1"/>
          </p:cNvPicPr>
          <p:nvPr/>
        </p:nvPicPr>
        <p:blipFill>
          <a:blip r:embed="rId4">
            <a:alphaModFix amt="4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599" y="2284599"/>
            <a:ext cx="1752601" cy="1525401"/>
          </a:xfrm>
          <a:prstGeom prst="rect">
            <a:avLst/>
          </a:prstGeom>
        </p:spPr>
      </p:pic>
      <p:pic>
        <p:nvPicPr>
          <p:cNvPr id="12" name="Picture 11" descr="Screen Shot 2016-02-17 at 9.45.53 PM.png"/>
          <p:cNvPicPr>
            <a:picLocks noChangeAspect="1"/>
          </p:cNvPicPr>
          <p:nvPr/>
        </p:nvPicPr>
        <p:blipFill>
          <a:blip r:embed="rId5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1" y="3429001"/>
            <a:ext cx="1371600" cy="19812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16536" y="3200400"/>
            <a:ext cx="584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6600"/>
                </a:solidFill>
              </a:rPr>
              <a:t>24</a:t>
            </a:r>
            <a:endParaRPr lang="en-US" sz="2800" b="1" dirty="0">
              <a:solidFill>
                <a:srgbClr val="FF66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84992" y="304800"/>
            <a:ext cx="6276077" cy="830997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2400" dirty="0" smtClean="0"/>
              <a:t>Use the Completed Venn Diagram to answer</a:t>
            </a:r>
          </a:p>
          <a:p>
            <a:r>
              <a:rPr lang="en-US" sz="2400" dirty="0"/>
              <a:t>t</a:t>
            </a:r>
            <a:r>
              <a:rPr lang="en-US" sz="2400" dirty="0" smtClean="0"/>
              <a:t>he given questions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152400" y="1143000"/>
            <a:ext cx="8610600" cy="5105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150035" y="5648980"/>
            <a:ext cx="384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1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73378" y="3581400"/>
            <a:ext cx="584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73435" y="3505200"/>
            <a:ext cx="384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8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267200" y="2590800"/>
            <a:ext cx="584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10</a:t>
            </a:r>
            <a:endParaRPr lang="en-US" sz="2800" dirty="0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11593" y="1443335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51   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4191000" y="4567535"/>
            <a:ext cx="584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60066"/>
                </a:solidFill>
              </a:rPr>
              <a:t>16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59235" y="2586335"/>
            <a:ext cx="384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01763" y="2586335"/>
            <a:ext cx="384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5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48634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603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Q1:</a:t>
            </a:r>
            <a:endParaRPr lang="en-US" dirty="0"/>
          </a:p>
        </p:txBody>
      </p:sp>
      <p:pic>
        <p:nvPicPr>
          <p:cNvPr id="4" name="Picture 3" descr="Screen Shot 2016-02-17 at 9.55.4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1" y="1745797"/>
            <a:ext cx="4038599" cy="404540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29200" y="1447800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49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273593" y="5486400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60</a:t>
            </a:r>
            <a:endParaRPr lang="en-US" sz="2400" dirty="0"/>
          </a:p>
        </p:txBody>
      </p:sp>
      <p:pic>
        <p:nvPicPr>
          <p:cNvPr id="10" name="Picture 9" descr="Screen Shot 2016-02-17 at 9.44.17 PM.png"/>
          <p:cNvPicPr>
            <a:picLocks noChangeAspect="1"/>
          </p:cNvPicPr>
          <p:nvPr/>
        </p:nvPicPr>
        <p:blipFill>
          <a:blip r:embed="rId3">
            <a:alphaModFix amt="3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442" y="2286000"/>
            <a:ext cx="1538158" cy="1524000"/>
          </a:xfrm>
          <a:prstGeom prst="rect">
            <a:avLst/>
          </a:prstGeom>
        </p:spPr>
      </p:pic>
      <p:pic>
        <p:nvPicPr>
          <p:cNvPr id="11" name="Picture 10" descr="Screen Shot 2016-02-17 at 9.44.39 PM.png"/>
          <p:cNvPicPr>
            <a:picLocks noChangeAspect="1"/>
          </p:cNvPicPr>
          <p:nvPr/>
        </p:nvPicPr>
        <p:blipFill>
          <a:blip r:embed="rId4">
            <a:alphaModFix amt="4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599" y="2284599"/>
            <a:ext cx="1752601" cy="1525401"/>
          </a:xfrm>
          <a:prstGeom prst="rect">
            <a:avLst/>
          </a:prstGeom>
        </p:spPr>
      </p:pic>
      <p:pic>
        <p:nvPicPr>
          <p:cNvPr id="12" name="Picture 11" descr="Screen Shot 2016-02-17 at 9.45.53 PM.png"/>
          <p:cNvPicPr>
            <a:picLocks noChangeAspect="1"/>
          </p:cNvPicPr>
          <p:nvPr/>
        </p:nvPicPr>
        <p:blipFill>
          <a:blip r:embed="rId5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1" y="3429001"/>
            <a:ext cx="1371600" cy="19812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16536" y="3200400"/>
            <a:ext cx="584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6600"/>
                </a:solidFill>
              </a:rPr>
              <a:t>24</a:t>
            </a:r>
            <a:endParaRPr lang="en-US" sz="2800" b="1" dirty="0">
              <a:solidFill>
                <a:srgbClr val="FF66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371600" y="1524000"/>
            <a:ext cx="6477000" cy="449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315200" y="54102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1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73378" y="3581400"/>
            <a:ext cx="584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73435" y="3505200"/>
            <a:ext cx="384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8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267200" y="2590800"/>
            <a:ext cx="584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10</a:t>
            </a:r>
            <a:endParaRPr lang="en-US" sz="2800" dirty="0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11593" y="1443335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51   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4191000" y="4567535"/>
            <a:ext cx="584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60066"/>
                </a:solidFill>
              </a:rPr>
              <a:t>16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59235" y="2586335"/>
            <a:ext cx="384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01763" y="2586335"/>
            <a:ext cx="384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5"/>
                </a:solidFill>
              </a:rPr>
              <a:t>5</a:t>
            </a:r>
          </a:p>
        </p:txBody>
      </p:sp>
      <p:sp>
        <p:nvSpPr>
          <p:cNvPr id="23" name="Rectangle 22"/>
          <p:cNvSpPr/>
          <p:nvPr/>
        </p:nvSpPr>
        <p:spPr>
          <a:xfrm>
            <a:off x="875529" y="152400"/>
            <a:ext cx="4991871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2400" dirty="0" smtClean="0"/>
              <a:t> </a:t>
            </a:r>
            <a:r>
              <a:rPr lang="en-US" sz="2400" dirty="0"/>
              <a:t>How many people were </a:t>
            </a:r>
            <a:r>
              <a:rPr lang="en-US" sz="2400" dirty="0" smtClean="0"/>
              <a:t>surveyed?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590800" y="609600"/>
            <a:ext cx="4702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5</a:t>
            </a:r>
            <a:r>
              <a:rPr lang="en-US" sz="2400" dirty="0" smtClean="0"/>
              <a:t> + 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10</a:t>
            </a:r>
            <a:r>
              <a:rPr lang="en-US" sz="2400" dirty="0" smtClean="0"/>
              <a:t> + 7+ </a:t>
            </a:r>
            <a:r>
              <a:rPr lang="en-US" sz="2400" dirty="0" smtClean="0">
                <a:solidFill>
                  <a:srgbClr val="008000"/>
                </a:solidFill>
              </a:rPr>
              <a:t>8</a:t>
            </a:r>
            <a:r>
              <a:rPr lang="en-US" sz="2400" dirty="0" smtClean="0"/>
              <a:t> +</a:t>
            </a:r>
            <a:r>
              <a:rPr lang="en-US" sz="2400" dirty="0" smtClean="0">
                <a:ln>
                  <a:solidFill>
                    <a:srgbClr val="660066"/>
                  </a:solidFill>
                </a:ln>
              </a:rPr>
              <a:t>16</a:t>
            </a:r>
            <a:r>
              <a:rPr lang="en-US" sz="2400" dirty="0" smtClean="0"/>
              <a:t> +</a:t>
            </a:r>
            <a:r>
              <a:rPr lang="en-US" sz="2400" dirty="0" smtClean="0">
                <a:ln>
                  <a:solidFill>
                    <a:srgbClr val="FF0000"/>
                  </a:solidFill>
                </a:ln>
              </a:rPr>
              <a:t>12</a:t>
            </a:r>
            <a:r>
              <a:rPr lang="en-US" sz="2400" dirty="0" smtClean="0"/>
              <a:t> + </a:t>
            </a:r>
            <a:r>
              <a:rPr lang="en-US" sz="2400" dirty="0" smtClean="0">
                <a:ln>
                  <a:solidFill>
                    <a:srgbClr val="FF6600"/>
                  </a:solidFill>
                </a:ln>
              </a:rPr>
              <a:t>24 </a:t>
            </a:r>
            <a:r>
              <a:rPr lang="en-US" sz="2400" dirty="0"/>
              <a:t>+ </a:t>
            </a:r>
            <a:r>
              <a:rPr lang="en-US" sz="2400" dirty="0">
                <a:solidFill>
                  <a:srgbClr val="0000FF"/>
                </a:solidFill>
              </a:rPr>
              <a:t>1</a:t>
            </a:r>
            <a:endParaRPr lang="en-US" sz="2400" dirty="0">
              <a:ln>
                <a:solidFill>
                  <a:srgbClr val="FF6600"/>
                </a:solidFill>
              </a:ln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67000" y="990600"/>
            <a:ext cx="3460954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=</a:t>
            </a:r>
            <a:r>
              <a:rPr lang="en-US" sz="2400" dirty="0" smtClean="0"/>
              <a:t> 83 </a:t>
            </a:r>
            <a:r>
              <a:rPr lang="en-US" sz="2400" dirty="0" err="1" smtClean="0"/>
              <a:t>ppl</a:t>
            </a:r>
            <a:r>
              <a:rPr lang="en-US" sz="2400" dirty="0" smtClean="0"/>
              <a:t> were surveyed.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34932" y="609600"/>
            <a:ext cx="27082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Total People surveyed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11876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  <p:bldP spid="22" grpId="0"/>
      <p:bldP spid="20" grpId="0"/>
      <p:bldP spid="28" grpId="0"/>
      <p:bldP spid="25" grpId="0"/>
      <p:bldP spid="24" grpId="0"/>
      <p:bldP spid="27" grpId="0"/>
      <p:bldP spid="7" grpId="0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603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Q2:</a:t>
            </a:r>
            <a:endParaRPr lang="en-US" dirty="0"/>
          </a:p>
        </p:txBody>
      </p:sp>
      <p:pic>
        <p:nvPicPr>
          <p:cNvPr id="4" name="Picture 3" descr="Screen Shot 2016-02-17 at 9.55.4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1" y="1745797"/>
            <a:ext cx="4038599" cy="404540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29200" y="1447800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49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273593" y="5486400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60</a:t>
            </a:r>
            <a:endParaRPr lang="en-US" sz="2400" dirty="0"/>
          </a:p>
        </p:txBody>
      </p:sp>
      <p:pic>
        <p:nvPicPr>
          <p:cNvPr id="10" name="Picture 9" descr="Screen Shot 2016-02-17 at 9.44.17 PM.png"/>
          <p:cNvPicPr>
            <a:picLocks noChangeAspect="1"/>
          </p:cNvPicPr>
          <p:nvPr/>
        </p:nvPicPr>
        <p:blipFill>
          <a:blip r:embed="rId3">
            <a:alphaModFix amt="3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442" y="2286000"/>
            <a:ext cx="1538158" cy="1524000"/>
          </a:xfrm>
          <a:prstGeom prst="rect">
            <a:avLst/>
          </a:prstGeom>
        </p:spPr>
      </p:pic>
      <p:pic>
        <p:nvPicPr>
          <p:cNvPr id="11" name="Picture 10" descr="Screen Shot 2016-02-17 at 9.44.39 PM.png"/>
          <p:cNvPicPr>
            <a:picLocks noChangeAspect="1"/>
          </p:cNvPicPr>
          <p:nvPr/>
        </p:nvPicPr>
        <p:blipFill>
          <a:blip r:embed="rId4">
            <a:alphaModFix amt="4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599" y="2284599"/>
            <a:ext cx="1752601" cy="1525401"/>
          </a:xfrm>
          <a:prstGeom prst="rect">
            <a:avLst/>
          </a:prstGeom>
        </p:spPr>
      </p:pic>
      <p:pic>
        <p:nvPicPr>
          <p:cNvPr id="12" name="Picture 11" descr="Screen Shot 2016-02-17 at 9.45.53 PM.png"/>
          <p:cNvPicPr>
            <a:picLocks noChangeAspect="1"/>
          </p:cNvPicPr>
          <p:nvPr/>
        </p:nvPicPr>
        <p:blipFill>
          <a:blip r:embed="rId5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1" y="3429001"/>
            <a:ext cx="1371600" cy="19812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16536" y="3200400"/>
            <a:ext cx="584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6600"/>
                </a:solidFill>
              </a:rPr>
              <a:t>24</a:t>
            </a:r>
            <a:endParaRPr lang="en-US" sz="2800" b="1" dirty="0">
              <a:solidFill>
                <a:srgbClr val="FF66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371600" y="1524000"/>
            <a:ext cx="6477000" cy="449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315200" y="54102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1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73378" y="3581400"/>
            <a:ext cx="584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73435" y="3505200"/>
            <a:ext cx="384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8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267200" y="2590800"/>
            <a:ext cx="584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10</a:t>
            </a:r>
            <a:endParaRPr lang="en-US" sz="2800" dirty="0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11593" y="1443335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51   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4191000" y="4567535"/>
            <a:ext cx="584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60066"/>
                </a:solidFill>
              </a:rPr>
              <a:t>16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59235" y="2586335"/>
            <a:ext cx="384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01763" y="2586335"/>
            <a:ext cx="384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5"/>
                </a:solidFill>
              </a:rPr>
              <a:t>5</a:t>
            </a:r>
          </a:p>
        </p:txBody>
      </p:sp>
      <p:sp>
        <p:nvSpPr>
          <p:cNvPr id="23" name="Rectangle 22"/>
          <p:cNvSpPr/>
          <p:nvPr/>
        </p:nvSpPr>
        <p:spPr>
          <a:xfrm>
            <a:off x="875529" y="152400"/>
            <a:ext cx="7974509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2400" dirty="0" smtClean="0"/>
              <a:t>How </a:t>
            </a:r>
            <a:r>
              <a:rPr lang="en-US" sz="2400" dirty="0"/>
              <a:t>many admire Chewy, but not Yoda nor Darth Vader?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400" y="685800"/>
            <a:ext cx="8073294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ANS: 16 </a:t>
            </a:r>
            <a:r>
              <a:rPr lang="en-US" sz="2400" dirty="0" err="1" smtClean="0"/>
              <a:t>ppl</a:t>
            </a:r>
            <a:r>
              <a:rPr lang="en-US" sz="2400" dirty="0" smtClean="0"/>
              <a:t> admire Chewy, but not Yoda nor Darth Vader.</a:t>
            </a:r>
            <a:endParaRPr lang="en-US" sz="2400" dirty="0"/>
          </a:p>
        </p:txBody>
      </p:sp>
      <p:sp>
        <p:nvSpPr>
          <p:cNvPr id="2" name="Oval 1"/>
          <p:cNvSpPr/>
          <p:nvPr/>
        </p:nvSpPr>
        <p:spPr>
          <a:xfrm>
            <a:off x="4191000" y="4648200"/>
            <a:ext cx="609600" cy="457200"/>
          </a:xfrm>
          <a:prstGeom prst="ellipse">
            <a:avLst/>
          </a:prstGeom>
          <a:noFill/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8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9" grpId="0" animBg="1"/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603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Q3:</a:t>
            </a:r>
            <a:endParaRPr lang="en-US" dirty="0"/>
          </a:p>
        </p:txBody>
      </p:sp>
      <p:pic>
        <p:nvPicPr>
          <p:cNvPr id="4" name="Picture 3" descr="Screen Shot 2016-02-17 at 9.55.4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1" y="1745797"/>
            <a:ext cx="4038599" cy="404540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29200" y="1447800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49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273593" y="5486400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60</a:t>
            </a:r>
            <a:endParaRPr lang="en-US" sz="2400" dirty="0"/>
          </a:p>
        </p:txBody>
      </p:sp>
      <p:pic>
        <p:nvPicPr>
          <p:cNvPr id="10" name="Picture 9" descr="Screen Shot 2016-02-17 at 9.44.17 PM.png"/>
          <p:cNvPicPr>
            <a:picLocks noChangeAspect="1"/>
          </p:cNvPicPr>
          <p:nvPr/>
        </p:nvPicPr>
        <p:blipFill>
          <a:blip r:embed="rId3">
            <a:alphaModFix amt="3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442" y="2286000"/>
            <a:ext cx="1538158" cy="1524000"/>
          </a:xfrm>
          <a:prstGeom prst="rect">
            <a:avLst/>
          </a:prstGeom>
        </p:spPr>
      </p:pic>
      <p:pic>
        <p:nvPicPr>
          <p:cNvPr id="11" name="Picture 10" descr="Screen Shot 2016-02-17 at 9.44.39 PM.png"/>
          <p:cNvPicPr>
            <a:picLocks noChangeAspect="1"/>
          </p:cNvPicPr>
          <p:nvPr/>
        </p:nvPicPr>
        <p:blipFill>
          <a:blip r:embed="rId4">
            <a:alphaModFix amt="4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599" y="2284599"/>
            <a:ext cx="1752601" cy="1525401"/>
          </a:xfrm>
          <a:prstGeom prst="rect">
            <a:avLst/>
          </a:prstGeom>
        </p:spPr>
      </p:pic>
      <p:pic>
        <p:nvPicPr>
          <p:cNvPr id="12" name="Picture 11" descr="Screen Shot 2016-02-17 at 9.45.53 PM.png"/>
          <p:cNvPicPr>
            <a:picLocks noChangeAspect="1"/>
          </p:cNvPicPr>
          <p:nvPr/>
        </p:nvPicPr>
        <p:blipFill>
          <a:blip r:embed="rId5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1" y="3429001"/>
            <a:ext cx="1371600" cy="19812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16536" y="3200400"/>
            <a:ext cx="584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6600"/>
                </a:solidFill>
              </a:rPr>
              <a:t>24</a:t>
            </a:r>
            <a:endParaRPr lang="en-US" sz="2800" b="1" dirty="0">
              <a:solidFill>
                <a:srgbClr val="FF66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371600" y="1524000"/>
            <a:ext cx="6477000" cy="449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315200" y="54102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1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73378" y="3581400"/>
            <a:ext cx="584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73435" y="3505200"/>
            <a:ext cx="384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8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267200" y="2590800"/>
            <a:ext cx="584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10</a:t>
            </a:r>
            <a:endParaRPr lang="en-US" sz="2800" dirty="0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11593" y="1443335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51   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4191000" y="4567535"/>
            <a:ext cx="584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60066"/>
                </a:solidFill>
              </a:rPr>
              <a:t>16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59235" y="2586335"/>
            <a:ext cx="384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01763" y="2586335"/>
            <a:ext cx="384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5"/>
                </a:solidFill>
              </a:rPr>
              <a:t>5</a:t>
            </a:r>
          </a:p>
        </p:txBody>
      </p:sp>
      <p:sp>
        <p:nvSpPr>
          <p:cNvPr id="23" name="Rectangle 22"/>
          <p:cNvSpPr/>
          <p:nvPr/>
        </p:nvSpPr>
        <p:spPr>
          <a:xfrm>
            <a:off x="838200" y="76200"/>
            <a:ext cx="8270714" cy="830997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2400" dirty="0" smtClean="0"/>
              <a:t> </a:t>
            </a:r>
            <a:r>
              <a:rPr lang="en-US" sz="2400" dirty="0"/>
              <a:t>How many admire Darth Vader or Chewy</a:t>
            </a:r>
            <a:r>
              <a:rPr lang="en-US" sz="2400" dirty="0" smtClean="0"/>
              <a:t>?</a:t>
            </a:r>
          </a:p>
          <a:p>
            <a:r>
              <a:rPr lang="en-US" sz="2400" dirty="0" smtClean="0"/>
              <a:t>Or “admire Darth Vader, or admire Chewy, or admire both?”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659822" y="6243935"/>
            <a:ext cx="6036378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ANS: 77 </a:t>
            </a:r>
            <a:r>
              <a:rPr lang="en-US" sz="2400" dirty="0" err="1" smtClean="0"/>
              <a:t>ppl</a:t>
            </a:r>
            <a:r>
              <a:rPr lang="en-US" sz="2400" dirty="0" smtClean="0"/>
              <a:t> admire Darth Vader or Chewy.</a:t>
            </a:r>
            <a:endParaRPr lang="en-US" sz="2400" dirty="0"/>
          </a:p>
        </p:txBody>
      </p:sp>
      <p:sp>
        <p:nvSpPr>
          <p:cNvPr id="2" name="Oval 1"/>
          <p:cNvSpPr/>
          <p:nvPr/>
        </p:nvSpPr>
        <p:spPr>
          <a:xfrm>
            <a:off x="4267200" y="2514600"/>
            <a:ext cx="609600" cy="609600"/>
          </a:xfrm>
          <a:prstGeom prst="ellipse">
            <a:avLst/>
          </a:prstGeom>
          <a:noFill/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191000" y="3200400"/>
            <a:ext cx="609600" cy="609600"/>
          </a:xfrm>
          <a:prstGeom prst="ellipse">
            <a:avLst/>
          </a:prstGeom>
          <a:noFill/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410200" y="2514600"/>
            <a:ext cx="609600" cy="609600"/>
          </a:xfrm>
          <a:prstGeom prst="ellipse">
            <a:avLst/>
          </a:prstGeom>
          <a:noFill/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657600" y="3505200"/>
            <a:ext cx="609600" cy="609600"/>
          </a:xfrm>
          <a:prstGeom prst="ellipse">
            <a:avLst/>
          </a:prstGeom>
          <a:noFill/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724400" y="3505200"/>
            <a:ext cx="609600" cy="609600"/>
          </a:xfrm>
          <a:prstGeom prst="ellipse">
            <a:avLst/>
          </a:prstGeom>
          <a:noFill/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191000" y="4495800"/>
            <a:ext cx="609600" cy="609600"/>
          </a:xfrm>
          <a:prstGeom prst="ellipse">
            <a:avLst/>
          </a:prstGeom>
          <a:noFill/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209944" y="990600"/>
            <a:ext cx="4343256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 + 7 + 8 + 16 + 12 + 24 = 77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23671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9" grpId="0" animBg="1"/>
      <p:bldP spid="2" grpId="0" animBg="1"/>
      <p:bldP spid="26" grpId="0" animBg="1"/>
      <p:bldP spid="29" grpId="0" animBg="1"/>
      <p:bldP spid="31" grpId="0" animBg="1"/>
      <p:bldP spid="32" grpId="0" animBg="1"/>
      <p:bldP spid="3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Q4: </a:t>
            </a:r>
            <a:endParaRPr lang="en-US" dirty="0"/>
          </a:p>
        </p:txBody>
      </p:sp>
      <p:pic>
        <p:nvPicPr>
          <p:cNvPr id="4" name="Picture 3" descr="Screen Shot 2016-02-17 at 9.55.4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1" y="1745797"/>
            <a:ext cx="4038599" cy="404540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29200" y="1447800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49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273593" y="5486400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60</a:t>
            </a:r>
            <a:endParaRPr lang="en-US" sz="2400" dirty="0"/>
          </a:p>
        </p:txBody>
      </p:sp>
      <p:pic>
        <p:nvPicPr>
          <p:cNvPr id="10" name="Picture 9" descr="Screen Shot 2016-02-17 at 9.44.17 PM.png"/>
          <p:cNvPicPr>
            <a:picLocks noChangeAspect="1"/>
          </p:cNvPicPr>
          <p:nvPr/>
        </p:nvPicPr>
        <p:blipFill>
          <a:blip r:embed="rId3">
            <a:alphaModFix amt="3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442" y="2286000"/>
            <a:ext cx="1538158" cy="1524000"/>
          </a:xfrm>
          <a:prstGeom prst="rect">
            <a:avLst/>
          </a:prstGeom>
        </p:spPr>
      </p:pic>
      <p:pic>
        <p:nvPicPr>
          <p:cNvPr id="11" name="Picture 10" descr="Screen Shot 2016-02-17 at 9.44.39 PM.png"/>
          <p:cNvPicPr>
            <a:picLocks noChangeAspect="1"/>
          </p:cNvPicPr>
          <p:nvPr/>
        </p:nvPicPr>
        <p:blipFill>
          <a:blip r:embed="rId4">
            <a:alphaModFix amt="4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599" y="2284599"/>
            <a:ext cx="1752601" cy="1525401"/>
          </a:xfrm>
          <a:prstGeom prst="rect">
            <a:avLst/>
          </a:prstGeom>
        </p:spPr>
      </p:pic>
      <p:pic>
        <p:nvPicPr>
          <p:cNvPr id="12" name="Picture 11" descr="Screen Shot 2016-02-17 at 9.45.53 PM.png"/>
          <p:cNvPicPr>
            <a:picLocks noChangeAspect="1"/>
          </p:cNvPicPr>
          <p:nvPr/>
        </p:nvPicPr>
        <p:blipFill>
          <a:blip r:embed="rId5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1" y="3429001"/>
            <a:ext cx="1371600" cy="19812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16536" y="3200400"/>
            <a:ext cx="584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6600"/>
                </a:solidFill>
              </a:rPr>
              <a:t>24</a:t>
            </a:r>
            <a:endParaRPr lang="en-US" sz="2800" b="1" dirty="0">
              <a:solidFill>
                <a:srgbClr val="FF66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14400" y="304800"/>
            <a:ext cx="7443264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2400" dirty="0" smtClean="0"/>
              <a:t>How many admire exactly one of the Star Wars Icon?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1371600" y="1447800"/>
            <a:ext cx="6629400" cy="480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467600" y="5725180"/>
            <a:ext cx="384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1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73378" y="3581400"/>
            <a:ext cx="584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73435" y="3505200"/>
            <a:ext cx="384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8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267200" y="2590800"/>
            <a:ext cx="584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10</a:t>
            </a:r>
            <a:endParaRPr lang="en-US" sz="2800" dirty="0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11593" y="1443335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51   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4114800" y="4419600"/>
            <a:ext cx="584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60066"/>
                </a:solidFill>
              </a:rPr>
              <a:t>16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59235" y="2586335"/>
            <a:ext cx="384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01763" y="2586335"/>
            <a:ext cx="384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5"/>
                </a:solidFill>
              </a:rPr>
              <a:t>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685800"/>
            <a:ext cx="2904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HINT: 3 Possibilities</a:t>
            </a:r>
            <a:endParaRPr lang="en-US" sz="2400" dirty="0"/>
          </a:p>
        </p:txBody>
      </p:sp>
      <p:sp>
        <p:nvSpPr>
          <p:cNvPr id="7" name="Oval 6"/>
          <p:cNvSpPr/>
          <p:nvPr/>
        </p:nvSpPr>
        <p:spPr>
          <a:xfrm>
            <a:off x="3124200" y="2590800"/>
            <a:ext cx="685800" cy="5334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23" name="Oval 22"/>
          <p:cNvSpPr/>
          <p:nvPr/>
        </p:nvSpPr>
        <p:spPr>
          <a:xfrm>
            <a:off x="5334000" y="2590800"/>
            <a:ext cx="685800" cy="5334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114800" y="4419600"/>
            <a:ext cx="685800" cy="5334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5422929" y="909935"/>
            <a:ext cx="2349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5 + 7 + 16 = 28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838200" y="6248400"/>
            <a:ext cx="7559030" cy="461665"/>
          </a:xfrm>
          <a:prstGeom prst="rect">
            <a:avLst/>
          </a:prstGeom>
          <a:noFill/>
          <a:ln>
            <a:solidFill>
              <a:srgbClr val="660066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ANS: 28 </a:t>
            </a:r>
            <a:r>
              <a:rPr lang="en-US" sz="2400" dirty="0" err="1" smtClean="0"/>
              <a:t>ppl</a:t>
            </a:r>
            <a:r>
              <a:rPr lang="en-US" sz="2400" dirty="0" smtClean="0"/>
              <a:t> admire exactly one of the Star Wars Icon.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63285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3" grpId="0" animBg="1"/>
      <p:bldP spid="26" grpId="0" animBg="1"/>
      <p:bldP spid="29" grpId="0"/>
      <p:bldP spid="3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Q5: </a:t>
            </a:r>
            <a:endParaRPr lang="en-US" dirty="0"/>
          </a:p>
        </p:txBody>
      </p:sp>
      <p:pic>
        <p:nvPicPr>
          <p:cNvPr id="4" name="Picture 3" descr="Screen Shot 2016-02-17 at 9.55.4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1" y="1745797"/>
            <a:ext cx="4038599" cy="404540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29200" y="1447800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49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273593" y="5486400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60</a:t>
            </a:r>
            <a:endParaRPr lang="en-US" sz="2400" dirty="0"/>
          </a:p>
        </p:txBody>
      </p:sp>
      <p:pic>
        <p:nvPicPr>
          <p:cNvPr id="10" name="Picture 9" descr="Screen Shot 2016-02-17 at 9.44.17 PM.png"/>
          <p:cNvPicPr>
            <a:picLocks noChangeAspect="1"/>
          </p:cNvPicPr>
          <p:nvPr/>
        </p:nvPicPr>
        <p:blipFill>
          <a:blip r:embed="rId3">
            <a:alphaModFix amt="3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442" y="2286000"/>
            <a:ext cx="1538158" cy="1524000"/>
          </a:xfrm>
          <a:prstGeom prst="rect">
            <a:avLst/>
          </a:prstGeom>
        </p:spPr>
      </p:pic>
      <p:pic>
        <p:nvPicPr>
          <p:cNvPr id="11" name="Picture 10" descr="Screen Shot 2016-02-17 at 9.44.39 PM.png"/>
          <p:cNvPicPr>
            <a:picLocks noChangeAspect="1"/>
          </p:cNvPicPr>
          <p:nvPr/>
        </p:nvPicPr>
        <p:blipFill>
          <a:blip r:embed="rId4">
            <a:alphaModFix amt="4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599" y="2284599"/>
            <a:ext cx="1752601" cy="1525401"/>
          </a:xfrm>
          <a:prstGeom prst="rect">
            <a:avLst/>
          </a:prstGeom>
        </p:spPr>
      </p:pic>
      <p:pic>
        <p:nvPicPr>
          <p:cNvPr id="12" name="Picture 11" descr="Screen Shot 2016-02-17 at 9.45.53 PM.png"/>
          <p:cNvPicPr>
            <a:picLocks noChangeAspect="1"/>
          </p:cNvPicPr>
          <p:nvPr/>
        </p:nvPicPr>
        <p:blipFill>
          <a:blip r:embed="rId5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1" y="3429001"/>
            <a:ext cx="1371600" cy="19812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16536" y="3200400"/>
            <a:ext cx="584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6600"/>
                </a:solidFill>
              </a:rPr>
              <a:t>24</a:t>
            </a:r>
            <a:endParaRPr lang="en-US" sz="2800" b="1" dirty="0">
              <a:solidFill>
                <a:srgbClr val="FF66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14400" y="304800"/>
            <a:ext cx="7254811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2400" dirty="0" smtClean="0"/>
              <a:t>How many admire exactly 2 of the Star Wars Icons?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1143000" y="1524000"/>
            <a:ext cx="6705600" cy="441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467600" y="5410200"/>
            <a:ext cx="384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1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73378" y="3581400"/>
            <a:ext cx="584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73435" y="3505200"/>
            <a:ext cx="384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8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216536" y="2590800"/>
            <a:ext cx="584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10</a:t>
            </a:r>
            <a:endParaRPr lang="en-US" sz="2800" dirty="0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11593" y="1443335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51   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4191000" y="4567535"/>
            <a:ext cx="584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60066"/>
                </a:solidFill>
              </a:rPr>
              <a:t>16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59235" y="2586335"/>
            <a:ext cx="384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01763" y="2586335"/>
            <a:ext cx="384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5"/>
                </a:solidFill>
              </a:rPr>
              <a:t>5</a:t>
            </a:r>
          </a:p>
        </p:txBody>
      </p:sp>
      <p:sp>
        <p:nvSpPr>
          <p:cNvPr id="5" name="Oval 4"/>
          <p:cNvSpPr/>
          <p:nvPr/>
        </p:nvSpPr>
        <p:spPr>
          <a:xfrm>
            <a:off x="4267200" y="2590800"/>
            <a:ext cx="533400" cy="5334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800600" y="3505200"/>
            <a:ext cx="533400" cy="5334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733800" y="3581400"/>
            <a:ext cx="533400" cy="5334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12978" y="838200"/>
            <a:ext cx="23496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 + 8 +12 = 30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6172200"/>
            <a:ext cx="8191866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ANS: 30 people admire exactly two of the Star Wars Icons.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68495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6" grpId="0" animBg="1"/>
      <p:bldP spid="29" grpId="0" animBg="1"/>
      <p:bldP spid="7" grpId="0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Organizing a 3 set Venn Diagram</a:t>
            </a:r>
            <a:endParaRPr lang="en-US" dirty="0"/>
          </a:p>
        </p:txBody>
      </p:sp>
      <p:pic>
        <p:nvPicPr>
          <p:cNvPr id="4" name="Content Placeholder 3" descr="Screen Shot 2016-02-17 at 9.36.57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340" r="-2434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31641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03238"/>
          </a:xfrm>
        </p:spPr>
        <p:txBody>
          <a:bodyPr/>
          <a:lstStyle/>
          <a:p>
            <a:r>
              <a:rPr lang="en-US" dirty="0" smtClean="0"/>
              <a:t>Classwork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A </a:t>
            </a:r>
            <a:r>
              <a:rPr lang="en-US" sz="2800" dirty="0"/>
              <a:t>group of </a:t>
            </a:r>
            <a:r>
              <a:rPr lang="en-US" sz="2800" dirty="0" smtClean="0"/>
              <a:t>82 </a:t>
            </a:r>
            <a:r>
              <a:rPr lang="en-US" sz="2800" dirty="0"/>
              <a:t>students were </a:t>
            </a:r>
            <a:r>
              <a:rPr lang="en-US" sz="2800" dirty="0" smtClean="0"/>
              <a:t>surveyed. The survey says that all students liked eating at least one or more of the following fruits (apricot, banana, and cantaloupes)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39 </a:t>
            </a:r>
            <a:r>
              <a:rPr lang="en-US" sz="2800" dirty="0"/>
              <a:t>liked apricots.</a:t>
            </a:r>
            <a:br>
              <a:rPr lang="en-US" sz="2800" dirty="0"/>
            </a:br>
            <a:r>
              <a:rPr lang="en-US" sz="2800" dirty="0" smtClean="0"/>
              <a:t>50 </a:t>
            </a:r>
            <a:r>
              <a:rPr lang="en-US" sz="2800" dirty="0"/>
              <a:t>liked bananas.</a:t>
            </a:r>
            <a:br>
              <a:rPr lang="en-US" sz="2800" dirty="0"/>
            </a:br>
            <a:r>
              <a:rPr lang="en-US" sz="2800" dirty="0" smtClean="0"/>
              <a:t>39 </a:t>
            </a:r>
            <a:r>
              <a:rPr lang="en-US" sz="2800" dirty="0"/>
              <a:t>liked cantaloupes.</a:t>
            </a:r>
            <a:br>
              <a:rPr lang="en-US" sz="2800" dirty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21 </a:t>
            </a:r>
            <a:r>
              <a:rPr lang="en-US" sz="2800" dirty="0"/>
              <a:t>liked apricots and bananas.</a:t>
            </a:r>
            <a:br>
              <a:rPr lang="en-US" sz="2800" dirty="0"/>
            </a:br>
            <a:r>
              <a:rPr lang="en-US" sz="2800" dirty="0" smtClean="0"/>
              <a:t>18 </a:t>
            </a:r>
            <a:r>
              <a:rPr lang="en-US" sz="2800" dirty="0"/>
              <a:t>liked bananas and cantaloupes.</a:t>
            </a:r>
            <a:br>
              <a:rPr lang="en-US" sz="2800" dirty="0"/>
            </a:br>
            <a:r>
              <a:rPr lang="en-US" sz="2800" dirty="0" smtClean="0"/>
              <a:t>19 </a:t>
            </a:r>
            <a:r>
              <a:rPr lang="en-US" sz="2800" dirty="0"/>
              <a:t>liked apricots and cantaloupes.</a:t>
            </a:r>
            <a:br>
              <a:rPr lang="en-US" sz="2800" dirty="0"/>
            </a:br>
            <a:r>
              <a:rPr lang="en-US" sz="2800" dirty="0" smtClean="0"/>
              <a:t>22 </a:t>
            </a:r>
            <a:r>
              <a:rPr lang="en-US" sz="2800" dirty="0"/>
              <a:t>liked exactly two of the following fruits: apricots, bananas, and cantaloupes</a:t>
            </a:r>
          </a:p>
        </p:txBody>
      </p:sp>
    </p:spTree>
    <p:extLst>
      <p:ext uri="{BB962C8B-B14F-4D97-AF65-F5344CB8AC3E}">
        <p14:creationId xmlns:p14="http://schemas.microsoft.com/office/powerpoint/2010/main" val="3493378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6-02-17 at 9.55.4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990600"/>
            <a:ext cx="5867400" cy="52455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0258" y="381000"/>
            <a:ext cx="248024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KEY</a:t>
            </a:r>
          </a:p>
          <a:p>
            <a:r>
              <a:rPr lang="en-US" sz="2800" dirty="0" smtClean="0"/>
              <a:t>A: Apricot</a:t>
            </a:r>
          </a:p>
          <a:p>
            <a:r>
              <a:rPr lang="en-US" sz="2800" dirty="0" smtClean="0"/>
              <a:t>B: Banana</a:t>
            </a:r>
          </a:p>
          <a:p>
            <a:r>
              <a:rPr lang="en-US" sz="2800" dirty="0" smtClean="0"/>
              <a:t>C: Cantaloupe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643466" y="685800"/>
            <a:ext cx="1262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(</a:t>
            </a:r>
            <a:r>
              <a:rPr lang="en-US" sz="2800" dirty="0" smtClean="0"/>
              <a:t>A): 39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477000" y="685800"/>
            <a:ext cx="1108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 smtClean="0"/>
              <a:t>B): 50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105400" y="5943600"/>
            <a:ext cx="1125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 smtClean="0"/>
              <a:t>C): 39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486400" y="1295400"/>
            <a:ext cx="527007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21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62800" y="3886200"/>
            <a:ext cx="527007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18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0" y="3810000"/>
            <a:ext cx="527007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</a:rPr>
              <a:t>19</a:t>
            </a:r>
            <a:endParaRPr lang="en-US" sz="2400" dirty="0">
              <a:solidFill>
                <a:srgbClr val="3366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4800" y="2209800"/>
            <a:ext cx="2743200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dirty="0" smtClean="0"/>
              <a:t>STEP #1:</a:t>
            </a:r>
            <a:endParaRPr lang="en-US" sz="2400" dirty="0"/>
          </a:p>
          <a:p>
            <a:pPr marL="0" indent="0">
              <a:buNone/>
            </a:pPr>
            <a:r>
              <a:rPr lang="en-US" sz="2400" b="1" u="sng" dirty="0" smtClean="0">
                <a:solidFill>
                  <a:srgbClr val="008000"/>
                </a:solidFill>
              </a:rPr>
              <a:t>21</a:t>
            </a:r>
            <a:r>
              <a:rPr lang="en-US" sz="2400" dirty="0" smtClean="0"/>
              <a:t> </a:t>
            </a:r>
            <a:r>
              <a:rPr lang="en-US" sz="2400" dirty="0"/>
              <a:t>liked apricots and bananas.</a:t>
            </a:r>
            <a:br>
              <a:rPr lang="en-US" sz="2400" dirty="0"/>
            </a:br>
            <a:endParaRPr lang="en-US" sz="2400" dirty="0" smtClean="0"/>
          </a:p>
          <a:p>
            <a:pPr marL="0" indent="0">
              <a:buNone/>
            </a:pPr>
            <a:r>
              <a:rPr lang="en-US" sz="2400" b="1" u="sng" dirty="0" smtClean="0">
                <a:solidFill>
                  <a:srgbClr val="FF0000"/>
                </a:solidFill>
              </a:rPr>
              <a:t>18</a:t>
            </a:r>
            <a:r>
              <a:rPr lang="en-US" sz="2400" dirty="0" smtClean="0"/>
              <a:t> </a:t>
            </a:r>
            <a:r>
              <a:rPr lang="en-US" sz="2400" dirty="0"/>
              <a:t>liked bananas and cantaloupes.</a:t>
            </a:r>
            <a:br>
              <a:rPr lang="en-US" sz="2400" dirty="0"/>
            </a:br>
            <a:endParaRPr lang="en-US" sz="2400" dirty="0" smtClean="0"/>
          </a:p>
          <a:p>
            <a:pPr marL="0" indent="0">
              <a:buNone/>
            </a:pPr>
            <a:r>
              <a:rPr lang="en-US" sz="2400" b="1" u="sng" dirty="0">
                <a:solidFill>
                  <a:srgbClr val="3366FF"/>
                </a:solidFill>
              </a:rPr>
              <a:t>19</a:t>
            </a:r>
            <a:r>
              <a:rPr lang="en-US" sz="2400" dirty="0"/>
              <a:t> liked apricots and cantaloupes.</a:t>
            </a:r>
            <a:br>
              <a:rPr lang="en-US" sz="2400" dirty="0"/>
            </a:b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05506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6-02-17 at 9.55.4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990600"/>
            <a:ext cx="5867400" cy="52455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0258" y="381000"/>
            <a:ext cx="248024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KEY</a:t>
            </a:r>
          </a:p>
          <a:p>
            <a:r>
              <a:rPr lang="en-US" sz="2800" dirty="0" smtClean="0"/>
              <a:t>A: Apricot</a:t>
            </a:r>
          </a:p>
          <a:p>
            <a:r>
              <a:rPr lang="en-US" sz="2800" dirty="0" smtClean="0"/>
              <a:t>B: Banana</a:t>
            </a:r>
          </a:p>
          <a:p>
            <a:r>
              <a:rPr lang="en-US" sz="2800" dirty="0" smtClean="0"/>
              <a:t>C: Cantaloupe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643466" y="685800"/>
            <a:ext cx="14619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n(A): 39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477000" y="685800"/>
            <a:ext cx="1279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</a:t>
            </a:r>
            <a:r>
              <a:rPr lang="en-US" sz="2400" dirty="0" smtClean="0"/>
              <a:t>(B): 50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105400" y="5943600"/>
            <a:ext cx="1347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N(C): 39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486400" y="1295400"/>
            <a:ext cx="527007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62800" y="3886200"/>
            <a:ext cx="527007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18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0" y="3810000"/>
            <a:ext cx="527007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19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04971" y="3048000"/>
            <a:ext cx="338629" cy="369332"/>
          </a:xfrm>
          <a:prstGeom prst="rect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10200" y="2362200"/>
            <a:ext cx="800520" cy="369332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21 - X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185746" y="3440668"/>
            <a:ext cx="800520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18 - X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0" y="3440668"/>
            <a:ext cx="80052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19 - X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3124200"/>
            <a:ext cx="26138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Let X: A     B      C</a:t>
            </a:r>
            <a:endParaRPr lang="en-US" sz="2400" dirty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7088888"/>
              </p:ext>
            </p:extLst>
          </p:nvPr>
        </p:nvGraphicFramePr>
        <p:xfrm>
          <a:off x="1371600" y="3200400"/>
          <a:ext cx="304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8" name="Equation" r:id="rId4" imgW="152400" imgH="152400" progId="Equation.3">
                  <p:embed/>
                </p:oleObj>
              </mc:Choice>
              <mc:Fallback>
                <p:oleObj name="Equation" r:id="rId4" imgW="152400" imgH="15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71600" y="3200400"/>
                        <a:ext cx="3048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8937807"/>
              </p:ext>
            </p:extLst>
          </p:nvPr>
        </p:nvGraphicFramePr>
        <p:xfrm>
          <a:off x="2057400" y="3200400"/>
          <a:ext cx="304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9" name="Equation" r:id="rId6" imgW="152400" imgH="152400" progId="Equation.3">
                  <p:embed/>
                </p:oleObj>
              </mc:Choice>
              <mc:Fallback>
                <p:oleObj name="Equation" r:id="rId6" imgW="152400" imgH="15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57400" y="3200400"/>
                        <a:ext cx="3048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52400" y="2667000"/>
            <a:ext cx="1239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STEP 2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152400" y="4267200"/>
            <a:ext cx="4085674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STEP 3</a:t>
            </a:r>
          </a:p>
          <a:p>
            <a:r>
              <a:rPr lang="en-US" sz="2400" dirty="0" smtClean="0"/>
              <a:t>Set up equations to solve for</a:t>
            </a:r>
          </a:p>
          <a:p>
            <a:r>
              <a:rPr lang="en-US" sz="2400" dirty="0" smtClean="0"/>
              <a:t>Missing info.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81232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" grpId="0" animBg="1"/>
      <p:bldP spid="14" grpId="0" animBg="1"/>
      <p:bldP spid="1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6-02-17 at 9.55.4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990600"/>
            <a:ext cx="5867400" cy="52455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0258" y="381000"/>
            <a:ext cx="248024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KEY</a:t>
            </a:r>
          </a:p>
          <a:p>
            <a:r>
              <a:rPr lang="en-US" sz="2800" dirty="0" smtClean="0"/>
              <a:t>A: Apricot</a:t>
            </a:r>
          </a:p>
          <a:p>
            <a:r>
              <a:rPr lang="en-US" sz="2800" dirty="0" smtClean="0"/>
              <a:t>B: Banana</a:t>
            </a:r>
          </a:p>
          <a:p>
            <a:r>
              <a:rPr lang="en-US" sz="2800" dirty="0" smtClean="0"/>
              <a:t>C: Cantaloupe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643466" y="685800"/>
            <a:ext cx="14619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n(A): 39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477000" y="685800"/>
            <a:ext cx="1279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</a:t>
            </a:r>
            <a:r>
              <a:rPr lang="en-US" sz="2400" dirty="0" smtClean="0"/>
              <a:t>(B): 50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105400" y="5943600"/>
            <a:ext cx="1347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N(C): 39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604971" y="3048000"/>
            <a:ext cx="338629" cy="369332"/>
          </a:xfrm>
          <a:prstGeom prst="rect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10200" y="2362200"/>
            <a:ext cx="800520" cy="369332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21 - X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185746" y="3440668"/>
            <a:ext cx="800520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18 - X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0" y="3440668"/>
            <a:ext cx="80052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19 - X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2286000"/>
            <a:ext cx="2667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2400" dirty="0" smtClean="0"/>
              <a:t> :“22 </a:t>
            </a:r>
            <a:r>
              <a:rPr lang="en-US" sz="2400" dirty="0"/>
              <a:t>liked exactly two of </a:t>
            </a:r>
            <a:r>
              <a:rPr lang="en-US" sz="2400" dirty="0" smtClean="0"/>
              <a:t>the following </a:t>
            </a:r>
            <a:r>
              <a:rPr lang="en-US" sz="2400" dirty="0"/>
              <a:t>fruits</a:t>
            </a:r>
            <a:r>
              <a:rPr lang="en-US" sz="2400" dirty="0" smtClean="0"/>
              <a:t>:</a:t>
            </a:r>
          </a:p>
          <a:p>
            <a:pPr marL="0" indent="0" algn="ctr">
              <a:buNone/>
            </a:pPr>
            <a:r>
              <a:rPr lang="en-US" sz="2400" dirty="0" smtClean="0"/>
              <a:t>apricots</a:t>
            </a:r>
            <a:r>
              <a:rPr lang="en-US" sz="2400" dirty="0"/>
              <a:t>, bananas, and </a:t>
            </a: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Cantaloupes”</a:t>
            </a:r>
            <a:endParaRPr lang="en-US" sz="2400" dirty="0"/>
          </a:p>
        </p:txBody>
      </p:sp>
      <p:sp>
        <p:nvSpPr>
          <p:cNvPr id="13" name="Oval 12"/>
          <p:cNvSpPr/>
          <p:nvPr/>
        </p:nvSpPr>
        <p:spPr>
          <a:xfrm>
            <a:off x="5715000" y="1981200"/>
            <a:ext cx="76200" cy="762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419600" y="3886200"/>
            <a:ext cx="76200" cy="762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010400" y="3886200"/>
            <a:ext cx="76200" cy="762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152400" y="2362200"/>
            <a:ext cx="304800" cy="3048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9600" y="5257800"/>
            <a:ext cx="1005804" cy="461665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21 - X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1600200" y="526946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889796" y="5257800"/>
            <a:ext cx="1005804" cy="461665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18 - X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3200400" y="5257800"/>
            <a:ext cx="1005804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19 - X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2874670" y="534566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3376" y="5257800"/>
            <a:ext cx="706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22=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0" y="57150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22 =21+18+19-3x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76200" y="6172200"/>
            <a:ext cx="26918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3x = 21+18+19-22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2946987" y="6324600"/>
            <a:ext cx="1981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 = 36/3 = 12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91113" y="4724400"/>
            <a:ext cx="31854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Step 4: Solve for X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25584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  <p:bldP spid="18" grpId="0" animBg="1"/>
      <p:bldP spid="20" grpId="0" animBg="1"/>
      <p:bldP spid="22" grpId="0" animBg="1"/>
      <p:bldP spid="23" grpId="0" animBg="1"/>
      <p:bldP spid="26" grpId="0"/>
      <p:bldP spid="27" grpId="0"/>
      <p:bldP spid="28" grpId="0"/>
      <p:bldP spid="29" grpId="0"/>
      <p:bldP spid="3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6-02-17 at 9.55.4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990600"/>
            <a:ext cx="5867400" cy="52455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0258" y="381000"/>
            <a:ext cx="248024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KEY</a:t>
            </a:r>
          </a:p>
          <a:p>
            <a:r>
              <a:rPr lang="en-US" sz="2800" dirty="0" smtClean="0"/>
              <a:t>A: Apricot</a:t>
            </a:r>
          </a:p>
          <a:p>
            <a:r>
              <a:rPr lang="en-US" sz="2800" dirty="0" smtClean="0"/>
              <a:t>B: Banana</a:t>
            </a:r>
          </a:p>
          <a:p>
            <a:r>
              <a:rPr lang="en-US" sz="2800" dirty="0" smtClean="0"/>
              <a:t>C: Cantaloupe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643466" y="685800"/>
            <a:ext cx="14619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n(A): 39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477000" y="685800"/>
            <a:ext cx="1279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</a:t>
            </a:r>
            <a:r>
              <a:rPr lang="en-US" sz="2400" dirty="0" smtClean="0"/>
              <a:t>(B): 50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105400" y="5943600"/>
            <a:ext cx="1347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N(C): 39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604971" y="3048000"/>
            <a:ext cx="441422" cy="369332"/>
          </a:xfrm>
          <a:prstGeom prst="rect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12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57800" y="2362200"/>
            <a:ext cx="1089624" cy="369332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21 – 12=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019800" y="3516868"/>
            <a:ext cx="1089624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18 – 12=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396776" y="3516868"/>
            <a:ext cx="1089624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19 – 12=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3512403"/>
            <a:ext cx="37259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Step 5</a:t>
            </a:r>
          </a:p>
          <a:p>
            <a:r>
              <a:rPr lang="en-US" sz="2400" dirty="0" smtClean="0"/>
              <a:t>Solve for the missing data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00260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6-02-17 at 9.55.4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990600"/>
            <a:ext cx="5867400" cy="52455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0258" y="381000"/>
            <a:ext cx="248024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KEY</a:t>
            </a:r>
          </a:p>
          <a:p>
            <a:r>
              <a:rPr lang="en-US" sz="2800" dirty="0" smtClean="0"/>
              <a:t>A: Apricot</a:t>
            </a:r>
          </a:p>
          <a:p>
            <a:r>
              <a:rPr lang="en-US" sz="2800" dirty="0" smtClean="0"/>
              <a:t>B: Banana</a:t>
            </a:r>
          </a:p>
          <a:p>
            <a:r>
              <a:rPr lang="en-US" sz="2800" dirty="0" smtClean="0"/>
              <a:t>C: Cantaloupe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643466" y="685800"/>
            <a:ext cx="14619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n(A): 39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477000" y="685800"/>
            <a:ext cx="1279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</a:t>
            </a:r>
            <a:r>
              <a:rPr lang="en-US" sz="2400" dirty="0" smtClean="0"/>
              <a:t>(B): 50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105400" y="5943600"/>
            <a:ext cx="1347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N(C): 39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604971" y="3048000"/>
            <a:ext cx="441422" cy="369332"/>
          </a:xfrm>
          <a:prstGeom prst="rect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12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30556" y="2143780"/>
            <a:ext cx="384365" cy="523220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sz="2800" dirty="0"/>
              <a:t>9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73635" y="3352800"/>
            <a:ext cx="384365" cy="523220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sz="2800" dirty="0"/>
              <a:t>6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92356" y="3429000"/>
            <a:ext cx="384365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7         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886200" y="1981200"/>
            <a:ext cx="6639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84686" y="1868269"/>
            <a:ext cx="6981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23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84486" y="4535269"/>
            <a:ext cx="6981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14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987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dirty="0"/>
              <a:t>a. How many students liked apricots, but not bananas or cantaloupes?</a:t>
            </a:r>
            <a:br>
              <a:rPr lang="en-US" sz="2800" dirty="0"/>
            </a:br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4" name="Picture 3" descr="Screen Shot 2016-02-18 at 12.52.5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523999"/>
            <a:ext cx="4419600" cy="42744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76800" y="4203918"/>
            <a:ext cx="379064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ANS: 11 students liked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apricots, but not</a:t>
            </a:r>
          </a:p>
          <a:p>
            <a:r>
              <a:rPr lang="en-US" sz="2800" dirty="0" smtClean="0"/>
              <a:t>         bananas or </a:t>
            </a:r>
          </a:p>
          <a:p>
            <a:r>
              <a:rPr lang="en-US" sz="2800" dirty="0" smtClean="0"/>
              <a:t>         cantaloupes.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1219200" y="2590800"/>
            <a:ext cx="762000" cy="6096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638800" y="762000"/>
            <a:ext cx="216512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KEY</a:t>
            </a:r>
          </a:p>
          <a:p>
            <a:r>
              <a:rPr lang="en-US" sz="2400" dirty="0" smtClean="0"/>
              <a:t>A: Apricot</a:t>
            </a:r>
          </a:p>
          <a:p>
            <a:r>
              <a:rPr lang="en-US" sz="2400" dirty="0" smtClean="0"/>
              <a:t>B: Banana</a:t>
            </a:r>
          </a:p>
          <a:p>
            <a:r>
              <a:rPr lang="en-US" sz="2400" dirty="0" smtClean="0"/>
              <a:t>C: Cantaloupe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92137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b. How many students liked cantaloupes, but not bananas or apricots?</a:t>
            </a:r>
            <a:br>
              <a:rPr lang="en-US" sz="2800" dirty="0"/>
            </a:br>
            <a:endParaRPr lang="en-US" sz="2800" dirty="0"/>
          </a:p>
        </p:txBody>
      </p:sp>
      <p:pic>
        <p:nvPicPr>
          <p:cNvPr id="4" name="Picture 3" descr="Screen Shot 2016-02-18 at 12.52.5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80" y="1335968"/>
            <a:ext cx="4608320" cy="44569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76800" y="4203918"/>
            <a:ext cx="431663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ANS: 14 students liked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cantaloupes, but not</a:t>
            </a:r>
          </a:p>
          <a:p>
            <a:r>
              <a:rPr lang="en-US" sz="2800" dirty="0" smtClean="0"/>
              <a:t>         bananas or apricots.</a:t>
            </a:r>
          </a:p>
          <a:p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2362200" y="4343400"/>
            <a:ext cx="762000" cy="6096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075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c. How many students liked all of the following three fruits: apricots, bananas, and cantaloupes?</a:t>
            </a:r>
            <a:br>
              <a:rPr lang="en-US" sz="2800" dirty="0"/>
            </a:br>
            <a:endParaRPr lang="en-US" sz="2800" dirty="0"/>
          </a:p>
        </p:txBody>
      </p:sp>
      <p:pic>
        <p:nvPicPr>
          <p:cNvPr id="4" name="Picture 3" descr="Screen Shot 2016-02-18 at 12.52.5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19200"/>
            <a:ext cx="4800600" cy="537521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77879" y="4203918"/>
            <a:ext cx="373752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ANS: 12 students all 3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fruits.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11109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dirty="0"/>
              <a:t>d. How many students liked apricots and cantaloupes, but not bananas?</a:t>
            </a:r>
            <a:br>
              <a:rPr lang="en-US" sz="2800" dirty="0"/>
            </a:br>
            <a:endParaRPr lang="en-US" sz="2800" dirty="0"/>
          </a:p>
        </p:txBody>
      </p:sp>
      <p:pic>
        <p:nvPicPr>
          <p:cNvPr id="4" name="Picture 3" descr="Screen Shot 2016-02-18 at 12.52.5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19200"/>
            <a:ext cx="4800600" cy="537521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77879" y="4203918"/>
            <a:ext cx="371770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ANS: 7 students liked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apricots &amp;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cantaloupes, but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not bananas.</a:t>
            </a:r>
          </a:p>
        </p:txBody>
      </p:sp>
      <p:sp>
        <p:nvSpPr>
          <p:cNvPr id="6" name="Oval 5"/>
          <p:cNvSpPr/>
          <p:nvPr/>
        </p:nvSpPr>
        <p:spPr>
          <a:xfrm>
            <a:off x="1828800" y="3886200"/>
            <a:ext cx="762000" cy="6096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063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55638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4525963"/>
          </a:xfrm>
        </p:spPr>
        <p:txBody>
          <a:bodyPr/>
          <a:lstStyle/>
          <a:p>
            <a:r>
              <a:rPr lang="en-US" dirty="0"/>
              <a:t>A survey of </a:t>
            </a:r>
            <a:r>
              <a:rPr lang="en-US" dirty="0" smtClean="0"/>
              <a:t>STAR WARS fans revealed </a:t>
            </a:r>
            <a:r>
              <a:rPr lang="en-US" dirty="0"/>
              <a:t>the following information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2400" dirty="0">
                <a:solidFill>
                  <a:srgbClr val="008000"/>
                </a:solidFill>
              </a:rPr>
              <a:t>51 </a:t>
            </a:r>
            <a:r>
              <a:rPr lang="en-US" sz="2400" dirty="0" smtClean="0">
                <a:solidFill>
                  <a:srgbClr val="008000"/>
                </a:solidFill>
              </a:rPr>
              <a:t>admire Yoda</a:t>
            </a:r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>
                <a:solidFill>
                  <a:srgbClr val="FF0000"/>
                </a:solidFill>
              </a:rPr>
              <a:t>49 admire </a:t>
            </a:r>
            <a:r>
              <a:rPr lang="en-US" sz="2400" dirty="0" smtClean="0">
                <a:solidFill>
                  <a:srgbClr val="FF0000"/>
                </a:solidFill>
              </a:rPr>
              <a:t>Darth Vader</a:t>
            </a:r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>
                <a:solidFill>
                  <a:srgbClr val="3366FF"/>
                </a:solidFill>
              </a:rPr>
              <a:t>60 admire </a:t>
            </a:r>
            <a:r>
              <a:rPr lang="en-US" sz="2400" dirty="0" smtClean="0">
                <a:solidFill>
                  <a:srgbClr val="3366FF"/>
                </a:solidFill>
              </a:rPr>
              <a:t>Chewbacca “Chewy” 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 descr="Screen Shot 2016-02-17 at 9.44.1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158" y="2150140"/>
            <a:ext cx="1923842" cy="1126460"/>
          </a:xfrm>
          <a:prstGeom prst="rect">
            <a:avLst/>
          </a:prstGeom>
        </p:spPr>
      </p:pic>
      <p:pic>
        <p:nvPicPr>
          <p:cNvPr id="5" name="Picture 4" descr="Screen Shot 2016-02-17 at 9.44.3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3393961"/>
            <a:ext cx="1892300" cy="1422400"/>
          </a:xfrm>
          <a:prstGeom prst="rect">
            <a:avLst/>
          </a:prstGeom>
        </p:spPr>
      </p:pic>
      <p:pic>
        <p:nvPicPr>
          <p:cNvPr id="6" name="Picture 5" descr="Screen Shot 2016-02-17 at 9.45.53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1072" y="4937665"/>
            <a:ext cx="1573528" cy="1844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027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1"/>
          <p:cNvSpPr txBox="1">
            <a:spLocks/>
          </p:cNvSpPr>
          <p:nvPr/>
        </p:nvSpPr>
        <p:spPr bwMode="auto">
          <a:xfrm>
            <a:off x="152400" y="1600200"/>
            <a:ext cx="8991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000" dirty="0">
                <a:latin typeface="Calibri" pitchFamily="34" charset="0"/>
              </a:rPr>
              <a:t>At a restaurant, </a:t>
            </a:r>
            <a:r>
              <a:rPr lang="en-US" sz="3000" dirty="0" smtClean="0">
                <a:latin typeface="Calibri" pitchFamily="34" charset="0"/>
              </a:rPr>
              <a:t>Harry, Ron, </a:t>
            </a:r>
            <a:r>
              <a:rPr lang="en-US" sz="3000" dirty="0" err="1" smtClean="0">
                <a:latin typeface="Calibri" pitchFamily="34" charset="0"/>
              </a:rPr>
              <a:t>Hermonie</a:t>
            </a:r>
            <a:r>
              <a:rPr lang="en-US" sz="3000" dirty="0" smtClean="0">
                <a:latin typeface="Calibri" pitchFamily="34" charset="0"/>
              </a:rPr>
              <a:t>, </a:t>
            </a:r>
            <a:r>
              <a:rPr lang="en-US" sz="3000" dirty="0" err="1" smtClean="0">
                <a:latin typeface="Calibri" pitchFamily="34" charset="0"/>
              </a:rPr>
              <a:t>Snape</a:t>
            </a:r>
            <a:r>
              <a:rPr lang="en-US" sz="3000" dirty="0" smtClean="0">
                <a:latin typeface="Calibri" pitchFamily="34" charset="0"/>
              </a:rPr>
              <a:t>, </a:t>
            </a:r>
            <a:r>
              <a:rPr lang="en-US" sz="3000" dirty="0">
                <a:latin typeface="Calibri" pitchFamily="34" charset="0"/>
              </a:rPr>
              <a:t>and </a:t>
            </a:r>
            <a:r>
              <a:rPr lang="en-US" sz="3000" dirty="0" err="1" smtClean="0">
                <a:latin typeface="Calibri" pitchFamily="34" charset="0"/>
              </a:rPr>
              <a:t>Albus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>
                <a:latin typeface="Calibri" pitchFamily="34" charset="0"/>
              </a:rPr>
              <a:t>were asked if they had </a:t>
            </a:r>
            <a:r>
              <a:rPr lang="en-US" sz="3000" b="1" dirty="0">
                <a:latin typeface="Calibri" pitchFamily="34" charset="0"/>
              </a:rPr>
              <a:t>ordered (not eaten </a:t>
            </a:r>
            <a:r>
              <a:rPr lang="en-US" sz="3000" b="1" dirty="0">
                <a:latin typeface="Calibri" pitchFamily="34" charset="0"/>
                <a:sym typeface="Wingdings" pitchFamily="2" charset="2"/>
              </a:rPr>
              <a:t>)</a:t>
            </a:r>
            <a:r>
              <a:rPr lang="en-US" sz="3000" dirty="0">
                <a:latin typeface="Calibri" pitchFamily="34" charset="0"/>
              </a:rPr>
              <a:t> any of the following: chicken </a:t>
            </a:r>
            <a:r>
              <a:rPr lang="en-US" sz="3000" dirty="0" err="1">
                <a:latin typeface="Calibri" pitchFamily="34" charset="0"/>
              </a:rPr>
              <a:t>marsala</a:t>
            </a:r>
            <a:r>
              <a:rPr lang="en-US" sz="3000" dirty="0">
                <a:latin typeface="Calibri" pitchFamily="34" charset="0"/>
              </a:rPr>
              <a:t>, lasagna, or coke.</a:t>
            </a:r>
          </a:p>
          <a:p>
            <a:endParaRPr lang="en-US" sz="3000" dirty="0">
              <a:latin typeface="Calibri" pitchFamily="34" charset="0"/>
            </a:endParaRPr>
          </a:p>
          <a:p>
            <a:r>
              <a:rPr lang="en-US" sz="3000" dirty="0">
                <a:latin typeface="Calibri" pitchFamily="34" charset="0"/>
              </a:rPr>
              <a:t>3 people ordered chicken </a:t>
            </a:r>
            <a:r>
              <a:rPr lang="en-US" sz="3000" dirty="0" err="1">
                <a:latin typeface="Calibri" pitchFamily="34" charset="0"/>
              </a:rPr>
              <a:t>marsala</a:t>
            </a:r>
            <a:r>
              <a:rPr lang="en-US" sz="3000" dirty="0">
                <a:latin typeface="Calibri" pitchFamily="34" charset="0"/>
              </a:rPr>
              <a:t> </a:t>
            </a:r>
            <a:r>
              <a:rPr lang="en-US" sz="3000" dirty="0" smtClean="0">
                <a:latin typeface="Calibri" pitchFamily="34" charset="0"/>
              </a:rPr>
              <a:t>(</a:t>
            </a:r>
            <a:r>
              <a:rPr lang="en-US" sz="3000" dirty="0" err="1" smtClean="0">
                <a:latin typeface="Calibri" pitchFamily="34" charset="0"/>
              </a:rPr>
              <a:t>Hermonie</a:t>
            </a:r>
            <a:r>
              <a:rPr lang="en-US" sz="3000" dirty="0" smtClean="0">
                <a:latin typeface="Calibri" pitchFamily="34" charset="0"/>
              </a:rPr>
              <a:t>, </a:t>
            </a:r>
            <a:r>
              <a:rPr lang="en-US" sz="3000" dirty="0" err="1" smtClean="0">
                <a:latin typeface="Calibri" pitchFamily="34" charset="0"/>
              </a:rPr>
              <a:t>Albus</a:t>
            </a:r>
            <a:r>
              <a:rPr lang="en-US" sz="3000" dirty="0" smtClean="0">
                <a:latin typeface="Calibri" pitchFamily="34" charset="0"/>
              </a:rPr>
              <a:t>, Ron)</a:t>
            </a:r>
            <a:r>
              <a:rPr lang="en-US" sz="3000" dirty="0">
                <a:latin typeface="Calibri" pitchFamily="34" charset="0"/>
              </a:rPr>
              <a:t>.</a:t>
            </a:r>
          </a:p>
          <a:p>
            <a:r>
              <a:rPr lang="en-US" sz="3000" dirty="0">
                <a:latin typeface="Calibri" pitchFamily="34" charset="0"/>
              </a:rPr>
              <a:t>2 people ordered lasagna </a:t>
            </a:r>
            <a:r>
              <a:rPr lang="en-US" sz="3000" dirty="0" smtClean="0">
                <a:latin typeface="Calibri" pitchFamily="34" charset="0"/>
              </a:rPr>
              <a:t>(</a:t>
            </a:r>
            <a:r>
              <a:rPr lang="en-US" sz="3000" dirty="0" err="1" smtClean="0">
                <a:latin typeface="Calibri" pitchFamily="34" charset="0"/>
              </a:rPr>
              <a:t>Snape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>
                <a:latin typeface="Calibri" pitchFamily="34" charset="0"/>
              </a:rPr>
              <a:t>and </a:t>
            </a:r>
            <a:r>
              <a:rPr lang="en-US" sz="3000" dirty="0" err="1" smtClean="0">
                <a:latin typeface="Calibri" pitchFamily="34" charset="0"/>
              </a:rPr>
              <a:t>Albus</a:t>
            </a:r>
            <a:r>
              <a:rPr lang="en-US" sz="3000" dirty="0" smtClean="0">
                <a:latin typeface="Calibri" pitchFamily="34" charset="0"/>
              </a:rPr>
              <a:t>)</a:t>
            </a:r>
            <a:r>
              <a:rPr lang="en-US" sz="3000" dirty="0">
                <a:latin typeface="Calibri" pitchFamily="34" charset="0"/>
              </a:rPr>
              <a:t>.</a:t>
            </a:r>
          </a:p>
          <a:p>
            <a:r>
              <a:rPr lang="en-US" sz="3000" dirty="0">
                <a:latin typeface="Calibri" pitchFamily="34" charset="0"/>
              </a:rPr>
              <a:t>3 people ordered coke </a:t>
            </a:r>
            <a:r>
              <a:rPr lang="en-US" sz="3000" dirty="0" smtClean="0">
                <a:latin typeface="Calibri" pitchFamily="34" charset="0"/>
              </a:rPr>
              <a:t>(Harry, Ron, </a:t>
            </a:r>
            <a:r>
              <a:rPr lang="en-US" sz="3000" dirty="0">
                <a:latin typeface="Calibri" pitchFamily="34" charset="0"/>
              </a:rPr>
              <a:t>and </a:t>
            </a:r>
            <a:r>
              <a:rPr lang="en-US" sz="3000" dirty="0" err="1" smtClean="0">
                <a:latin typeface="Calibri" pitchFamily="34" charset="0"/>
              </a:rPr>
              <a:t>Snape</a:t>
            </a:r>
            <a:r>
              <a:rPr lang="en-US" sz="3000" dirty="0" smtClean="0">
                <a:latin typeface="Calibri" pitchFamily="34" charset="0"/>
              </a:rPr>
              <a:t>)</a:t>
            </a:r>
            <a:r>
              <a:rPr lang="en-US" sz="3000" dirty="0">
                <a:latin typeface="Calibri" pitchFamily="34" charset="0"/>
              </a:rPr>
              <a:t>.</a:t>
            </a:r>
          </a:p>
          <a:p>
            <a:r>
              <a:rPr lang="en-US" sz="3000" dirty="0">
                <a:latin typeface="Calibri" pitchFamily="34" charset="0"/>
              </a:rPr>
              <a:t>1 person ordered both chicken </a:t>
            </a:r>
            <a:r>
              <a:rPr lang="en-US" sz="3000" dirty="0" err="1">
                <a:latin typeface="Calibri" pitchFamily="34" charset="0"/>
              </a:rPr>
              <a:t>marsala</a:t>
            </a:r>
            <a:r>
              <a:rPr lang="en-US" sz="3000" dirty="0">
                <a:latin typeface="Calibri" pitchFamily="34" charset="0"/>
              </a:rPr>
              <a:t> and lasagna </a:t>
            </a:r>
            <a:r>
              <a:rPr lang="en-US" sz="3000" dirty="0" smtClean="0">
                <a:latin typeface="Calibri" pitchFamily="34" charset="0"/>
              </a:rPr>
              <a:t>(</a:t>
            </a:r>
            <a:r>
              <a:rPr lang="en-US" sz="3000" dirty="0" err="1" smtClean="0">
                <a:latin typeface="Calibri" pitchFamily="34" charset="0"/>
              </a:rPr>
              <a:t>Albus</a:t>
            </a:r>
            <a:r>
              <a:rPr lang="en-US" sz="3000" dirty="0" smtClean="0">
                <a:latin typeface="Calibri" pitchFamily="34" charset="0"/>
              </a:rPr>
              <a:t>)</a:t>
            </a:r>
            <a:r>
              <a:rPr lang="en-US" sz="3000" dirty="0">
                <a:latin typeface="Calibri" pitchFamily="34" charset="0"/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 for Fun….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04800" y="0"/>
            <a:ext cx="2514600" cy="7620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Harry 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(coke)</a:t>
            </a:r>
          </a:p>
        </p:txBody>
      </p:sp>
      <p:pic>
        <p:nvPicPr>
          <p:cNvPr id="17413" name="Picture 5" descr="Venn Diagram 8.jpg"/>
          <p:cNvPicPr>
            <a:picLocks noChangeAspect="1"/>
          </p:cNvPicPr>
          <p:nvPr/>
        </p:nvPicPr>
        <p:blipFill>
          <a:blip r:embed="rId3"/>
          <a:srcRect t="1801" r="1666"/>
          <a:stretch>
            <a:fillRect/>
          </a:stretch>
        </p:blipFill>
        <p:spPr bwMode="auto">
          <a:xfrm>
            <a:off x="76200" y="2362200"/>
            <a:ext cx="44958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TextBox 6"/>
          <p:cNvSpPr txBox="1">
            <a:spLocks noChangeArrowheads="1"/>
          </p:cNvSpPr>
          <p:nvPr/>
        </p:nvSpPr>
        <p:spPr bwMode="auto">
          <a:xfrm>
            <a:off x="914400" y="1905000"/>
            <a:ext cx="2717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000" b="1" dirty="0">
                <a:solidFill>
                  <a:srgbClr val="7030A0"/>
                </a:solidFill>
                <a:latin typeface="Calibri" pitchFamily="34" charset="0"/>
              </a:rPr>
              <a:t>chicken </a:t>
            </a:r>
            <a:r>
              <a:rPr lang="en-US" sz="3000" b="1" dirty="0" err="1">
                <a:solidFill>
                  <a:srgbClr val="7030A0"/>
                </a:solidFill>
                <a:latin typeface="Calibri" pitchFamily="34" charset="0"/>
              </a:rPr>
              <a:t>marsala</a:t>
            </a:r>
            <a:endParaRPr lang="en-US" sz="3000" b="1" dirty="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17415" name="TextBox 7"/>
          <p:cNvSpPr txBox="1">
            <a:spLocks noChangeArrowheads="1"/>
          </p:cNvSpPr>
          <p:nvPr/>
        </p:nvSpPr>
        <p:spPr bwMode="auto">
          <a:xfrm>
            <a:off x="698500" y="6303963"/>
            <a:ext cx="1389063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000" b="1">
                <a:solidFill>
                  <a:srgbClr val="7030A0"/>
                </a:solidFill>
                <a:latin typeface="Calibri" pitchFamily="34" charset="0"/>
              </a:rPr>
              <a:t>lasagna</a:t>
            </a:r>
          </a:p>
        </p:txBody>
      </p:sp>
      <p:sp>
        <p:nvSpPr>
          <p:cNvPr id="17416" name="TextBox 8"/>
          <p:cNvSpPr txBox="1">
            <a:spLocks noChangeArrowheads="1"/>
          </p:cNvSpPr>
          <p:nvPr/>
        </p:nvSpPr>
        <p:spPr bwMode="auto">
          <a:xfrm>
            <a:off x="2909888" y="6303963"/>
            <a:ext cx="9175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000" b="1">
                <a:solidFill>
                  <a:srgbClr val="7030A0"/>
                </a:solidFill>
                <a:latin typeface="Calibri" pitchFamily="34" charset="0"/>
              </a:rPr>
              <a:t>coke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249613" y="5029200"/>
            <a:ext cx="105103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  <a:latin typeface="Calibri" pitchFamily="34" charset="0"/>
              </a:rPr>
              <a:t>Harry</a:t>
            </a:r>
            <a:endParaRPr lang="en-US" sz="30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630434" y="3865602"/>
            <a:ext cx="79856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  <a:latin typeface="Calibri" pitchFamily="34" charset="0"/>
              </a:rPr>
              <a:t>Ron</a:t>
            </a:r>
            <a:endParaRPr lang="en-US" sz="30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905000" y="5008563"/>
            <a:ext cx="9500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alibri" pitchFamily="34" charset="0"/>
              </a:rPr>
              <a:t>Snape</a:t>
            </a:r>
            <a:endParaRPr lang="en-US" sz="24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143000" y="3962400"/>
            <a:ext cx="105028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000" dirty="0" err="1" smtClean="0">
                <a:solidFill>
                  <a:srgbClr val="FF0000"/>
                </a:solidFill>
                <a:latin typeface="Calibri" pitchFamily="34" charset="0"/>
              </a:rPr>
              <a:t>Albus</a:t>
            </a:r>
            <a:endParaRPr lang="en-US" sz="30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81000" y="1143000"/>
            <a:ext cx="4191000" cy="8382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Hermonie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(chicken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marsala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)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4038600" y="1905000"/>
            <a:ext cx="4038600" cy="9144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Ron 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(chicken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marsala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, coke)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114800" y="2743200"/>
            <a:ext cx="3886200" cy="7620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Snape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(lasagna, coke)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4724400" y="4267200"/>
            <a:ext cx="3657600" cy="16002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Albus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 (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chicken </a:t>
            </a:r>
            <a:r>
              <a:rPr lang="en-US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marsala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, lasagna)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541300" y="2971800"/>
            <a:ext cx="14305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alibri" pitchFamily="34" charset="0"/>
              </a:rPr>
              <a:t>Hermonie</a:t>
            </a:r>
            <a:endParaRPr lang="en-US" sz="2400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2" name="Picture 1" descr="Screen Shot 2016-02-08 at 10.47.41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196" y="76200"/>
            <a:ext cx="930204" cy="1111306"/>
          </a:xfrm>
          <a:prstGeom prst="rect">
            <a:avLst/>
          </a:prstGeom>
        </p:spPr>
      </p:pic>
      <p:pic>
        <p:nvPicPr>
          <p:cNvPr id="3" name="Picture 2" descr="Screen Shot 2016-02-08 at 10.48.05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6106" y="609600"/>
            <a:ext cx="1079500" cy="1333500"/>
          </a:xfrm>
          <a:prstGeom prst="rect">
            <a:avLst/>
          </a:prstGeom>
        </p:spPr>
      </p:pic>
      <p:pic>
        <p:nvPicPr>
          <p:cNvPr id="4" name="Picture 3" descr="Screen Shot 2016-02-08 at 10.48.27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3880" y="1630264"/>
            <a:ext cx="1181100" cy="1270000"/>
          </a:xfrm>
          <a:prstGeom prst="rect">
            <a:avLst/>
          </a:prstGeom>
        </p:spPr>
      </p:pic>
      <p:pic>
        <p:nvPicPr>
          <p:cNvPr id="6" name="Picture 5" descr="Screen Shot 2016-02-08 at 10.48.44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3301" y="3429000"/>
            <a:ext cx="1231900" cy="965200"/>
          </a:xfrm>
          <a:prstGeom prst="rect">
            <a:avLst/>
          </a:prstGeom>
        </p:spPr>
      </p:pic>
      <p:pic>
        <p:nvPicPr>
          <p:cNvPr id="7" name="Picture 6" descr="Screen Shot 2016-02-08 at 10.48.12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1976" y="4632249"/>
            <a:ext cx="965200" cy="1409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  <p:bldP spid="19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3200400"/>
          </a:xfrm>
        </p:spPr>
        <p:txBody>
          <a:bodyPr/>
          <a:lstStyle/>
          <a:p>
            <a:r>
              <a:rPr lang="en-US" dirty="0"/>
              <a:t>34 admire </a:t>
            </a:r>
            <a:r>
              <a:rPr lang="en-US" dirty="0" smtClean="0"/>
              <a:t>Yoda </a:t>
            </a:r>
            <a:r>
              <a:rPr lang="en-US" dirty="0"/>
              <a:t>and </a:t>
            </a:r>
            <a:r>
              <a:rPr lang="en-US" dirty="0" smtClean="0"/>
              <a:t>Darth Vader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32 admire </a:t>
            </a:r>
            <a:r>
              <a:rPr lang="en-US" dirty="0" smtClean="0"/>
              <a:t>Vader </a:t>
            </a:r>
            <a:r>
              <a:rPr lang="en-US" dirty="0"/>
              <a:t>and </a:t>
            </a:r>
            <a:r>
              <a:rPr lang="en-US" dirty="0" smtClean="0"/>
              <a:t>Chewbacca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36 </a:t>
            </a:r>
            <a:r>
              <a:rPr lang="en-US" dirty="0" smtClean="0"/>
              <a:t>admire Yoda </a:t>
            </a:r>
            <a:r>
              <a:rPr lang="en-US" dirty="0"/>
              <a:t>and </a:t>
            </a:r>
            <a:r>
              <a:rPr lang="en-US" dirty="0" smtClean="0"/>
              <a:t>Chewbacca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24 admire all three </a:t>
            </a:r>
            <a:r>
              <a:rPr lang="en-US" dirty="0" smtClean="0"/>
              <a:t>STAR WARS Icons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solidFill>
                  <a:srgbClr val="000000"/>
                </a:solidFill>
              </a:rPr>
              <a:t>1</a:t>
            </a:r>
            <a:r>
              <a:rPr lang="en-US" dirty="0"/>
              <a:t> admires none of the </a:t>
            </a:r>
            <a:r>
              <a:rPr lang="en-US" dirty="0" smtClean="0"/>
              <a:t>STAR WAR Icons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Screen Shot 2016-02-17 at 9.44.3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381000"/>
            <a:ext cx="1170168" cy="914400"/>
          </a:xfrm>
          <a:prstGeom prst="rect">
            <a:avLst/>
          </a:prstGeom>
        </p:spPr>
      </p:pic>
      <p:pic>
        <p:nvPicPr>
          <p:cNvPr id="6" name="Picture 5" descr="Screen Shot 2016-02-17 at 9.44.1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381000"/>
            <a:ext cx="1405960" cy="912539"/>
          </a:xfrm>
          <a:prstGeom prst="rect">
            <a:avLst/>
          </a:prstGeom>
        </p:spPr>
      </p:pic>
      <p:pic>
        <p:nvPicPr>
          <p:cNvPr id="7" name="Picture 6" descr="Screen Shot 2016-02-17 at 9.44.3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632" y="1752600"/>
            <a:ext cx="1170168" cy="914400"/>
          </a:xfrm>
          <a:prstGeom prst="rect">
            <a:avLst/>
          </a:prstGeom>
        </p:spPr>
      </p:pic>
      <p:pic>
        <p:nvPicPr>
          <p:cNvPr id="8" name="Picture 7" descr="Screen Shot 2016-02-17 at 9.45.53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1676400"/>
            <a:ext cx="1143000" cy="1143000"/>
          </a:xfrm>
          <a:prstGeom prst="rect">
            <a:avLst/>
          </a:prstGeom>
        </p:spPr>
      </p:pic>
      <p:pic>
        <p:nvPicPr>
          <p:cNvPr id="9" name="Picture 8" descr="Screen Shot 2016-02-17 at 9.45.53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2971800"/>
            <a:ext cx="1143000" cy="1143000"/>
          </a:xfrm>
          <a:prstGeom prst="rect">
            <a:avLst/>
          </a:prstGeom>
        </p:spPr>
      </p:pic>
      <p:pic>
        <p:nvPicPr>
          <p:cNvPr id="10" name="Picture 9" descr="Screen Shot 2016-02-17 at 9.44.1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3200400"/>
            <a:ext cx="1405960" cy="912539"/>
          </a:xfrm>
          <a:prstGeom prst="rect">
            <a:avLst/>
          </a:prstGeom>
        </p:spPr>
      </p:pic>
      <p:pic>
        <p:nvPicPr>
          <p:cNvPr id="11" name="Picture 10" descr="Screen Shot 2016-02-17 at 9.45.53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4724400"/>
            <a:ext cx="1143000" cy="1143000"/>
          </a:xfrm>
          <a:prstGeom prst="rect">
            <a:avLst/>
          </a:prstGeom>
        </p:spPr>
      </p:pic>
      <p:pic>
        <p:nvPicPr>
          <p:cNvPr id="12" name="Picture 11" descr="Screen Shot 2016-02-17 at 9.44.1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4802461"/>
            <a:ext cx="1405960" cy="912539"/>
          </a:xfrm>
          <a:prstGeom prst="rect">
            <a:avLst/>
          </a:prstGeom>
        </p:spPr>
      </p:pic>
      <p:pic>
        <p:nvPicPr>
          <p:cNvPr id="13" name="Picture 12" descr="Screen Shot 2016-02-17 at 9.44.3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4432" y="4800600"/>
            <a:ext cx="1170168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815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SOLUTION (10 Steps)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Step 1</a:t>
            </a:r>
            <a:r>
              <a:rPr lang="en-US" sz="2800" dirty="0" smtClean="0"/>
              <a:t>: Draw &amp; Create a Key for the Venn Diagram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Screen Shot 2016-02-17 at 9.55.4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8800"/>
            <a:ext cx="4724400" cy="4648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429000" y="1519535"/>
            <a:ext cx="12450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 smtClean="0"/>
              <a:t>DV):</a:t>
            </a:r>
            <a:r>
              <a:rPr lang="en-US" sz="2400" dirty="0" smtClean="0">
                <a:solidFill>
                  <a:srgbClr val="FF0000"/>
                </a:solidFill>
              </a:rPr>
              <a:t>49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0200" y="1524000"/>
            <a:ext cx="10227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 smtClean="0"/>
              <a:t>Y):</a:t>
            </a:r>
            <a:r>
              <a:rPr lang="en-US" sz="2400" dirty="0" smtClean="0">
                <a:solidFill>
                  <a:srgbClr val="008000"/>
                </a:solidFill>
              </a:rPr>
              <a:t>51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0800" y="6172200"/>
            <a:ext cx="10397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 smtClean="0"/>
              <a:t>C):</a:t>
            </a:r>
            <a:r>
              <a:rPr lang="en-US" sz="2400" dirty="0" smtClean="0">
                <a:solidFill>
                  <a:srgbClr val="3366FF"/>
                </a:solidFill>
              </a:rPr>
              <a:t>60</a:t>
            </a:r>
            <a:endParaRPr lang="en-US" sz="2400" dirty="0">
              <a:solidFill>
                <a:srgbClr val="3366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1371600"/>
            <a:ext cx="249389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KEY </a:t>
            </a:r>
          </a:p>
          <a:p>
            <a:r>
              <a:rPr lang="en-US" sz="2400" dirty="0" smtClean="0">
                <a:solidFill>
                  <a:srgbClr val="008000"/>
                </a:solidFill>
              </a:rPr>
              <a:t>Y</a:t>
            </a:r>
            <a:r>
              <a:rPr lang="en-US" sz="2400" dirty="0">
                <a:solidFill>
                  <a:srgbClr val="008000"/>
                </a:solidFill>
              </a:rPr>
              <a:t>: </a:t>
            </a:r>
            <a:r>
              <a:rPr lang="en-US" sz="2400" dirty="0" smtClean="0">
                <a:solidFill>
                  <a:srgbClr val="008000"/>
                </a:solidFill>
              </a:rPr>
              <a:t>Yoda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DV</a:t>
            </a:r>
            <a:r>
              <a:rPr lang="en-US" sz="2400" dirty="0">
                <a:solidFill>
                  <a:srgbClr val="FF0000"/>
                </a:solidFill>
              </a:rPr>
              <a:t>: Darth Vader </a:t>
            </a:r>
          </a:p>
          <a:p>
            <a:r>
              <a:rPr lang="en-US" sz="2400" dirty="0" smtClean="0">
                <a:solidFill>
                  <a:srgbClr val="3366FF"/>
                </a:solidFill>
              </a:rPr>
              <a:t>C</a:t>
            </a:r>
            <a:r>
              <a:rPr lang="en-US" sz="2400" dirty="0">
                <a:solidFill>
                  <a:srgbClr val="3366FF"/>
                </a:solidFill>
              </a:rPr>
              <a:t>: Chewy</a:t>
            </a:r>
          </a:p>
        </p:txBody>
      </p:sp>
    </p:spTree>
    <p:extLst>
      <p:ext uri="{BB962C8B-B14F-4D97-AF65-F5344CB8AC3E}">
        <p14:creationId xmlns:p14="http://schemas.microsoft.com/office/powerpoint/2010/main" val="2091048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Step </a:t>
            </a:r>
            <a:r>
              <a:rPr lang="en-US" dirty="0"/>
              <a:t>2: Start with Y    DV    C</a:t>
            </a:r>
          </a:p>
        </p:txBody>
      </p:sp>
      <p:pic>
        <p:nvPicPr>
          <p:cNvPr id="4" name="Picture 3" descr="Screen Shot 2016-02-17 at 9.55.4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1" y="1745797"/>
            <a:ext cx="4038599" cy="404540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29200" y="1447800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49 </a:t>
            </a:r>
            <a:r>
              <a:rPr lang="en-US" sz="2400" dirty="0" smtClean="0"/>
              <a:t>        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511593" y="1447800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51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73593" y="5486400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</a:rPr>
              <a:t>60</a:t>
            </a:r>
            <a:endParaRPr lang="en-US" sz="2400" dirty="0">
              <a:solidFill>
                <a:srgbClr val="3366FF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4510801"/>
              </p:ext>
            </p:extLst>
          </p:nvPr>
        </p:nvGraphicFramePr>
        <p:xfrm>
          <a:off x="3657600" y="381000"/>
          <a:ext cx="457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Equation" r:id="rId4" imgW="152400" imgH="152400" progId="Equation.3">
                  <p:embed/>
                </p:oleObj>
              </mc:Choice>
              <mc:Fallback>
                <p:oleObj name="Equation" r:id="rId4" imgW="152400" imgH="15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657600" y="381000"/>
                        <a:ext cx="4572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062374"/>
              </p:ext>
            </p:extLst>
          </p:nvPr>
        </p:nvGraphicFramePr>
        <p:xfrm>
          <a:off x="4495800" y="381000"/>
          <a:ext cx="457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Equation" r:id="rId6" imgW="152400" imgH="152400" progId="Equation.3">
                  <p:embed/>
                </p:oleObj>
              </mc:Choice>
              <mc:Fallback>
                <p:oleObj name="Equation" r:id="rId6" imgW="152400" imgH="15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95800" y="381000"/>
                        <a:ext cx="4572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 descr="Screen Shot 2016-02-17 at 9.44.17 PM.png"/>
          <p:cNvPicPr>
            <a:picLocks noChangeAspect="1"/>
          </p:cNvPicPr>
          <p:nvPr/>
        </p:nvPicPr>
        <p:blipFill>
          <a:blip r:embed="rId7">
            <a:alphaModFix amt="3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442" y="2286000"/>
            <a:ext cx="1538158" cy="1524000"/>
          </a:xfrm>
          <a:prstGeom prst="rect">
            <a:avLst/>
          </a:prstGeom>
        </p:spPr>
      </p:pic>
      <p:pic>
        <p:nvPicPr>
          <p:cNvPr id="11" name="Picture 10" descr="Screen Shot 2016-02-17 at 9.44.39 PM.png"/>
          <p:cNvPicPr>
            <a:picLocks noChangeAspect="1"/>
          </p:cNvPicPr>
          <p:nvPr/>
        </p:nvPicPr>
        <p:blipFill>
          <a:blip r:embed="rId8">
            <a:alphaModFix amt="4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599" y="2284599"/>
            <a:ext cx="1752601" cy="1525401"/>
          </a:xfrm>
          <a:prstGeom prst="rect">
            <a:avLst/>
          </a:prstGeom>
        </p:spPr>
      </p:pic>
      <p:pic>
        <p:nvPicPr>
          <p:cNvPr id="12" name="Picture 11" descr="Screen Shot 2016-02-17 at 9.45.53 PM.png"/>
          <p:cNvPicPr>
            <a:picLocks noChangeAspect="1"/>
          </p:cNvPicPr>
          <p:nvPr/>
        </p:nvPicPr>
        <p:blipFill>
          <a:blip r:embed="rId9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1" y="3429001"/>
            <a:ext cx="1371600" cy="19812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524000" y="838200"/>
            <a:ext cx="56407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604A7B"/>
                </a:solidFill>
              </a:rPr>
              <a:t>“24 </a:t>
            </a:r>
            <a:r>
              <a:rPr lang="en-US" sz="2400" dirty="0"/>
              <a:t>admire all three STAR </a:t>
            </a:r>
            <a:r>
              <a:rPr lang="en-US" sz="2400" dirty="0" smtClean="0"/>
              <a:t>WARS Icons”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4191000" y="3200400"/>
            <a:ext cx="584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24</a:t>
            </a:r>
            <a:endParaRPr lang="en-US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562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Step 3: (Y   </a:t>
            </a:r>
            <a:r>
              <a:rPr lang="en-US" dirty="0"/>
              <a:t>DV   </a:t>
            </a:r>
            <a:r>
              <a:rPr lang="en-US" dirty="0" smtClean="0"/>
              <a:t>C)’:</a:t>
            </a:r>
            <a:endParaRPr lang="en-US" dirty="0"/>
          </a:p>
        </p:txBody>
      </p:sp>
      <p:pic>
        <p:nvPicPr>
          <p:cNvPr id="4" name="Picture 3" descr="Screen Shot 2016-02-17 at 9.55.4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1" y="1745797"/>
            <a:ext cx="4038599" cy="404540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29200" y="1447800"/>
            <a:ext cx="612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DV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420150" y="14478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43400" y="5574268"/>
            <a:ext cx="406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  <a:endParaRPr lang="en-US" sz="2400" dirty="0"/>
          </a:p>
        </p:txBody>
      </p:sp>
      <p:pic>
        <p:nvPicPr>
          <p:cNvPr id="10" name="Picture 9" descr="Screen Shot 2016-02-17 at 9.44.17 PM.png"/>
          <p:cNvPicPr>
            <a:picLocks noChangeAspect="1"/>
          </p:cNvPicPr>
          <p:nvPr/>
        </p:nvPicPr>
        <p:blipFill>
          <a:blip r:embed="rId4">
            <a:alphaModFix amt="3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442" y="2286000"/>
            <a:ext cx="1538158" cy="1524000"/>
          </a:xfrm>
          <a:prstGeom prst="rect">
            <a:avLst/>
          </a:prstGeom>
        </p:spPr>
      </p:pic>
      <p:pic>
        <p:nvPicPr>
          <p:cNvPr id="11" name="Picture 10" descr="Screen Shot 2016-02-17 at 9.44.39 PM.png"/>
          <p:cNvPicPr>
            <a:picLocks noChangeAspect="1"/>
          </p:cNvPicPr>
          <p:nvPr/>
        </p:nvPicPr>
        <p:blipFill>
          <a:blip r:embed="rId5">
            <a:alphaModFix amt="4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599" y="2284599"/>
            <a:ext cx="1752601" cy="1525401"/>
          </a:xfrm>
          <a:prstGeom prst="rect">
            <a:avLst/>
          </a:prstGeom>
        </p:spPr>
      </p:pic>
      <p:pic>
        <p:nvPicPr>
          <p:cNvPr id="12" name="Picture 11" descr="Screen Shot 2016-02-17 at 9.45.53 PM.png"/>
          <p:cNvPicPr>
            <a:picLocks noChangeAspect="1"/>
          </p:cNvPicPr>
          <p:nvPr/>
        </p:nvPicPr>
        <p:blipFill>
          <a:blip r:embed="rId6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1" y="3429001"/>
            <a:ext cx="1371600" cy="19812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191000" y="3200400"/>
            <a:ext cx="584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6600"/>
                </a:solidFill>
              </a:rPr>
              <a:t>24</a:t>
            </a:r>
            <a:endParaRPr lang="en-US" sz="2800" b="1" dirty="0">
              <a:solidFill>
                <a:srgbClr val="FF66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03468" y="361890"/>
            <a:ext cx="51309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</a:rPr>
              <a:t>“1</a:t>
            </a:r>
            <a:r>
              <a:rPr lang="en-US" sz="2000" dirty="0" smtClean="0"/>
              <a:t> </a:t>
            </a:r>
            <a:r>
              <a:rPr lang="en-US" sz="2000" dirty="0"/>
              <a:t>admires none of the STAR </a:t>
            </a:r>
            <a:r>
              <a:rPr lang="en-US" sz="2000" dirty="0" smtClean="0"/>
              <a:t>WARS Icons”</a:t>
            </a:r>
            <a:endParaRPr lang="en-US" sz="2000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428115"/>
              </p:ext>
            </p:extLst>
          </p:nvPr>
        </p:nvGraphicFramePr>
        <p:xfrm>
          <a:off x="1752600" y="381000"/>
          <a:ext cx="228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Equation" r:id="rId7" imgW="152400" imgH="165100" progId="Equation.3">
                  <p:embed/>
                </p:oleObj>
              </mc:Choice>
              <mc:Fallback>
                <p:oleObj name="Equation" r:id="rId7" imgW="1524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52600" y="381000"/>
                        <a:ext cx="2286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3999338"/>
              </p:ext>
            </p:extLst>
          </p:nvPr>
        </p:nvGraphicFramePr>
        <p:xfrm>
          <a:off x="2514600" y="381000"/>
          <a:ext cx="228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Equation" r:id="rId9" imgW="152400" imgH="165100" progId="Equation.3">
                  <p:embed/>
                </p:oleObj>
              </mc:Choice>
              <mc:Fallback>
                <p:oleObj name="Equation" r:id="rId9" imgW="1524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514600" y="381000"/>
                        <a:ext cx="2286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/>
          <p:cNvSpPr/>
          <p:nvPr/>
        </p:nvSpPr>
        <p:spPr>
          <a:xfrm>
            <a:off x="838200" y="1143000"/>
            <a:ext cx="7315200" cy="5029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464235" y="5421868"/>
            <a:ext cx="384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1</a:t>
            </a:r>
            <a:endParaRPr lang="en-US" sz="2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058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Step 4: </a:t>
            </a:r>
            <a:endParaRPr lang="en-US" dirty="0"/>
          </a:p>
        </p:txBody>
      </p:sp>
      <p:pic>
        <p:nvPicPr>
          <p:cNvPr id="4" name="Picture 3" descr="Screen Shot 2016-02-17 at 9.55.4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1" y="1745797"/>
            <a:ext cx="4038599" cy="404540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29200" y="1447800"/>
            <a:ext cx="612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DV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420150" y="14478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43400" y="5574268"/>
            <a:ext cx="406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  <a:endParaRPr lang="en-US" sz="2400" dirty="0"/>
          </a:p>
        </p:txBody>
      </p:sp>
      <p:pic>
        <p:nvPicPr>
          <p:cNvPr id="10" name="Picture 9" descr="Screen Shot 2016-02-17 at 9.44.17 PM.png"/>
          <p:cNvPicPr>
            <a:picLocks noChangeAspect="1"/>
          </p:cNvPicPr>
          <p:nvPr/>
        </p:nvPicPr>
        <p:blipFill>
          <a:blip r:embed="rId3">
            <a:alphaModFix amt="3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442" y="2286000"/>
            <a:ext cx="1538158" cy="1524000"/>
          </a:xfrm>
          <a:prstGeom prst="rect">
            <a:avLst/>
          </a:prstGeom>
        </p:spPr>
      </p:pic>
      <p:pic>
        <p:nvPicPr>
          <p:cNvPr id="11" name="Picture 10" descr="Screen Shot 2016-02-17 at 9.44.39 PM.png"/>
          <p:cNvPicPr>
            <a:picLocks noChangeAspect="1"/>
          </p:cNvPicPr>
          <p:nvPr/>
        </p:nvPicPr>
        <p:blipFill>
          <a:blip r:embed="rId4">
            <a:alphaModFix amt="4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599" y="2284599"/>
            <a:ext cx="1752601" cy="1525401"/>
          </a:xfrm>
          <a:prstGeom prst="rect">
            <a:avLst/>
          </a:prstGeom>
        </p:spPr>
      </p:pic>
      <p:pic>
        <p:nvPicPr>
          <p:cNvPr id="12" name="Picture 11" descr="Screen Shot 2016-02-17 at 9.45.53 PM.png"/>
          <p:cNvPicPr>
            <a:picLocks noChangeAspect="1"/>
          </p:cNvPicPr>
          <p:nvPr/>
        </p:nvPicPr>
        <p:blipFill>
          <a:blip r:embed="rId5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1" y="3429001"/>
            <a:ext cx="1371600" cy="19812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16536" y="3200400"/>
            <a:ext cx="584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6600"/>
                </a:solidFill>
              </a:rPr>
              <a:t>24</a:t>
            </a:r>
            <a:endParaRPr lang="en-US" sz="2800" b="1" dirty="0">
              <a:solidFill>
                <a:srgbClr val="FF66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95400" y="304800"/>
            <a:ext cx="37947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“</a:t>
            </a:r>
            <a:r>
              <a:rPr lang="en-US" sz="2400" b="1" dirty="0" smtClean="0">
                <a:solidFill>
                  <a:srgbClr val="008000"/>
                </a:solidFill>
              </a:rPr>
              <a:t>36</a:t>
            </a:r>
            <a:r>
              <a:rPr lang="en-US" sz="2400" dirty="0" smtClean="0"/>
              <a:t> admire Yoda &amp; Chewy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609600" y="1143000"/>
            <a:ext cx="7543800" cy="5029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464235" y="5421868"/>
            <a:ext cx="384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1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59336" y="3581400"/>
            <a:ext cx="584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2000" y="2891135"/>
            <a:ext cx="1835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36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- </a:t>
            </a:r>
            <a:r>
              <a:rPr lang="en-US" sz="2400" dirty="0" smtClean="0">
                <a:solidFill>
                  <a:srgbClr val="FF6600"/>
                </a:solidFill>
              </a:rPr>
              <a:t>24</a:t>
            </a:r>
            <a:r>
              <a:rPr lang="en-US" sz="2400" dirty="0" smtClean="0"/>
              <a:t> = </a:t>
            </a:r>
            <a:r>
              <a:rPr lang="en-US" sz="2400" dirty="0" smtClean="0">
                <a:solidFill>
                  <a:srgbClr val="FF0000"/>
                </a:solidFill>
              </a:rPr>
              <a:t>12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54393" y="3957935"/>
            <a:ext cx="527007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36</a:t>
            </a:r>
            <a:endParaRPr lang="en-US" sz="2400" dirty="0">
              <a:solidFill>
                <a:srgbClr val="008000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2498822" y="3200400"/>
            <a:ext cx="1311178" cy="6426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3427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  <p:bldP spid="23" grpId="0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                              Step 5: </a:t>
            </a:r>
            <a:endParaRPr lang="en-US" dirty="0"/>
          </a:p>
        </p:txBody>
      </p:sp>
      <p:pic>
        <p:nvPicPr>
          <p:cNvPr id="4" name="Picture 3" descr="Screen Shot 2016-02-17 at 9.55.4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1" y="1745797"/>
            <a:ext cx="4038599" cy="404540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29200" y="1447800"/>
            <a:ext cx="612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DV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420150" y="14478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43400" y="5574268"/>
            <a:ext cx="406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  <a:endParaRPr lang="en-US" sz="2400" dirty="0"/>
          </a:p>
        </p:txBody>
      </p:sp>
      <p:pic>
        <p:nvPicPr>
          <p:cNvPr id="10" name="Picture 9" descr="Screen Shot 2016-02-17 at 9.44.17 PM.png"/>
          <p:cNvPicPr>
            <a:picLocks noChangeAspect="1"/>
          </p:cNvPicPr>
          <p:nvPr/>
        </p:nvPicPr>
        <p:blipFill>
          <a:blip r:embed="rId3">
            <a:alphaModFix amt="3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442" y="2286000"/>
            <a:ext cx="1538158" cy="1524000"/>
          </a:xfrm>
          <a:prstGeom prst="rect">
            <a:avLst/>
          </a:prstGeom>
        </p:spPr>
      </p:pic>
      <p:pic>
        <p:nvPicPr>
          <p:cNvPr id="11" name="Picture 10" descr="Screen Shot 2016-02-17 at 9.44.39 PM.png"/>
          <p:cNvPicPr>
            <a:picLocks noChangeAspect="1"/>
          </p:cNvPicPr>
          <p:nvPr/>
        </p:nvPicPr>
        <p:blipFill>
          <a:blip r:embed="rId4">
            <a:alphaModFix amt="4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599" y="2284599"/>
            <a:ext cx="1752601" cy="1525401"/>
          </a:xfrm>
          <a:prstGeom prst="rect">
            <a:avLst/>
          </a:prstGeom>
        </p:spPr>
      </p:pic>
      <p:pic>
        <p:nvPicPr>
          <p:cNvPr id="12" name="Picture 11" descr="Screen Shot 2016-02-17 at 9.45.53 PM.png"/>
          <p:cNvPicPr>
            <a:picLocks noChangeAspect="1"/>
          </p:cNvPicPr>
          <p:nvPr/>
        </p:nvPicPr>
        <p:blipFill>
          <a:blip r:embed="rId5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1" y="3429001"/>
            <a:ext cx="1371600" cy="19812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16536" y="3200400"/>
            <a:ext cx="584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6600"/>
                </a:solidFill>
              </a:rPr>
              <a:t>24</a:t>
            </a:r>
            <a:endParaRPr lang="en-US" sz="2800" b="1" dirty="0">
              <a:solidFill>
                <a:srgbClr val="FF66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30503" y="304800"/>
            <a:ext cx="3646551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2400" b="1" dirty="0" smtClean="0"/>
              <a:t>“32</a:t>
            </a:r>
            <a:r>
              <a:rPr lang="en-US" sz="2400" dirty="0" smtClean="0"/>
              <a:t> admire DV &amp; Chewy”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838200" y="1143000"/>
            <a:ext cx="7315200" cy="5029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464235" y="5421868"/>
            <a:ext cx="384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1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73378" y="3581400"/>
            <a:ext cx="584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00800" y="3805535"/>
            <a:ext cx="166478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rgbClr val="0000FF"/>
                </a:solidFill>
              </a:rPr>
              <a:t>32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- </a:t>
            </a:r>
            <a:r>
              <a:rPr lang="en-US" sz="2400" dirty="0" smtClean="0">
                <a:solidFill>
                  <a:srgbClr val="FF6600"/>
                </a:solidFill>
              </a:rPr>
              <a:t>24</a:t>
            </a:r>
            <a:r>
              <a:rPr lang="en-US" sz="2400" dirty="0" smtClean="0"/>
              <a:t> = </a:t>
            </a:r>
            <a:r>
              <a:rPr lang="en-US" sz="2400" dirty="0">
                <a:ln>
                  <a:solidFill>
                    <a:srgbClr val="008000"/>
                  </a:solidFill>
                </a:ln>
              </a:rPr>
              <a:t>8</a:t>
            </a:r>
            <a:endParaRPr lang="en-US" sz="2400" dirty="0"/>
          </a:p>
        </p:txBody>
      </p:sp>
      <p:cxnSp>
        <p:nvCxnSpPr>
          <p:cNvPr id="13" name="Straight Arrow Connector 12"/>
          <p:cNvCxnSpPr/>
          <p:nvPr/>
        </p:nvCxnSpPr>
        <p:spPr>
          <a:xfrm rot="10800000" flipH="1">
            <a:off x="4648200" y="762000"/>
            <a:ext cx="1143000" cy="2514600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873435" y="3505200"/>
            <a:ext cx="384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8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rot="10800000" flipH="1">
            <a:off x="5065618" y="762000"/>
            <a:ext cx="954182" cy="27432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410200" y="3881735"/>
            <a:ext cx="527007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32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591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/>
      <p:bldP spid="20" grpId="0"/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1313</TotalTime>
  <Words>1165</Words>
  <Application>Microsoft Macintosh PowerPoint</Application>
  <PresentationFormat>On-screen Show (4:3)</PresentationFormat>
  <Paragraphs>343</Paragraphs>
  <Slides>31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Office Theme</vt:lpstr>
      <vt:lpstr>Equation</vt:lpstr>
      <vt:lpstr>Notes #13</vt:lpstr>
      <vt:lpstr>Organizing a 3 set Venn Diagram</vt:lpstr>
      <vt:lpstr>Example #1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Classwork #1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a. How many students liked apricots, but not bananas or cantaloupes?  </vt:lpstr>
      <vt:lpstr>b. How many students liked cantaloupes, but not bananas or apricots? </vt:lpstr>
      <vt:lpstr>c. How many students liked all of the following three fruits: apricots, bananas, and cantaloupes? </vt:lpstr>
      <vt:lpstr>d. How many students liked apricots and cantaloupes, but not bananas? </vt:lpstr>
      <vt:lpstr>Just for Fun….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 Theory</dc:title>
  <dc:creator>Jen</dc:creator>
  <cp:lastModifiedBy>May Ng</cp:lastModifiedBy>
  <cp:revision>78</cp:revision>
  <dcterms:created xsi:type="dcterms:W3CDTF">2009-01-22T23:49:44Z</dcterms:created>
  <dcterms:modified xsi:type="dcterms:W3CDTF">2018-03-01T19:44:33Z</dcterms:modified>
</cp:coreProperties>
</file>