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3"/>
  </p:notesMasterIdLst>
  <p:sldIdLst>
    <p:sldId id="256" r:id="rId2"/>
    <p:sldId id="262" r:id="rId3"/>
    <p:sldId id="271" r:id="rId4"/>
    <p:sldId id="264" r:id="rId5"/>
    <p:sldId id="270" r:id="rId6"/>
    <p:sldId id="265" r:id="rId7"/>
    <p:sldId id="259" r:id="rId8"/>
    <p:sldId id="260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4" d="100"/>
          <a:sy n="134" d="100"/>
        </p:scale>
        <p:origin x="-104" y="1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4968-2662-BB47-8B59-D8D15ABA9329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1CE9A-BD4C-4145-B9A2-A73242E4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3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99E51C-3B38-064F-8046-572262C8CDC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E51C-3B38-064F-8046-572262C8CDC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66BE-98F9-F446-B599-0F2B3D249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E51C-3B38-064F-8046-572262C8CDC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66BE-98F9-F446-B599-0F2B3D249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E51C-3B38-064F-8046-572262C8CDC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66BE-98F9-F446-B599-0F2B3D249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E51C-3B38-064F-8046-572262C8CDC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66BE-98F9-F446-B599-0F2B3D249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E51C-3B38-064F-8046-572262C8CDC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66BE-98F9-F446-B599-0F2B3D2497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E51C-3B38-064F-8046-572262C8CDC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66BE-98F9-F446-B599-0F2B3D249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E51C-3B38-064F-8046-572262C8CDC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66BE-98F9-F446-B599-0F2B3D249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E51C-3B38-064F-8046-572262C8CDC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66BE-98F9-F446-B599-0F2B3D249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E51C-3B38-064F-8046-572262C8CDC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E51C-3B38-064F-8046-572262C8CDC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66BE-98F9-F446-B599-0F2B3D249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C99E51C-3B38-064F-8046-572262C8CDC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A9B66BE-98F9-F446-B599-0F2B3D2497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#13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2-4: Frequency Polygon &amp; Cumulative 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40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500140" y="565047"/>
            <a:ext cx="8634412" cy="47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500" dirty="0" smtClean="0"/>
              <a:t>Calculating Cumulative Frequency</a:t>
            </a:r>
            <a:endParaRPr lang="en-US" sz="2500" dirty="0"/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4649788" y="6126163"/>
            <a:ext cx="128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825500" y="6126163"/>
            <a:ext cx="21669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6093234" y="4964010"/>
            <a:ext cx="2636204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b="0" dirty="0">
                <a:solidFill>
                  <a:srgbClr val="FF0000"/>
                </a:solidFill>
              </a:rPr>
              <a:t>Cumulative Frequencies</a:t>
            </a:r>
          </a:p>
        </p:txBody>
      </p:sp>
      <p:grpSp>
        <p:nvGrpSpPr>
          <p:cNvPr id="30725" name="Group 35"/>
          <p:cNvGrpSpPr>
            <a:grpSpLocks/>
          </p:cNvGrpSpPr>
          <p:nvPr/>
        </p:nvGrpSpPr>
        <p:grpSpPr bwMode="auto">
          <a:xfrm>
            <a:off x="5524587" y="3809424"/>
            <a:ext cx="446088" cy="2808385"/>
            <a:chOff x="4183" y="1325"/>
            <a:chExt cx="281" cy="1296"/>
          </a:xfrm>
        </p:grpSpPr>
        <p:sp>
          <p:nvSpPr>
            <p:cNvPr id="30756" name="Freeform 6"/>
            <p:cNvSpPr>
              <a:spLocks noChangeArrowheads="1"/>
            </p:cNvSpPr>
            <p:nvPr/>
          </p:nvSpPr>
          <p:spPr bwMode="auto">
            <a:xfrm>
              <a:off x="4337" y="1913"/>
              <a:ext cx="127" cy="60"/>
            </a:xfrm>
            <a:custGeom>
              <a:avLst/>
              <a:gdLst>
                <a:gd name="T0" fmla="*/ 0 w 127"/>
                <a:gd name="T1" fmla="*/ 0 h 60"/>
                <a:gd name="T2" fmla="*/ 127 w 127"/>
                <a:gd name="T3" fmla="*/ 60 h 60"/>
                <a:gd name="T4" fmla="*/ 0 60000 65536"/>
                <a:gd name="T5" fmla="*/ 0 60000 65536"/>
                <a:gd name="T6" fmla="*/ 0 w 127"/>
                <a:gd name="T7" fmla="*/ 0 h 60"/>
                <a:gd name="T8" fmla="*/ 127 w 127"/>
                <a:gd name="T9" fmla="*/ 60 h 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7" h="60">
                  <a:moveTo>
                    <a:pt x="0" y="0"/>
                  </a:moveTo>
                  <a:lnTo>
                    <a:pt x="127" y="60"/>
                  </a:lnTo>
                </a:path>
              </a:pathLst>
            </a:custGeom>
            <a:noFill/>
            <a:ln w="50800">
              <a:solidFill>
                <a:srgbClr val="C669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57" name="Group 34"/>
            <p:cNvGrpSpPr>
              <a:grpSpLocks/>
            </p:cNvGrpSpPr>
            <p:nvPr/>
          </p:nvGrpSpPr>
          <p:grpSpPr bwMode="auto">
            <a:xfrm>
              <a:off x="4183" y="1325"/>
              <a:ext cx="274" cy="1296"/>
              <a:chOff x="4183" y="1325"/>
              <a:chExt cx="274" cy="1296"/>
            </a:xfrm>
          </p:grpSpPr>
          <p:sp>
            <p:nvSpPr>
              <p:cNvPr id="30758" name="Freeform 7"/>
              <p:cNvSpPr>
                <a:spLocks noChangeArrowheads="1"/>
              </p:cNvSpPr>
              <p:nvPr/>
            </p:nvSpPr>
            <p:spPr bwMode="auto">
              <a:xfrm>
                <a:off x="4339" y="1973"/>
                <a:ext cx="118" cy="50"/>
              </a:xfrm>
              <a:custGeom>
                <a:avLst/>
                <a:gdLst>
                  <a:gd name="T0" fmla="*/ 0 w 118"/>
                  <a:gd name="T1" fmla="*/ 50 h 50"/>
                  <a:gd name="T2" fmla="*/ 118 w 118"/>
                  <a:gd name="T3" fmla="*/ 0 h 50"/>
                  <a:gd name="T4" fmla="*/ 0 60000 65536"/>
                  <a:gd name="T5" fmla="*/ 0 60000 65536"/>
                  <a:gd name="T6" fmla="*/ 0 w 118"/>
                  <a:gd name="T7" fmla="*/ 0 h 50"/>
                  <a:gd name="T8" fmla="*/ 118 w 118"/>
                  <a:gd name="T9" fmla="*/ 50 h 5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8" h="50">
                    <a:moveTo>
                      <a:pt x="0" y="50"/>
                    </a:moveTo>
                    <a:lnTo>
                      <a:pt x="118" y="0"/>
                    </a:lnTo>
                  </a:path>
                </a:pathLst>
              </a:custGeom>
              <a:noFill/>
              <a:ln w="50800">
                <a:solidFill>
                  <a:srgbClr val="C6695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Freeform 8"/>
              <p:cNvSpPr>
                <a:spLocks noChangeArrowheads="1"/>
              </p:cNvSpPr>
              <p:nvPr/>
            </p:nvSpPr>
            <p:spPr bwMode="auto">
              <a:xfrm>
                <a:off x="4330" y="1378"/>
                <a:ext cx="4" cy="554"/>
              </a:xfrm>
              <a:custGeom>
                <a:avLst/>
                <a:gdLst>
                  <a:gd name="T0" fmla="*/ 0 w 4"/>
                  <a:gd name="T1" fmla="*/ 554 h 554"/>
                  <a:gd name="T2" fmla="*/ 4 w 4"/>
                  <a:gd name="T3" fmla="*/ 0 h 554"/>
                  <a:gd name="T4" fmla="*/ 0 60000 65536"/>
                  <a:gd name="T5" fmla="*/ 0 60000 65536"/>
                  <a:gd name="T6" fmla="*/ 0 w 4"/>
                  <a:gd name="T7" fmla="*/ 0 h 554"/>
                  <a:gd name="T8" fmla="*/ 4 w 4"/>
                  <a:gd name="T9" fmla="*/ 554 h 55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554">
                    <a:moveTo>
                      <a:pt x="0" y="554"/>
                    </a:moveTo>
                    <a:lnTo>
                      <a:pt x="4" y="0"/>
                    </a:lnTo>
                  </a:path>
                </a:pathLst>
              </a:custGeom>
              <a:noFill/>
              <a:ln w="50800">
                <a:solidFill>
                  <a:srgbClr val="C6695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Line 9"/>
              <p:cNvSpPr>
                <a:spLocks noChangeShapeType="1"/>
              </p:cNvSpPr>
              <p:nvPr/>
            </p:nvSpPr>
            <p:spPr bwMode="auto">
              <a:xfrm flipV="1">
                <a:off x="4333" y="2009"/>
                <a:ext cx="0" cy="579"/>
              </a:xfrm>
              <a:prstGeom prst="line">
                <a:avLst/>
              </a:prstGeom>
              <a:noFill/>
              <a:ln w="50800">
                <a:solidFill>
                  <a:srgbClr val="C6695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Freeform 10"/>
              <p:cNvSpPr>
                <a:spLocks noChangeArrowheads="1"/>
              </p:cNvSpPr>
              <p:nvPr/>
            </p:nvSpPr>
            <p:spPr bwMode="auto">
              <a:xfrm>
                <a:off x="4186" y="1325"/>
                <a:ext cx="153" cy="60"/>
              </a:xfrm>
              <a:custGeom>
                <a:avLst/>
                <a:gdLst>
                  <a:gd name="T0" fmla="*/ 153 w 153"/>
                  <a:gd name="T1" fmla="*/ 60 h 60"/>
                  <a:gd name="T2" fmla="*/ 0 w 153"/>
                  <a:gd name="T3" fmla="*/ 0 h 60"/>
                  <a:gd name="T4" fmla="*/ 0 60000 65536"/>
                  <a:gd name="T5" fmla="*/ 0 60000 65536"/>
                  <a:gd name="T6" fmla="*/ 0 w 153"/>
                  <a:gd name="T7" fmla="*/ 0 h 60"/>
                  <a:gd name="T8" fmla="*/ 153 w 153"/>
                  <a:gd name="T9" fmla="*/ 60 h 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3" h="60">
                    <a:moveTo>
                      <a:pt x="153" y="60"/>
                    </a:moveTo>
                    <a:lnTo>
                      <a:pt x="0" y="0"/>
                    </a:lnTo>
                  </a:path>
                </a:pathLst>
              </a:custGeom>
              <a:noFill/>
              <a:ln w="50800">
                <a:solidFill>
                  <a:srgbClr val="C6695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2" name="Freeform 11"/>
              <p:cNvSpPr>
                <a:spLocks noChangeArrowheads="1"/>
              </p:cNvSpPr>
              <p:nvPr/>
            </p:nvSpPr>
            <p:spPr bwMode="auto">
              <a:xfrm>
                <a:off x="4183" y="2566"/>
                <a:ext cx="151" cy="55"/>
              </a:xfrm>
              <a:custGeom>
                <a:avLst/>
                <a:gdLst>
                  <a:gd name="T0" fmla="*/ 151 w 151"/>
                  <a:gd name="T1" fmla="*/ 0 h 55"/>
                  <a:gd name="T2" fmla="*/ 0 w 151"/>
                  <a:gd name="T3" fmla="*/ 55 h 55"/>
                  <a:gd name="T4" fmla="*/ 0 60000 65536"/>
                  <a:gd name="T5" fmla="*/ 0 60000 65536"/>
                  <a:gd name="T6" fmla="*/ 0 w 151"/>
                  <a:gd name="T7" fmla="*/ 0 h 55"/>
                  <a:gd name="T8" fmla="*/ 151 w 151"/>
                  <a:gd name="T9" fmla="*/ 55 h 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1" h="55">
                    <a:moveTo>
                      <a:pt x="151" y="0"/>
                    </a:moveTo>
                    <a:lnTo>
                      <a:pt x="0" y="55"/>
                    </a:lnTo>
                  </a:path>
                </a:pathLst>
              </a:custGeom>
              <a:noFill/>
              <a:ln w="50800">
                <a:solidFill>
                  <a:srgbClr val="C6695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299302"/>
              </p:ext>
            </p:extLst>
          </p:nvPr>
        </p:nvGraphicFramePr>
        <p:xfrm>
          <a:off x="502171" y="3308887"/>
          <a:ext cx="4980534" cy="3181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178"/>
                <a:gridCol w="1660178"/>
                <a:gridCol w="1660178"/>
              </a:tblGrid>
              <a:tr h="72530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Frequency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8449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8449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8449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8449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8449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3458763" y="4206834"/>
            <a:ext cx="85215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3274964" y="4278157"/>
            <a:ext cx="1086086" cy="415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94200" y="4726898"/>
            <a:ext cx="85215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274965" y="4748085"/>
            <a:ext cx="1142268" cy="4655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508890" y="5213617"/>
            <a:ext cx="90834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391927" y="5321964"/>
            <a:ext cx="852160" cy="3509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565074" y="5733602"/>
            <a:ext cx="83141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427364" y="5808604"/>
            <a:ext cx="852160" cy="3509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600511" y="6220243"/>
            <a:ext cx="8167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7728" y="1130770"/>
            <a:ext cx="69192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ANS: Add each frequency to the sum</a:t>
            </a:r>
          </a:p>
          <a:p>
            <a:r>
              <a:rPr lang="en-US" sz="2200" dirty="0" smtClean="0"/>
              <a:t>         of the previous cumulative frequency value.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625" y="2009780"/>
            <a:ext cx="8622873" cy="1200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The last value of the Cumulative </a:t>
            </a:r>
            <a:r>
              <a:rPr lang="en-US" sz="2400" dirty="0" smtClean="0"/>
              <a:t>Frequency </a:t>
            </a:r>
            <a:r>
              <a:rPr lang="en-US" sz="2400" dirty="0"/>
              <a:t>will </a:t>
            </a:r>
            <a:r>
              <a:rPr lang="en-US" sz="2400" dirty="0" smtClean="0"/>
              <a:t>always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be </a:t>
            </a:r>
            <a:r>
              <a:rPr lang="en-US" sz="2400" dirty="0"/>
              <a:t>equal to the total frequency count </a:t>
            </a:r>
            <a:r>
              <a:rPr lang="en-US" sz="2400" dirty="0" smtClean="0"/>
              <a:t>(i.e. 78)</a:t>
            </a: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(N= 2 + 33 + 35 + 7 + 1= 78)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85927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ChangeArrowheads="1"/>
          </p:cNvSpPr>
          <p:nvPr/>
        </p:nvSpPr>
        <p:spPr bwMode="auto">
          <a:xfrm>
            <a:off x="977900" y="633467"/>
            <a:ext cx="7162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4000" dirty="0" err="1" smtClean="0">
                <a:solidFill>
                  <a:srgbClr val="008000"/>
                </a:solidFill>
              </a:rPr>
              <a:t>Ogive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32770" name="Text Box 6"/>
          <p:cNvSpPr txBox="1">
            <a:spLocks noChangeArrowheads="1"/>
          </p:cNvSpPr>
          <p:nvPr/>
        </p:nvSpPr>
        <p:spPr bwMode="auto">
          <a:xfrm>
            <a:off x="750888" y="1294225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b="0" dirty="0"/>
              <a:t>A line graph that depicts </a:t>
            </a:r>
            <a:r>
              <a:rPr lang="en-US" b="0" dirty="0">
                <a:solidFill>
                  <a:schemeClr val="hlink"/>
                </a:solidFill>
              </a:rPr>
              <a:t>cumulative</a:t>
            </a:r>
            <a:r>
              <a:rPr lang="en-US" b="0" dirty="0"/>
              <a:t> frequencies</a:t>
            </a:r>
          </a:p>
        </p:txBody>
      </p:sp>
      <p:pic>
        <p:nvPicPr>
          <p:cNvPr id="32771" name="Picture 5" descr="Page 6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79" y="1894084"/>
            <a:ext cx="4563930" cy="36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047283"/>
              </p:ext>
            </p:extLst>
          </p:nvPr>
        </p:nvGraphicFramePr>
        <p:xfrm>
          <a:off x="4736151" y="1952438"/>
          <a:ext cx="4176424" cy="4461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342"/>
                <a:gridCol w="1550013"/>
                <a:gridCol w="1593069"/>
              </a:tblGrid>
              <a:tr h="86504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</a:t>
                      </a:r>
                    </a:p>
                    <a:p>
                      <a:r>
                        <a:rPr lang="en-US" sz="1800" dirty="0" smtClean="0"/>
                        <a:t>Score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Upper Class Boundaries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(x)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Frequency</a:t>
                      </a:r>
                    </a:p>
                    <a:p>
                      <a:pPr algn="ctr"/>
                      <a:r>
                        <a:rPr lang="en-US" sz="1800" dirty="0" smtClean="0"/>
                        <a:t>(y)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577840">
                <a:tc>
                  <a:txBody>
                    <a:bodyPr/>
                    <a:lstStyle/>
                    <a:p>
                      <a:r>
                        <a:rPr lang="en-US" dirty="0" smtClean="0"/>
                        <a:t>30-49</a:t>
                      </a:r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49.5</a:t>
                      </a:r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45723" marB="45723"/>
                </a:tc>
              </a:tr>
              <a:tr h="577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69.5</a:t>
                      </a:r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577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89.5</a:t>
                      </a:r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577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109.5</a:t>
                      </a:r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179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129.5</a:t>
                      </a:r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179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149.5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graph to use to display Class Midpoints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ANS: Frequency Polygon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What is a Frequency Polygon?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ANS: A </a:t>
            </a:r>
            <a:r>
              <a:rPr lang="en-US" dirty="0"/>
              <a:t>line graph is drawn by joining all the midpoints of the top of the bars of a histogram.</a:t>
            </a:r>
          </a:p>
        </p:txBody>
      </p:sp>
    </p:spTree>
    <p:extLst>
      <p:ext uri="{BB962C8B-B14F-4D97-AF65-F5344CB8AC3E}">
        <p14:creationId xmlns:p14="http://schemas.microsoft.com/office/powerpoint/2010/main" val="308719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the Mid Points for each Class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076842"/>
              </p:ext>
            </p:extLst>
          </p:nvPr>
        </p:nvGraphicFramePr>
        <p:xfrm>
          <a:off x="1582720" y="2481104"/>
          <a:ext cx="6319502" cy="360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229"/>
                <a:gridCol w="2148244"/>
                <a:gridCol w="2762029"/>
              </a:tblGrid>
              <a:tr h="4500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Mid</a:t>
                      </a:r>
                      <a:r>
                        <a:rPr lang="en-US" baseline="0" dirty="0" smtClean="0"/>
                        <a:t> Point</a:t>
                      </a:r>
                      <a:endParaRPr lang="en-US" dirty="0"/>
                    </a:p>
                  </a:txBody>
                  <a:tcPr/>
                </a:tc>
              </a:tr>
              <a:tr h="4500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4500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5-9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500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10-14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500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15-19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500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20-24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500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25-29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500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30-34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46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req Polyg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667" y="942535"/>
            <a:ext cx="4883357" cy="507084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6122" y="1527726"/>
            <a:ext cx="3274508" cy="4564944"/>
          </a:xfrm>
        </p:spPr>
        <p:txBody>
          <a:bodyPr>
            <a:normAutofit fontScale="92500"/>
          </a:bodyPr>
          <a:lstStyle/>
          <a:p>
            <a:pPr marL="52578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Graph the histogram</a:t>
            </a:r>
          </a:p>
          <a:p>
            <a:pPr marL="525780" indent="-457200">
              <a:buAutoNum type="arabicPeriod"/>
            </a:pPr>
            <a:r>
              <a:rPr lang="en-US" dirty="0" smtClean="0">
                <a:solidFill>
                  <a:srgbClr val="008000"/>
                </a:solidFill>
              </a:rPr>
              <a:t>Mark the midpoint of each class on the top of the bar.</a:t>
            </a:r>
          </a:p>
          <a:p>
            <a:pPr marL="52578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Connect the Midpoints with a line.</a:t>
            </a:r>
          </a:p>
          <a:p>
            <a:pPr marL="525780" indent="-457200">
              <a:buFont typeface="Wingdings 2" pitchFamily="18" charset="2"/>
              <a:buAutoNum type="arabicPeriod"/>
            </a:pPr>
            <a:r>
              <a:rPr lang="en-US" dirty="0" smtClean="0">
                <a:solidFill>
                  <a:srgbClr val="3366FF"/>
                </a:solidFill>
              </a:rPr>
              <a:t>Extend the line </a:t>
            </a:r>
            <a:r>
              <a:rPr lang="en-US" dirty="0">
                <a:solidFill>
                  <a:srgbClr val="3366FF"/>
                </a:solidFill>
              </a:rPr>
              <a:t>0.5 class interval beyond the first and last bar.</a:t>
            </a:r>
          </a:p>
          <a:p>
            <a:pPr marL="525780" indent="-457200">
              <a:buAutoNum type="arabicPeriod"/>
            </a:pPr>
            <a:endParaRPr lang="en-US" b="1" dirty="0" smtClean="0"/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9564" y="371035"/>
            <a:ext cx="3091066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Steps to Creating a Frequency Polygon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3106" y="3047996"/>
            <a:ext cx="31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8402" y="4343401"/>
            <a:ext cx="312593" cy="369332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75417" y="3156846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617" y="4453467"/>
            <a:ext cx="31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Oval 17"/>
          <p:cNvSpPr/>
          <p:nvPr/>
        </p:nvSpPr>
        <p:spPr>
          <a:xfrm>
            <a:off x="6248402" y="2652890"/>
            <a:ext cx="270931" cy="21411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94024" y="3795132"/>
            <a:ext cx="270931" cy="21411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94312" y="3448945"/>
            <a:ext cx="270931" cy="21411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167772" y="4089402"/>
            <a:ext cx="270931" cy="21411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81984" y="4511972"/>
            <a:ext cx="270931" cy="21411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endCxn id="19" idx="7"/>
          </p:cNvCxnSpPr>
          <p:nvPr/>
        </p:nvCxnSpPr>
        <p:spPr>
          <a:xfrm flipH="1">
            <a:off x="6025278" y="2867000"/>
            <a:ext cx="324723" cy="959488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614876" y="4006797"/>
            <a:ext cx="272281" cy="50838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2"/>
          </p:cNvCxnSpPr>
          <p:nvPr/>
        </p:nvCxnSpPr>
        <p:spPr>
          <a:xfrm>
            <a:off x="4993590" y="4822799"/>
            <a:ext cx="15854" cy="31364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448778" y="2903304"/>
            <a:ext cx="344311" cy="559752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925566" y="3663055"/>
            <a:ext cx="302143" cy="488619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2" idx="3"/>
          </p:cNvCxnSpPr>
          <p:nvPr/>
        </p:nvCxnSpPr>
        <p:spPr>
          <a:xfrm flipH="1">
            <a:off x="5009444" y="4694726"/>
            <a:ext cx="412217" cy="539736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1" idx="4"/>
          </p:cNvCxnSpPr>
          <p:nvPr/>
        </p:nvCxnSpPr>
        <p:spPr>
          <a:xfrm>
            <a:off x="7303238" y="4303512"/>
            <a:ext cx="429651" cy="841778"/>
          </a:xfrm>
          <a:prstGeom prst="straightConnector1">
            <a:avLst/>
          </a:prstGeom>
          <a:ln w="5715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810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/>
      <p:bldP spid="12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122" y="710284"/>
            <a:ext cx="8401902" cy="5563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 1. Frequency Polygon &amp; Histogram</a:t>
            </a:r>
            <a:endParaRPr lang="en-US" dirty="0"/>
          </a:p>
        </p:txBody>
      </p:sp>
      <p:pic>
        <p:nvPicPr>
          <p:cNvPr id="6" name="Picture 5" descr="Freq Polyg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99" y="1657328"/>
            <a:ext cx="5554212" cy="4821325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941826"/>
              </p:ext>
            </p:extLst>
          </p:nvPr>
        </p:nvGraphicFramePr>
        <p:xfrm>
          <a:off x="150344" y="2024961"/>
          <a:ext cx="270237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323"/>
                <a:gridCol w="846666"/>
                <a:gridCol w="905388"/>
              </a:tblGrid>
              <a:tr h="340662">
                <a:tc>
                  <a:txBody>
                    <a:bodyPr/>
                    <a:lstStyle/>
                    <a:p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Freq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Midpt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5-9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10-14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15-19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20-24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25-29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30-34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262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of Frequency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0310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ANS: Gives </a:t>
            </a:r>
            <a:r>
              <a:rPr lang="en-US" sz="2800" dirty="0"/>
              <a:t>the idea about the shape of the data distribution</a:t>
            </a:r>
            <a:r>
              <a:rPr lang="en-US" sz="2800" dirty="0" smtClean="0"/>
              <a:t>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4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ChangeArrowheads="1"/>
          </p:cNvSpPr>
          <p:nvPr/>
        </p:nvSpPr>
        <p:spPr bwMode="auto">
          <a:xfrm>
            <a:off x="386866" y="1059991"/>
            <a:ext cx="821893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008000"/>
                </a:solidFill>
              </a:rPr>
              <a:t>Ex 2. Frequency Polygon w/o a Histogram</a:t>
            </a:r>
            <a:endParaRPr lang="en-US" sz="4000" dirty="0">
              <a:solidFill>
                <a:srgbClr val="008000"/>
              </a:solidFill>
            </a:endParaRPr>
          </a:p>
        </p:txBody>
      </p:sp>
      <p:pic>
        <p:nvPicPr>
          <p:cNvPr id="28675" name="Picture 5" descr="Page 6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11" y="2062719"/>
            <a:ext cx="5426978" cy="3942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506328"/>
              </p:ext>
            </p:extLst>
          </p:nvPr>
        </p:nvGraphicFramePr>
        <p:xfrm>
          <a:off x="86637" y="2405250"/>
          <a:ext cx="316524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074"/>
                <a:gridCol w="1299277"/>
                <a:gridCol w="688895"/>
              </a:tblGrid>
              <a:tr h="340662">
                <a:tc>
                  <a:txBody>
                    <a:bodyPr/>
                    <a:lstStyle/>
                    <a:p>
                      <a:r>
                        <a:rPr lang="en-US" dirty="0" smtClean="0"/>
                        <a:t>IQ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Freq</a:t>
                      </a:r>
                      <a:endParaRPr lang="en-US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150-169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695558" y="619084"/>
            <a:ext cx="7162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008000"/>
                </a:solidFill>
              </a:rPr>
              <a:t>Relative Frequency Polygon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609600" y="1315192"/>
            <a:ext cx="7848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b="0" dirty="0"/>
              <a:t>Uses relative frequencies (proportions or percentages) for the vertical scale. </a:t>
            </a:r>
            <a:endParaRPr lang="en-US" b="0" dirty="0" smtClean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b="0" dirty="0" smtClean="0"/>
              <a:t>Ex.</a:t>
            </a:r>
            <a:endParaRPr lang="en-US" b="0" dirty="0"/>
          </a:p>
        </p:txBody>
      </p:sp>
      <p:pic>
        <p:nvPicPr>
          <p:cNvPr id="30723" name="Picture 5" descr="Page 66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37" y="2543947"/>
            <a:ext cx="4518853" cy="342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86354"/>
              </p:ext>
            </p:extLst>
          </p:nvPr>
        </p:nvGraphicFramePr>
        <p:xfrm>
          <a:off x="5036904" y="2473318"/>
          <a:ext cx="3660389" cy="292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205"/>
                <a:gridCol w="1050564"/>
                <a:gridCol w="1248620"/>
              </a:tblGrid>
              <a:tr h="340662">
                <a:tc>
                  <a:txBody>
                    <a:bodyPr/>
                    <a:lstStyle/>
                    <a:p>
                      <a:r>
                        <a:rPr lang="en-US" dirty="0" smtClean="0"/>
                        <a:t>IQ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Midpt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Freq</a:t>
                      </a:r>
                      <a:endParaRPr lang="en-US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2.6%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42.3%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44.9%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9.0%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1.3%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406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150-169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17406" y="2001707"/>
            <a:ext cx="3068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Low Lead Group IQ Score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306388" y="608095"/>
            <a:ext cx="863441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 dirty="0"/>
              <a:t>Cumulative Frequency Distribution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4649788" y="6126163"/>
            <a:ext cx="128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825500" y="6126163"/>
            <a:ext cx="21669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7728" y="1259914"/>
            <a:ext cx="8131378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What is it?</a:t>
            </a:r>
          </a:p>
          <a:p>
            <a:endParaRPr lang="en-US" sz="2200" dirty="0"/>
          </a:p>
          <a:p>
            <a:r>
              <a:rPr lang="en-US" sz="2200" dirty="0" smtClean="0"/>
              <a:t>ANS: Is used to determine the number of observations that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    lie above (or below) a particular value in a data set.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1682</TotalTime>
  <Words>490</Words>
  <Application>Microsoft Macintosh PowerPoint</Application>
  <PresentationFormat>On-screen Show (4:3)</PresentationFormat>
  <Paragraphs>174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Notes #13</vt:lpstr>
      <vt:lpstr>What graph to use to display Class Midpoints</vt:lpstr>
      <vt:lpstr>Complete the Mid Points for each Class</vt:lpstr>
      <vt:lpstr>PowerPoint Presentation</vt:lpstr>
      <vt:lpstr>Ex 1. Frequency Polygon &amp; Histogram</vt:lpstr>
      <vt:lpstr>Purpose of Frequency Polygons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#13</dc:title>
  <dc:creator>May Ng</dc:creator>
  <cp:lastModifiedBy>May Ng</cp:lastModifiedBy>
  <cp:revision>34</cp:revision>
  <dcterms:created xsi:type="dcterms:W3CDTF">2015-10-08T05:37:59Z</dcterms:created>
  <dcterms:modified xsi:type="dcterms:W3CDTF">2017-10-30T22:31:54Z</dcterms:modified>
</cp:coreProperties>
</file>