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0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8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6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1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6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CC00-2B57-3046-AB76-59B178A7F0A4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C029-F3E9-4B40-BB45-869CE628E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23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Cumulative Frequency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err="1" smtClean="0"/>
              <a:t>Ogive</a:t>
            </a:r>
            <a:r>
              <a:rPr lang="en-US" dirty="0" smtClean="0"/>
              <a:t>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#13a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30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3. Plot the data points and connect the points</a:t>
            </a:r>
            <a:endParaRPr lang="en-US" sz="2800" dirty="0"/>
          </a:p>
        </p:txBody>
      </p:sp>
      <p:pic>
        <p:nvPicPr>
          <p:cNvPr id="4" name="Picture 3" descr="Screen Shot 2017-10-16 at 6.36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7940"/>
            <a:ext cx="7932831" cy="573044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87301" y="5511348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37445" y="5392882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96885" y="3729588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41817" y="1976868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69285" y="1584948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28725" y="1397148"/>
            <a:ext cx="272109" cy="2268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8" idx="3"/>
          </p:cNvCxnSpPr>
          <p:nvPr/>
        </p:nvCxnSpPr>
        <p:spPr>
          <a:xfrm flipV="1">
            <a:off x="1819561" y="5586471"/>
            <a:ext cx="957733" cy="69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7"/>
            <a:endCxn id="10" idx="3"/>
          </p:cNvCxnSpPr>
          <p:nvPr/>
        </p:nvCxnSpPr>
        <p:spPr>
          <a:xfrm flipV="1">
            <a:off x="2969705" y="3923177"/>
            <a:ext cx="867029" cy="15029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046318" y="2170457"/>
            <a:ext cx="1212672" cy="15591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7"/>
            <a:endCxn id="12" idx="2"/>
          </p:cNvCxnSpPr>
          <p:nvPr/>
        </p:nvCxnSpPr>
        <p:spPr>
          <a:xfrm flipV="1">
            <a:off x="5474077" y="1698350"/>
            <a:ext cx="895208" cy="3117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7"/>
            <a:endCxn id="13" idx="1"/>
          </p:cNvCxnSpPr>
          <p:nvPr/>
        </p:nvCxnSpPr>
        <p:spPr>
          <a:xfrm flipV="1">
            <a:off x="6601545" y="1430363"/>
            <a:ext cx="867029" cy="18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25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an </a:t>
            </a:r>
            <a:r>
              <a:rPr lang="en-US" dirty="0" err="1" smtClean="0"/>
              <a:t>Ogive</a:t>
            </a:r>
            <a:r>
              <a:rPr lang="en-US" dirty="0" smtClean="0"/>
              <a:t>/Cumulative Frequency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ANS: Used to visually represent how many values are below a certain Upper </a:t>
            </a: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/>
              <a:t>B</a:t>
            </a:r>
            <a:r>
              <a:rPr lang="en-US" dirty="0" smtClean="0"/>
              <a:t>oundary.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30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70"/>
            <a:ext cx="8229600" cy="918668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Ex. How many individuals have an IQ Score less than 89.5?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287"/>
            <a:ext cx="8229600" cy="5328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Draw a vertical line up from 89.5 till it intersects with the graph.</a:t>
            </a:r>
            <a:endParaRPr lang="en-US" sz="2400" dirty="0"/>
          </a:p>
        </p:txBody>
      </p:sp>
      <p:pic>
        <p:nvPicPr>
          <p:cNvPr id="4" name="Picture 3" descr="Screen Shot 2017-10-16 at 7.01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7115"/>
            <a:ext cx="8229600" cy="483189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071263" y="4164286"/>
            <a:ext cx="0" cy="1736675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8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208"/>
            <a:ext cx="8229600" cy="5785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2. From the point of intersection, draw a horizontal line to the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y-axis; where the line meets the number, is your answer.</a:t>
            </a:r>
            <a:endParaRPr lang="en-US" sz="2400" dirty="0"/>
          </a:p>
        </p:txBody>
      </p:sp>
      <p:pic>
        <p:nvPicPr>
          <p:cNvPr id="4" name="Picture 3" descr="Screen Shot 2017-10-16 at 7.0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68610"/>
            <a:ext cx="8077511" cy="47113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531393" y="3772133"/>
            <a:ext cx="2297088" cy="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31393" y="3772133"/>
            <a:ext cx="2297088" cy="1699328"/>
          </a:xfrm>
          <a:prstGeom prst="rect">
            <a:avLst/>
          </a:prstGeom>
          <a:solidFill>
            <a:srgbClr val="FFFF00">
              <a:alpha val="3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1394" y="2957736"/>
            <a:ext cx="4792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individuals have an IQ Score less than 89.5?</a:t>
            </a:r>
          </a:p>
          <a:p>
            <a:endParaRPr lang="en-US" sz="2400" dirty="0"/>
          </a:p>
          <a:p>
            <a:r>
              <a:rPr lang="en-US" sz="2400" dirty="0" smtClean="0"/>
              <a:t>ANS: 40 out of 78 individuals tested have an IQ Score less than 89.5.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044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0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Example 2. How many people have an IQ score HIGHER than 89.5</a:t>
            </a:r>
            <a:endParaRPr lang="en-US" sz="2800" dirty="0"/>
          </a:p>
        </p:txBody>
      </p:sp>
      <p:pic>
        <p:nvPicPr>
          <p:cNvPr id="4" name="Picture 3" descr="Screen Shot 2017-10-16 at 7.29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" y="1859698"/>
            <a:ext cx="4456698" cy="3462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6727" y="670679"/>
            <a:ext cx="4370073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Indicate the Total # of people tested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ANS (A): 78</a:t>
            </a:r>
          </a:p>
          <a:p>
            <a:endParaRPr lang="en-US" sz="2400" dirty="0" smtClean="0"/>
          </a:p>
          <a:p>
            <a:pPr marL="342900" indent="-342900">
              <a:buAutoNum type="arabicPeriod" startAt="2"/>
            </a:pPr>
            <a:r>
              <a:rPr lang="en-US" sz="2400" dirty="0" smtClean="0"/>
              <a:t>Indicate the Total # of people with IQ Score less than 89.5.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ANS (B):  40</a:t>
            </a:r>
          </a:p>
          <a:p>
            <a:endParaRPr lang="en-US" sz="2400" dirty="0"/>
          </a:p>
          <a:p>
            <a:r>
              <a:rPr lang="en-US" sz="2400" dirty="0" smtClean="0"/>
              <a:t>3. Subtract ANS (B) from ANS (A)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      78   -    40  =  38</a:t>
            </a:r>
          </a:p>
          <a:p>
            <a:endParaRPr lang="en-US" sz="2400" dirty="0"/>
          </a:p>
          <a:p>
            <a:r>
              <a:rPr lang="en-US" sz="2400" dirty="0" smtClean="0"/>
              <a:t>FINAL ANS:  There are 38 people with an IQ score HIGHER than 89.5.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295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087"/>
            <a:ext cx="8229600" cy="857420"/>
          </a:xfrm>
        </p:spPr>
        <p:txBody>
          <a:bodyPr/>
          <a:lstStyle/>
          <a:p>
            <a:r>
              <a:rPr lang="en-US" dirty="0" smtClean="0"/>
              <a:t>Recap on Cumulative Frequency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896094"/>
              </p:ext>
            </p:extLst>
          </p:nvPr>
        </p:nvGraphicFramePr>
        <p:xfrm>
          <a:off x="1293877" y="2840873"/>
          <a:ext cx="6685035" cy="3554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345"/>
                <a:gridCol w="2228345"/>
                <a:gridCol w="2228345"/>
              </a:tblGrid>
              <a:tr h="8067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IQ Score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Cumulative Frequency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538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50-69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3" marB="45723"/>
                </a:tc>
              </a:tr>
              <a:tr h="538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70-89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3" marB="45723"/>
                </a:tc>
              </a:tr>
              <a:tr h="538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90-109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3" marB="45723"/>
                </a:tc>
              </a:tr>
              <a:tr h="538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110-129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3" marB="45723"/>
                </a:tc>
              </a:tr>
              <a:tr h="5763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130-149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061252"/>
            <a:ext cx="83021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running total of the frequencies from the previous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class to the next. </a:t>
            </a:r>
          </a:p>
          <a:p>
            <a:endParaRPr lang="en-US" sz="2800" dirty="0" smtClean="0"/>
          </a:p>
          <a:p>
            <a:r>
              <a:rPr lang="en-US" sz="2800" dirty="0" smtClean="0"/>
              <a:t>Ex. Fill-in the Cumulative Frequency</a:t>
            </a:r>
          </a:p>
        </p:txBody>
      </p:sp>
    </p:spTree>
    <p:extLst>
      <p:ext uri="{BB962C8B-B14F-4D97-AF65-F5344CB8AC3E}">
        <p14:creationId xmlns:p14="http://schemas.microsoft.com/office/powerpoint/2010/main" val="309168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Cumulative Frequency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06021"/>
              </p:ext>
            </p:extLst>
          </p:nvPr>
        </p:nvGraphicFramePr>
        <p:xfrm>
          <a:off x="1293877" y="2418570"/>
          <a:ext cx="6685035" cy="397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345"/>
                <a:gridCol w="2228345"/>
                <a:gridCol w="2228345"/>
              </a:tblGrid>
              <a:tr h="9067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IQ Score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Cumulative Frequency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6056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50-69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6056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70-89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33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6056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90-109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6056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110-129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77</a:t>
                      </a:r>
                      <a:endParaRPr lang="en-US" sz="2400" dirty="0"/>
                    </a:p>
                  </a:txBody>
                  <a:tcPr marT="45723" marB="45723"/>
                </a:tc>
              </a:tr>
              <a:tr h="6477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130-149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417638"/>
            <a:ext cx="8481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ANS: running total of the frequencies from the previous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class to the next.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51664" y="3607882"/>
            <a:ext cx="8521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59976" y="3790966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480103" y="4263400"/>
            <a:ext cx="85215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264454" y="4470442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68932" y="4982212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401527" y="5517940"/>
            <a:ext cx="1086086" cy="4153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560620" y="4871002"/>
            <a:ext cx="78992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617176" y="5397529"/>
            <a:ext cx="733364" cy="331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65098" y="6101516"/>
            <a:ext cx="78992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40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2565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G</a:t>
            </a:r>
            <a:r>
              <a:rPr lang="en-US" dirty="0" smtClean="0"/>
              <a:t>raphically </a:t>
            </a:r>
            <a:r>
              <a:rPr lang="en-US" dirty="0"/>
              <a:t>D</a:t>
            </a:r>
            <a:r>
              <a:rPr lang="en-US" dirty="0" smtClean="0"/>
              <a:t>isplay Cumulative Frequency Data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ANS: Use an </a:t>
            </a:r>
            <a:r>
              <a:rPr lang="en-US" dirty="0" err="1" smtClean="0"/>
              <a:t>Ogive</a:t>
            </a:r>
            <a:r>
              <a:rPr lang="en-US" dirty="0" smtClean="0"/>
              <a:t> (‘o-jive’) Graph; </a:t>
            </a:r>
            <a:r>
              <a:rPr lang="en-US" b="0" dirty="0" smtClean="0"/>
              <a:t>A line graph that depicts </a:t>
            </a:r>
            <a:r>
              <a:rPr lang="en-US" b="0" dirty="0" smtClean="0">
                <a:solidFill>
                  <a:schemeClr val="hlink"/>
                </a:solidFill>
              </a:rPr>
              <a:t>cumulative</a:t>
            </a:r>
            <a:r>
              <a:rPr lang="en-US" b="0" dirty="0" smtClean="0"/>
              <a:t> frequencies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a.k.a</a:t>
            </a:r>
            <a:r>
              <a:rPr lang="en-US" dirty="0" smtClean="0"/>
              <a:t>: Cumulative Frequency Polygon)</a:t>
            </a:r>
            <a:endParaRPr lang="en-US" b="0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739"/>
            <a:ext cx="8229600" cy="805266"/>
          </a:xfrm>
        </p:spPr>
        <p:txBody>
          <a:bodyPr/>
          <a:lstStyle/>
          <a:p>
            <a:r>
              <a:rPr lang="en-US" dirty="0" smtClean="0"/>
              <a:t>How to Draw an </a:t>
            </a:r>
            <a:r>
              <a:rPr lang="en-US" dirty="0" err="1" smtClean="0"/>
              <a:t>Ogive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0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ANS: Plotting the Upper Class Boundaries on the x-axis and Cumulative Frequency on the y-axis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557149"/>
              </p:ext>
            </p:extLst>
          </p:nvPr>
        </p:nvGraphicFramePr>
        <p:xfrm>
          <a:off x="2491251" y="2234609"/>
          <a:ext cx="4176424" cy="4264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342"/>
                <a:gridCol w="1550013"/>
                <a:gridCol w="1593069"/>
              </a:tblGrid>
              <a:tr h="8636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</a:t>
                      </a:r>
                    </a:p>
                    <a:p>
                      <a:r>
                        <a:rPr lang="en-US" sz="1800" dirty="0" smtClean="0"/>
                        <a:t>Score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Upper Class Boundaries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(x)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Cumulative Frequency</a:t>
                      </a:r>
                    </a:p>
                    <a:p>
                      <a:pPr algn="ctr"/>
                      <a:r>
                        <a:rPr lang="en-US" sz="1800" dirty="0" smtClean="0"/>
                        <a:t>(y)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45778">
                <a:tc>
                  <a:txBody>
                    <a:bodyPr/>
                    <a:lstStyle/>
                    <a:p>
                      <a:r>
                        <a:rPr lang="en-US" dirty="0" smtClean="0"/>
                        <a:t>30-49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T="45723" marB="45723"/>
                </a:tc>
              </a:tr>
              <a:tr h="545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45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45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70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837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129.5</a:t>
                      </a:r>
                      <a:endParaRPr lang="en-US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837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149.5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30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8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Steps to Creating an </a:t>
            </a:r>
            <a:r>
              <a:rPr lang="en-US" dirty="0" err="1" smtClean="0"/>
              <a:t>Ogive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299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Modify the original Frequency Distribution by adding NEW starting Group. (See the “Before” &amp; “After” sample)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- Fill in the Upper Boundaries for each Group/Class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6600"/>
                </a:solidFill>
              </a:rPr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82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832641"/>
              </p:ext>
            </p:extLst>
          </p:nvPr>
        </p:nvGraphicFramePr>
        <p:xfrm>
          <a:off x="158730" y="2449489"/>
          <a:ext cx="4331070" cy="306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88"/>
                <a:gridCol w="1415102"/>
                <a:gridCol w="1822480"/>
              </a:tblGrid>
              <a:tr h="10612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IQ Score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Upper</a:t>
                      </a:r>
                      <a:r>
                        <a:rPr lang="en-US" sz="2000" baseline="0" dirty="0" smtClean="0"/>
                        <a:t> Boundaries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(x)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Cumulative Frequency</a:t>
                      </a:r>
                    </a:p>
                    <a:p>
                      <a:pPr algn="ctr"/>
                      <a:r>
                        <a:rPr lang="en-US" sz="2000" dirty="0" smtClean="0"/>
                        <a:t>(y)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0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50-69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0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70-89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0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90-109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0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110-129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0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130-149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357005"/>
              </p:ext>
            </p:extLst>
          </p:nvPr>
        </p:nvGraphicFramePr>
        <p:xfrm>
          <a:off x="4693881" y="2487068"/>
          <a:ext cx="4314064" cy="345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240"/>
                <a:gridCol w="1465528"/>
                <a:gridCol w="1570296"/>
              </a:tblGrid>
              <a:tr h="8182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IQ Score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Upper</a:t>
                      </a:r>
                      <a:r>
                        <a:rPr lang="en-US" sz="2000" baseline="0" dirty="0" smtClean="0"/>
                        <a:t> Boundaries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(x)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Cumulative Frequency</a:t>
                      </a:r>
                    </a:p>
                    <a:p>
                      <a:pPr algn="ctr"/>
                      <a:r>
                        <a:rPr lang="en-US" sz="2000" dirty="0" smtClean="0"/>
                        <a:t>(y)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30-49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49.5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50-69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70-89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90-109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110-129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</a:t>
                      </a:r>
                      <a:endParaRPr lang="en-US" sz="2000" dirty="0"/>
                    </a:p>
                  </a:txBody>
                  <a:tcPr marT="45723" marB="45723"/>
                </a:tc>
              </a:tr>
              <a:tr h="4089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130-149</a:t>
                      </a:r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4221" y="1173340"/>
            <a:ext cx="31519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Provided Frequency Distribution</a:t>
            </a:r>
          </a:p>
          <a:p>
            <a:pPr algn="ctr"/>
            <a:r>
              <a:rPr lang="en-US" sz="2400" dirty="0" smtClean="0"/>
              <a:t>(BEFORE)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86421" y="1173340"/>
            <a:ext cx="31519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“Modified” Frequency Distribution</a:t>
            </a:r>
          </a:p>
          <a:p>
            <a:pPr algn="ctr"/>
            <a:r>
              <a:rPr lang="en-US" sz="2400" dirty="0" smtClean="0"/>
              <a:t>(AFTER)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4221" y="305401"/>
            <a:ext cx="779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Fill in the Upper Boundaries for each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42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696"/>
            <a:ext cx="7887479" cy="3216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Plot the Upper Boundaries on the x-axis &amp; the Cumulative Frequency on the y-axis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Ex. X-axis labeled “IQ Scores of Lower Lead Group”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y-axis “Cumulative Frequency”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067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0-16 at 6.36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40" y="340212"/>
            <a:ext cx="7837112" cy="603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0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590</Words>
  <Application>Microsoft Macintosh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Cumulative Frequency &amp;  Ogive Graphs</vt:lpstr>
      <vt:lpstr>Recap on Cumulative Frequency</vt:lpstr>
      <vt:lpstr>Recap on Cumulative Frequency</vt:lpstr>
      <vt:lpstr>How to Graphically Display Cumulative Frequency Data</vt:lpstr>
      <vt:lpstr>How to Draw an Ogive </vt:lpstr>
      <vt:lpstr>3 Steps to Creating an Ogive</vt:lpstr>
      <vt:lpstr>PowerPoint Presentation</vt:lpstr>
      <vt:lpstr>PowerPoint Presentation</vt:lpstr>
      <vt:lpstr>PowerPoint Presentation</vt:lpstr>
      <vt:lpstr>3. Plot the data points and connect the points</vt:lpstr>
      <vt:lpstr>Purpose of an Ogive/Cumulative Frequency Polygon</vt:lpstr>
      <vt:lpstr>Ex. How many individuals have an IQ Score less than 89.5?</vt:lpstr>
      <vt:lpstr>PowerPoint Presentation</vt:lpstr>
      <vt:lpstr>Example 2. How many people have an IQ score HIGHER than 89.5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Frequency, Relative Cumulative Frequency &amp; Ogive Graphs</dc:title>
  <dc:creator>May Ng</dc:creator>
  <cp:lastModifiedBy>May Ng</cp:lastModifiedBy>
  <cp:revision>19</cp:revision>
  <dcterms:created xsi:type="dcterms:W3CDTF">2017-10-17T00:49:24Z</dcterms:created>
  <dcterms:modified xsi:type="dcterms:W3CDTF">2017-10-30T22:33:23Z</dcterms:modified>
</cp:coreProperties>
</file>