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06CF3-E5ED-3941-9A61-C767AC5B8C2F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116AB-CE76-E84F-AE76-7A7E8385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94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4154" y="1015889"/>
            <a:ext cx="6477000" cy="1914144"/>
          </a:xfrm>
        </p:spPr>
        <p:txBody>
          <a:bodyPr/>
          <a:lstStyle/>
          <a:p>
            <a:r>
              <a:rPr lang="en-US" dirty="0" smtClean="0"/>
              <a:t>Notes #14: Stem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5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up a Chrome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77589"/>
            <a:ext cx="7313613" cy="4056062"/>
          </a:xfrm>
        </p:spPr>
        <p:txBody>
          <a:bodyPr/>
          <a:lstStyle/>
          <a:p>
            <a:r>
              <a:rPr lang="en-US" dirty="0" smtClean="0"/>
              <a:t>Log on to </a:t>
            </a:r>
            <a:endParaRPr lang="en-US" dirty="0"/>
          </a:p>
        </p:txBody>
      </p:sp>
      <p:pic>
        <p:nvPicPr>
          <p:cNvPr id="4" name="Picture 3" descr="Screen Shot 2015-10-09 at 6.26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729" y="1964951"/>
            <a:ext cx="4826000" cy="3568700"/>
          </a:xfrm>
          <a:prstGeom prst="rect">
            <a:avLst/>
          </a:prstGeom>
        </p:spPr>
      </p:pic>
      <p:pic>
        <p:nvPicPr>
          <p:cNvPr id="5" name="Picture 4" descr="Screen Shot 2015-10-09 at 6.26.2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729" y="5768781"/>
            <a:ext cx="5288283" cy="80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2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6438"/>
            <a:ext cx="7313613" cy="868362"/>
          </a:xfrm>
        </p:spPr>
        <p:txBody>
          <a:bodyPr/>
          <a:lstStyle/>
          <a:p>
            <a:r>
              <a:rPr lang="en-US" dirty="0" smtClean="0"/>
              <a:t>What is a Stem Plot?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5458"/>
            <a:ext cx="7313613" cy="164424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ANS: A </a:t>
            </a:r>
            <a:r>
              <a:rPr lang="en-US" sz="2600" b="1" dirty="0"/>
              <a:t>Stem and Leaf Plot</a:t>
            </a:r>
            <a:r>
              <a:rPr lang="en-US" sz="2600" dirty="0"/>
              <a:t> is a special table where each data value is split into a "stem" (the first digit or digits) and a "leaf" (usually the last digit). 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xample</a:t>
            </a:r>
            <a:r>
              <a:rPr lang="en-US" dirty="0"/>
              <a:t>:</a:t>
            </a:r>
          </a:p>
        </p:txBody>
      </p:sp>
      <p:pic>
        <p:nvPicPr>
          <p:cNvPr id="4" name="Picture 3" descr="Screen Shot 2015-10-09 at 5.33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227" y="2426806"/>
            <a:ext cx="5374154" cy="424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4198"/>
            <a:ext cx="7313613" cy="532427"/>
          </a:xfrm>
        </p:spPr>
        <p:txBody>
          <a:bodyPr/>
          <a:lstStyle/>
          <a:p>
            <a:r>
              <a:rPr lang="en-US" dirty="0" smtClean="0"/>
              <a:t>Stem </a:t>
            </a:r>
            <a:r>
              <a:rPr lang="en-US" dirty="0" err="1" smtClean="0"/>
              <a:t>vs</a:t>
            </a:r>
            <a:r>
              <a:rPr lang="en-US" dirty="0" smtClean="0"/>
              <a:t> Leaf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04" y="946625"/>
            <a:ext cx="8229600" cy="3050430"/>
          </a:xfrm>
        </p:spPr>
        <p:txBody>
          <a:bodyPr/>
          <a:lstStyle/>
          <a:p>
            <a:r>
              <a:rPr lang="en-US" dirty="0"/>
              <a:t>The "stem" values are listed down, and the "leaf" values go right (or left) from the stem values. </a:t>
            </a:r>
          </a:p>
          <a:p>
            <a:r>
              <a:rPr lang="en-US" dirty="0"/>
              <a:t>The "stem" is used to group the scores and each "leaf" shows the individual scores within each group.</a:t>
            </a:r>
          </a:p>
          <a:p>
            <a:pPr marL="0" indent="0">
              <a:buNone/>
            </a:pPr>
            <a:r>
              <a:rPr lang="en-US" dirty="0"/>
              <a:t>Ex. Sam got his friends to do a long jump and </a:t>
            </a:r>
            <a:r>
              <a:rPr lang="en-US" dirty="0" smtClean="0"/>
              <a:t>got these</a:t>
            </a:r>
            <a:r>
              <a:rPr lang="en-US" dirty="0"/>
              <a:t> results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b="1" dirty="0"/>
              <a:t>2.3, 2.5, 2.5, 2.7, 2.8 3.2, 3.6, 3.6, 4.5, 5.0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85549" y="4250688"/>
            <a:ext cx="261196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Stem 	Leaf</a:t>
            </a:r>
          </a:p>
          <a:p>
            <a:r>
              <a:rPr lang="en-US" sz="2400" dirty="0"/>
              <a:t>2 	3 5 5 7 8</a:t>
            </a:r>
          </a:p>
          <a:p>
            <a:r>
              <a:rPr lang="en-US" sz="2400" dirty="0"/>
              <a:t>3 	2 6 6</a:t>
            </a:r>
          </a:p>
          <a:p>
            <a:r>
              <a:rPr lang="en-US" sz="2400" dirty="0"/>
              <a:t>4 	5</a:t>
            </a:r>
          </a:p>
          <a:p>
            <a:r>
              <a:rPr lang="en-US" sz="2400" dirty="0"/>
              <a:t>5 	0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14400" y="4240095"/>
            <a:ext cx="2950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stem-and-leaf plot: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4449" y="4701760"/>
            <a:ext cx="265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5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interpret a Stem Plot?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011740"/>
              </p:ext>
            </p:extLst>
          </p:nvPr>
        </p:nvGraphicFramePr>
        <p:xfrm>
          <a:off x="315382" y="2551617"/>
          <a:ext cx="3303292" cy="25907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51646"/>
                <a:gridCol w="1651646"/>
              </a:tblGrid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Leaf</a:t>
                      </a:r>
                      <a:endParaRPr lang="en-US" sz="2800" dirty="0"/>
                    </a:p>
                  </a:txBody>
                  <a:tcPr anchor="ctr"/>
                </a:tc>
              </a:tr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259" y="1667471"/>
            <a:ext cx="7986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Data Set:    2.3</a:t>
            </a:r>
            <a:r>
              <a:rPr lang="en-US" sz="2800" b="1" dirty="0"/>
              <a:t>, 2.5, 2.5, 2.7, 2.8 3.2, 3.6, 3.6, 4.5, 5.0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18674" y="2481959"/>
            <a:ext cx="5187137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4 STEPS</a:t>
            </a:r>
            <a:endParaRPr lang="en-US" sz="2800" b="1" u="sng" dirty="0"/>
          </a:p>
          <a:p>
            <a:r>
              <a:rPr lang="en-US" sz="2800" dirty="0" smtClean="0"/>
              <a:t>1) Say </a:t>
            </a:r>
            <a:r>
              <a:rPr lang="en-US" sz="2800" dirty="0"/>
              <a:t>what the stem and leaf </a:t>
            </a:r>
            <a:r>
              <a:rPr lang="en-US" sz="2800" dirty="0" smtClean="0"/>
              <a:t>mean</a:t>
            </a:r>
          </a:p>
          <a:p>
            <a:r>
              <a:rPr lang="en-US" sz="2800" dirty="0" smtClean="0"/>
              <a:t>      Ex. </a:t>
            </a:r>
            <a:r>
              <a:rPr lang="en-US" sz="2800" dirty="0"/>
              <a:t>KEY: </a:t>
            </a:r>
            <a:r>
              <a:rPr lang="en-US" sz="2800" dirty="0">
                <a:solidFill>
                  <a:schemeClr val="dk1"/>
                </a:solidFill>
              </a:rPr>
              <a:t>4|2 means 4.2  </a:t>
            </a:r>
            <a:endParaRPr lang="en-US" sz="2800" dirty="0"/>
          </a:p>
          <a:p>
            <a:r>
              <a:rPr lang="en-US" sz="2800" dirty="0" smtClean="0"/>
              <a:t>2) In </a:t>
            </a:r>
            <a:r>
              <a:rPr lang="en-US" sz="2800" dirty="0"/>
              <a:t>this case each leaf is a decimal</a:t>
            </a:r>
          </a:p>
          <a:p>
            <a:r>
              <a:rPr lang="en-US" sz="2800" dirty="0" smtClean="0"/>
              <a:t>3) It </a:t>
            </a:r>
            <a:r>
              <a:rPr lang="en-US" sz="2800" dirty="0"/>
              <a:t>is OK to repeat a leaf </a:t>
            </a:r>
            <a:r>
              <a:rPr lang="en-US" sz="2800" dirty="0" smtClean="0"/>
              <a:t>value.</a:t>
            </a:r>
            <a:endParaRPr lang="en-US" sz="2800" dirty="0"/>
          </a:p>
          <a:p>
            <a:r>
              <a:rPr lang="en-US" sz="2800" dirty="0" smtClean="0"/>
              <a:t>4) Include “0”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(ex. 5.0 </a:t>
            </a:r>
            <a:r>
              <a:rPr lang="en-US" sz="2800" dirty="0"/>
              <a:t>has a leaf of "</a:t>
            </a:r>
            <a:r>
              <a:rPr lang="en-US" sz="2800" dirty="0" smtClean="0"/>
              <a:t>0”)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701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interpret a Stem Plot?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420883"/>
              </p:ext>
            </p:extLst>
          </p:nvPr>
        </p:nvGraphicFramePr>
        <p:xfrm>
          <a:off x="315382" y="2551617"/>
          <a:ext cx="3303292" cy="25907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51646"/>
                <a:gridCol w="1651646"/>
              </a:tblGrid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Leaf</a:t>
                      </a:r>
                      <a:endParaRPr lang="en-US" sz="2800" dirty="0"/>
                    </a:p>
                  </a:txBody>
                  <a:tcPr anchor="ctr"/>
                </a:tc>
              </a:tr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3 5 5 7 8</a:t>
                      </a:r>
                      <a:endParaRPr lang="en-US" sz="2800" dirty="0"/>
                    </a:p>
                  </a:txBody>
                  <a:tcPr anchor="ctr"/>
                </a:tc>
              </a:tr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2 6 6</a:t>
                      </a:r>
                      <a:endParaRPr lang="en-US" sz="2800" dirty="0"/>
                    </a:p>
                  </a:txBody>
                  <a:tcPr anchor="ctr"/>
                </a:tc>
              </a:tr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</a:tr>
              <a:tr h="4875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259" y="1667471"/>
            <a:ext cx="7986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Data Set:    2.3</a:t>
            </a:r>
            <a:r>
              <a:rPr lang="en-US" sz="2800" b="1" dirty="0"/>
              <a:t>, 2.5, 2.5, 2.7, 2.8 3.2, 3.6, 3.6, 4.5, 5.0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18674" y="2481959"/>
            <a:ext cx="5187137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4 STEPS</a:t>
            </a:r>
            <a:endParaRPr lang="en-US" sz="2800" b="1" u="sng" dirty="0"/>
          </a:p>
          <a:p>
            <a:r>
              <a:rPr lang="en-US" sz="2800" dirty="0" smtClean="0"/>
              <a:t>1) Say </a:t>
            </a:r>
            <a:r>
              <a:rPr lang="en-US" sz="2800" dirty="0"/>
              <a:t>what the stem and leaf </a:t>
            </a:r>
            <a:r>
              <a:rPr lang="en-US" sz="2800" dirty="0" smtClean="0"/>
              <a:t>mean</a:t>
            </a:r>
          </a:p>
          <a:p>
            <a:r>
              <a:rPr lang="en-US" sz="2800" dirty="0" smtClean="0"/>
              <a:t>      Ex. </a:t>
            </a:r>
            <a:r>
              <a:rPr lang="en-US" sz="2800" dirty="0"/>
              <a:t>KEY: </a:t>
            </a:r>
            <a:r>
              <a:rPr lang="en-US" sz="2800" dirty="0">
                <a:solidFill>
                  <a:schemeClr val="dk1"/>
                </a:solidFill>
              </a:rPr>
              <a:t>4|2 means 4.2  </a:t>
            </a:r>
            <a:endParaRPr lang="en-US" sz="2800" dirty="0"/>
          </a:p>
          <a:p>
            <a:r>
              <a:rPr lang="en-US" sz="2800" dirty="0" smtClean="0"/>
              <a:t>2) In </a:t>
            </a:r>
            <a:r>
              <a:rPr lang="en-US" sz="2800" dirty="0"/>
              <a:t>this case each leaf is a decimal</a:t>
            </a:r>
          </a:p>
          <a:p>
            <a:r>
              <a:rPr lang="en-US" sz="2800" dirty="0" smtClean="0"/>
              <a:t>3) It </a:t>
            </a:r>
            <a:r>
              <a:rPr lang="en-US" sz="2800" dirty="0"/>
              <a:t>is OK to repeat a leaf </a:t>
            </a:r>
            <a:r>
              <a:rPr lang="en-US" sz="2800" dirty="0" smtClean="0"/>
              <a:t>value.</a:t>
            </a:r>
            <a:endParaRPr lang="en-US" sz="2800" dirty="0"/>
          </a:p>
          <a:p>
            <a:r>
              <a:rPr lang="en-US" sz="2800" dirty="0" smtClean="0"/>
              <a:t>4) Include “0”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(ex. 5.0 </a:t>
            </a:r>
            <a:r>
              <a:rPr lang="en-US" sz="2800" dirty="0"/>
              <a:t>has a leaf of "</a:t>
            </a:r>
            <a:r>
              <a:rPr lang="en-US" sz="2800" dirty="0" smtClean="0"/>
              <a:t>0”)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803960" y="5193544"/>
            <a:ext cx="2652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KEY: </a:t>
            </a:r>
            <a:r>
              <a:rPr lang="en-US" sz="2400" dirty="0">
                <a:solidFill>
                  <a:schemeClr val="dk1"/>
                </a:solidFill>
              </a:rPr>
              <a:t>4|2 means 4.2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4831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Mean, Median &amp; Mode in a Stem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74" y="1735138"/>
            <a:ext cx="8684344" cy="4056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Sample #1: Data Set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35,  </a:t>
            </a:r>
            <a:r>
              <a:rPr lang="en-US" dirty="0"/>
              <a:t>36 </a:t>
            </a:r>
            <a:r>
              <a:rPr lang="en-US" dirty="0" smtClean="0"/>
              <a:t>, 37, 38 , 40 , 40  , 41 , 42 , </a:t>
            </a:r>
            <a:r>
              <a:rPr lang="en-US" dirty="0"/>
              <a:t>43 </a:t>
            </a:r>
            <a:r>
              <a:rPr lang="en-US" dirty="0" smtClean="0"/>
              <a:t>, 55 , 55 , 55 , 56 , 57, 58, 59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Set up Stem Leaf Plot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83805"/>
              </p:ext>
            </p:extLst>
          </p:nvPr>
        </p:nvGraphicFramePr>
        <p:xfrm>
          <a:off x="685375" y="3654139"/>
          <a:ext cx="4082802" cy="22499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41401"/>
                <a:gridCol w="2041401"/>
              </a:tblGrid>
              <a:tr h="5624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Leaf</a:t>
                      </a:r>
                      <a:endParaRPr lang="en-US" sz="2800" dirty="0"/>
                    </a:p>
                  </a:txBody>
                  <a:tcPr anchor="ctr"/>
                </a:tc>
              </a:tr>
              <a:tr h="56248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56248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56248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28891" y="5904067"/>
            <a:ext cx="2577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KEY: </a:t>
            </a:r>
            <a:r>
              <a:rPr lang="en-US" sz="2400" dirty="0" smtClean="0">
                <a:solidFill>
                  <a:schemeClr val="dk1"/>
                </a:solidFill>
              </a:rPr>
              <a:t>2|0 </a:t>
            </a:r>
            <a:r>
              <a:rPr lang="en-US" sz="2400" dirty="0">
                <a:solidFill>
                  <a:schemeClr val="dk1"/>
                </a:solidFill>
              </a:rPr>
              <a:t>means 2</a:t>
            </a:r>
            <a:r>
              <a:rPr lang="en-US" sz="2400" dirty="0" smtClean="0">
                <a:solidFill>
                  <a:schemeClr val="dk1"/>
                </a:solidFill>
              </a:rPr>
              <a:t>0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81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Mean, Median &amp; Mode in a Stem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74" y="1735138"/>
            <a:ext cx="8684344" cy="4056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Sample #1: Data Set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35,  </a:t>
            </a:r>
            <a:r>
              <a:rPr lang="en-US" dirty="0"/>
              <a:t>36 </a:t>
            </a:r>
            <a:r>
              <a:rPr lang="en-US" dirty="0" smtClean="0"/>
              <a:t>, 37, 38 , 40 , 40  , 41 , 42 , </a:t>
            </a:r>
            <a:r>
              <a:rPr lang="en-US" dirty="0"/>
              <a:t>43 </a:t>
            </a:r>
            <a:r>
              <a:rPr lang="en-US" dirty="0" smtClean="0"/>
              <a:t>, 55 , 55 , 55 , 56 , 57, 58, 59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Set up Stem Leaf Plot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856299"/>
              </p:ext>
            </p:extLst>
          </p:nvPr>
        </p:nvGraphicFramePr>
        <p:xfrm>
          <a:off x="685375" y="3654139"/>
          <a:ext cx="4082802" cy="22499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41401"/>
                <a:gridCol w="2041401"/>
              </a:tblGrid>
              <a:tr h="5624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Leaf</a:t>
                      </a:r>
                      <a:endParaRPr lang="en-US" sz="2800" dirty="0"/>
                    </a:p>
                  </a:txBody>
                  <a:tcPr anchor="ctr"/>
                </a:tc>
              </a:tr>
              <a:tr h="5624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5 6 7 8</a:t>
                      </a:r>
                      <a:endParaRPr lang="en-US" sz="2800" dirty="0"/>
                    </a:p>
                  </a:txBody>
                  <a:tcPr anchor="ctr"/>
                </a:tc>
              </a:tr>
              <a:tr h="5624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0 0 1 2 3</a:t>
                      </a:r>
                      <a:endParaRPr lang="en-US" sz="2800" dirty="0"/>
                    </a:p>
                  </a:txBody>
                  <a:tcPr anchor="ctr"/>
                </a:tc>
              </a:tr>
              <a:tr h="5624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5 5 5 6 7 8 9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28891" y="5904067"/>
            <a:ext cx="2577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KEY: </a:t>
            </a:r>
            <a:r>
              <a:rPr lang="en-US" sz="2400" dirty="0" smtClean="0">
                <a:solidFill>
                  <a:schemeClr val="dk1"/>
                </a:solidFill>
              </a:rPr>
              <a:t>2|0 </a:t>
            </a:r>
            <a:r>
              <a:rPr lang="en-US" sz="2400" dirty="0">
                <a:solidFill>
                  <a:schemeClr val="dk1"/>
                </a:solidFill>
              </a:rPr>
              <a:t>means 2</a:t>
            </a:r>
            <a:r>
              <a:rPr lang="en-US" sz="2400" dirty="0" smtClean="0">
                <a:solidFill>
                  <a:schemeClr val="dk1"/>
                </a:solidFill>
              </a:rPr>
              <a:t>0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6029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11" y="2260046"/>
            <a:ext cx="7831253" cy="463522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2. The </a:t>
            </a:r>
            <a:r>
              <a:rPr lang="en-US" sz="2800" b="1" dirty="0"/>
              <a:t>mean</a:t>
            </a:r>
            <a:r>
              <a:rPr lang="en-US" sz="2800" dirty="0"/>
              <a:t> is the average of a set of </a:t>
            </a:r>
            <a:r>
              <a:rPr lang="en-US" sz="2800" dirty="0" smtClean="0"/>
              <a:t>data</a:t>
            </a:r>
          </a:p>
          <a:p>
            <a:pPr marL="0" indent="0">
              <a:buNone/>
            </a:pPr>
            <a:r>
              <a:rPr lang="en-US" sz="2800" dirty="0"/>
              <a:t>35 + 36 + 37 + 38 + 40 + 40 + 41 +</a:t>
            </a:r>
            <a:r>
              <a:rPr lang="en-US" sz="2800" dirty="0">
                <a:solidFill>
                  <a:srgbClr val="FF0000"/>
                </a:solidFill>
              </a:rPr>
              <a:t> 42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FF0000"/>
                </a:solidFill>
              </a:rPr>
              <a:t>43</a:t>
            </a:r>
            <a:r>
              <a:rPr lang="en-US" sz="2800" dirty="0"/>
              <a:t> + 55 + 55 + 55 + 56 + 57 + 58 + 59 = </a:t>
            </a:r>
            <a:r>
              <a:rPr lang="en-US" sz="2800" dirty="0" smtClean="0"/>
              <a:t>747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[</a:t>
            </a:r>
            <a:r>
              <a:rPr lang="en-US" sz="2800" dirty="0" smtClean="0"/>
              <a:t>747</a:t>
            </a:r>
            <a:r>
              <a:rPr lang="en-US" sz="2800" dirty="0"/>
              <a:t>] </a:t>
            </a:r>
            <a:r>
              <a:rPr lang="en-US" sz="2800" dirty="0" smtClean="0"/>
              <a:t>÷ 16</a:t>
            </a:r>
            <a:r>
              <a:rPr lang="en-US" sz="2800" dirty="0"/>
              <a:t>=46.68 </a:t>
            </a:r>
            <a:r>
              <a:rPr lang="en-US" sz="2800" dirty="0" smtClean="0"/>
              <a:t>≈ 47</a:t>
            </a:r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. The </a:t>
            </a:r>
            <a:r>
              <a:rPr lang="en-US" sz="2800" b="1" dirty="0"/>
              <a:t>median</a:t>
            </a:r>
            <a:r>
              <a:rPr lang="en-US" sz="2800" dirty="0"/>
              <a:t> is the middle number of a set of data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[ 42 </a:t>
            </a:r>
            <a:r>
              <a:rPr lang="en-US" sz="2800" dirty="0"/>
              <a:t>+ </a:t>
            </a:r>
            <a:r>
              <a:rPr lang="en-US" sz="2800" dirty="0" smtClean="0">
                <a:solidFill>
                  <a:srgbClr val="FF0000"/>
                </a:solidFill>
              </a:rPr>
              <a:t>43] </a:t>
            </a:r>
            <a:r>
              <a:rPr lang="en-US" sz="2800" dirty="0" smtClean="0"/>
              <a:t>÷ 2 = 42.5</a:t>
            </a:r>
          </a:p>
          <a:p>
            <a:pPr marL="0" indent="0">
              <a:buNone/>
            </a:pPr>
            <a:r>
              <a:rPr lang="en-US" sz="2800" dirty="0"/>
              <a:t>4. The </a:t>
            </a:r>
            <a:r>
              <a:rPr lang="en-US" sz="2800" b="1" dirty="0" smtClean="0"/>
              <a:t>mode  = 55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10-09 at 6.10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11" y="368023"/>
            <a:ext cx="3570143" cy="189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3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data has more than 2 digits?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493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</a:t>
            </a:r>
            <a:r>
              <a:rPr lang="en-US" sz="2800" dirty="0" smtClean="0"/>
              <a:t>runcated </a:t>
            </a:r>
            <a:r>
              <a:rPr lang="en-US" sz="2800" dirty="0"/>
              <a:t>to two digits. To truncate means to cut off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For a stem and leaf plot, </a:t>
            </a:r>
            <a:r>
              <a:rPr lang="en-US" sz="2800" dirty="0" smtClean="0"/>
              <a:t>you </a:t>
            </a:r>
            <a:r>
              <a:rPr lang="en-US" sz="2800" dirty="0"/>
              <a:t>would truncate everything after the second digit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0000"/>
                </a:solidFill>
              </a:rPr>
              <a:t>355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would </a:t>
            </a:r>
            <a:r>
              <a:rPr lang="en-US" sz="3000" b="1" dirty="0" smtClean="0"/>
              <a:t>truncate to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35 </a:t>
            </a:r>
            <a:r>
              <a:rPr lang="en-US" dirty="0" smtClean="0"/>
              <a:t>OR </a:t>
            </a:r>
            <a:r>
              <a:rPr lang="en-US" sz="3000" b="1" dirty="0">
                <a:solidFill>
                  <a:srgbClr val="FF0000"/>
                </a:solidFill>
              </a:rPr>
              <a:t>355 </a:t>
            </a:r>
            <a:r>
              <a:rPr lang="en-US" sz="3000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35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2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3071</TotalTime>
  <Words>621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Inkwell</vt:lpstr>
      <vt:lpstr>Notes #14: Stem Plots</vt:lpstr>
      <vt:lpstr>What is a Stem Plot?</vt:lpstr>
      <vt:lpstr>Stem vs Leaf</vt:lpstr>
      <vt:lpstr>How to interpret a Stem Plot?</vt:lpstr>
      <vt:lpstr>How to interpret a Stem Plot?</vt:lpstr>
      <vt:lpstr>Finding Mean, Median &amp; Mode in a Stem Plot</vt:lpstr>
      <vt:lpstr>Finding Mean, Median &amp; Mode in a Stem Plot</vt:lpstr>
      <vt:lpstr>PowerPoint Presentation</vt:lpstr>
      <vt:lpstr>What happens when data has more than 2 digits?</vt:lpstr>
      <vt:lpstr>Pick up a Chrome 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#14: Stem Plots</dc:title>
  <dc:creator>May Ng</dc:creator>
  <cp:lastModifiedBy>May Ng</cp:lastModifiedBy>
  <cp:revision>19</cp:revision>
  <cp:lastPrinted>2017-10-20T01:20:05Z</cp:lastPrinted>
  <dcterms:created xsi:type="dcterms:W3CDTF">2015-10-09T12:30:30Z</dcterms:created>
  <dcterms:modified xsi:type="dcterms:W3CDTF">2017-10-30T22:29:35Z</dcterms:modified>
</cp:coreProperties>
</file>