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2" r:id="rId2"/>
    <p:sldId id="339" r:id="rId3"/>
    <p:sldId id="341" r:id="rId4"/>
    <p:sldId id="321" r:id="rId5"/>
    <p:sldId id="322" r:id="rId6"/>
    <p:sldId id="34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04" autoAdjust="0"/>
    <p:restoredTop sz="94660"/>
  </p:normalViewPr>
  <p:slideViewPr>
    <p:cSldViewPr>
      <p:cViewPr varScale="1">
        <p:scale>
          <a:sx n="123" d="100"/>
          <a:sy n="123" d="100"/>
        </p:scale>
        <p:origin x="-10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972C-8A33-4B03-875B-B421DF475823}" type="datetimeFigureOut">
              <a:rPr lang="en-GB" smtClean="0"/>
              <a:pPr/>
              <a:t>5/21/18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1EB1-20C0-4FA3-95F7-2E4E8F8432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972C-8A33-4B03-875B-B421DF475823}" type="datetimeFigureOut">
              <a:rPr lang="en-GB" smtClean="0"/>
              <a:pPr/>
              <a:t>5/21/18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1EB1-20C0-4FA3-95F7-2E4E8F8432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972C-8A33-4B03-875B-B421DF475823}" type="datetimeFigureOut">
              <a:rPr lang="en-GB" smtClean="0"/>
              <a:pPr/>
              <a:t>5/21/18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1EB1-20C0-4FA3-95F7-2E4E8F8432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972C-8A33-4B03-875B-B421DF475823}" type="datetimeFigureOut">
              <a:rPr lang="en-GB" smtClean="0"/>
              <a:pPr/>
              <a:t>5/21/18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1EB1-20C0-4FA3-95F7-2E4E8F8432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972C-8A33-4B03-875B-B421DF475823}" type="datetimeFigureOut">
              <a:rPr lang="en-GB" smtClean="0"/>
              <a:pPr/>
              <a:t>5/21/18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1EB1-20C0-4FA3-95F7-2E4E8F8432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972C-8A33-4B03-875B-B421DF475823}" type="datetimeFigureOut">
              <a:rPr lang="en-GB" smtClean="0"/>
              <a:pPr/>
              <a:t>5/21/18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1EB1-20C0-4FA3-95F7-2E4E8F8432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972C-8A33-4B03-875B-B421DF475823}" type="datetimeFigureOut">
              <a:rPr lang="en-GB" smtClean="0"/>
              <a:pPr/>
              <a:t>5/21/18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1EB1-20C0-4FA3-95F7-2E4E8F8432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972C-8A33-4B03-875B-B421DF475823}" type="datetimeFigureOut">
              <a:rPr lang="en-GB" smtClean="0"/>
              <a:pPr/>
              <a:t>5/21/18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1EB1-20C0-4FA3-95F7-2E4E8F8432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972C-8A33-4B03-875B-B421DF475823}" type="datetimeFigureOut">
              <a:rPr lang="en-GB" smtClean="0"/>
              <a:pPr/>
              <a:t>5/21/18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1EB1-20C0-4FA3-95F7-2E4E8F8432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972C-8A33-4B03-875B-B421DF475823}" type="datetimeFigureOut">
              <a:rPr lang="en-GB" smtClean="0"/>
              <a:pPr/>
              <a:t>5/21/18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1EB1-20C0-4FA3-95F7-2E4E8F8432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972C-8A33-4B03-875B-B421DF475823}" type="datetimeFigureOut">
              <a:rPr lang="en-GB" smtClean="0"/>
              <a:pPr/>
              <a:t>5/21/18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A1EB1-20C0-4FA3-95F7-2E4E8F8432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2972C-8A33-4B03-875B-B421DF475823}" type="datetimeFigureOut">
              <a:rPr lang="en-GB" smtClean="0"/>
              <a:pPr/>
              <a:t>5/21/18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A1EB1-20C0-4FA3-95F7-2E4E8F84328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Two Way Table &amp; Probabilities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Notes #14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37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6"/>
                </a:solidFill>
              </a:rPr>
              <a:t>EX 1:Create a two way table</a:t>
            </a:r>
            <a:endParaRPr lang="en-GB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90 people were asked whether they preferred </a:t>
            </a:r>
            <a:r>
              <a:rPr lang="en-GB" sz="2000" dirty="0" smtClean="0">
                <a:solidFill>
                  <a:srgbClr val="000000"/>
                </a:solidFill>
              </a:rPr>
              <a:t>Soaps, Drama or Crime </a:t>
            </a:r>
            <a:r>
              <a:rPr lang="en-GB" sz="2000" dirty="0" smtClean="0"/>
              <a:t>shows.</a:t>
            </a:r>
          </a:p>
          <a:p>
            <a:pPr marL="0" indent="0">
              <a:buNone/>
            </a:pPr>
            <a:r>
              <a:rPr lang="en-GB" sz="2000" dirty="0" smtClean="0"/>
              <a:t>12 </a:t>
            </a:r>
            <a:r>
              <a:rPr lang="en-GB" sz="2000" dirty="0" smtClean="0">
                <a:solidFill>
                  <a:srgbClr val="000000"/>
                </a:solidFill>
              </a:rPr>
              <a:t>men</a:t>
            </a:r>
            <a:r>
              <a:rPr lang="en-GB" sz="2000" dirty="0" smtClean="0"/>
              <a:t> said they liked Dramas</a:t>
            </a:r>
          </a:p>
          <a:p>
            <a:pPr marL="0" indent="0">
              <a:buNone/>
            </a:pPr>
            <a:r>
              <a:rPr lang="en-GB" sz="2000" dirty="0" smtClean="0"/>
              <a:t>33 people in total said they liked Soaps, and 27 of these were </a:t>
            </a:r>
            <a:r>
              <a:rPr lang="en-GB" sz="2000" dirty="0" smtClean="0">
                <a:solidFill>
                  <a:srgbClr val="000000"/>
                </a:solidFill>
              </a:rPr>
              <a:t>women.</a:t>
            </a:r>
          </a:p>
          <a:p>
            <a:pPr marL="0" indent="0">
              <a:buNone/>
            </a:pPr>
            <a:r>
              <a:rPr lang="en-GB" sz="2000" dirty="0" smtClean="0"/>
              <a:t>25 people in total liked Dramas best.</a:t>
            </a:r>
          </a:p>
          <a:p>
            <a:pPr marL="0" indent="0">
              <a:buNone/>
            </a:pPr>
            <a:r>
              <a:rPr lang="en-GB" sz="2000" dirty="0" smtClean="0"/>
              <a:t>Only 10 women liked Crime shows.</a:t>
            </a:r>
          </a:p>
          <a:p>
            <a:pPr marL="0" indent="0">
              <a:buNone/>
            </a:pPr>
            <a:endParaRPr lang="en-GB" sz="2000" b="1" dirty="0">
              <a:solidFill>
                <a:schemeClr val="accent1"/>
              </a:solidFill>
            </a:endParaRPr>
          </a:p>
        </p:txBody>
      </p:sp>
      <p:pic>
        <p:nvPicPr>
          <p:cNvPr id="5" name="Picture 4" descr="Screen Shot 2016-02-29 at 6.30.1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6504" y="2420888"/>
            <a:ext cx="4499992" cy="324036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004048" y="5733256"/>
            <a:ext cx="40605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chemeClr val="accent1"/>
                </a:solidFill>
              </a:rPr>
              <a:t>Key</a:t>
            </a:r>
            <a:r>
              <a:rPr lang="en-GB" b="1" dirty="0">
                <a:solidFill>
                  <a:schemeClr val="accent1"/>
                </a:solidFill>
              </a:rPr>
              <a:t>: S=Soaps; Drama=D; Crime=</a:t>
            </a:r>
            <a:r>
              <a:rPr lang="en-GB" b="1" dirty="0" smtClean="0">
                <a:solidFill>
                  <a:schemeClr val="accent1"/>
                </a:solidFill>
              </a:rPr>
              <a:t>C</a:t>
            </a:r>
          </a:p>
          <a:p>
            <a:r>
              <a:rPr lang="en-GB" b="1" dirty="0">
                <a:solidFill>
                  <a:schemeClr val="accent1"/>
                </a:solidFill>
              </a:rPr>
              <a:t> </a:t>
            </a:r>
            <a:r>
              <a:rPr lang="en-GB" b="1" dirty="0" smtClean="0">
                <a:solidFill>
                  <a:schemeClr val="accent1"/>
                </a:solidFill>
              </a:rPr>
              <a:t>     M= Men; W=Women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3485907"/>
            <a:ext cx="532859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  <a:p>
            <a:r>
              <a:rPr lang="en-GB" dirty="0" smtClean="0"/>
              <a:t>4 Steps</a:t>
            </a:r>
            <a:r>
              <a:rPr lang="en-GB" dirty="0"/>
              <a:t>:</a:t>
            </a:r>
          </a:p>
          <a:p>
            <a:r>
              <a:rPr lang="en-GB" b="1" dirty="0">
                <a:solidFill>
                  <a:schemeClr val="accent1"/>
                </a:solidFill>
              </a:rPr>
              <a:t>1.READ through everything first.</a:t>
            </a:r>
          </a:p>
          <a:p>
            <a:r>
              <a:rPr lang="en-GB" b="1" dirty="0">
                <a:solidFill>
                  <a:schemeClr val="accent1"/>
                </a:solidFill>
              </a:rPr>
              <a:t>2. Find the </a:t>
            </a:r>
            <a:r>
              <a:rPr lang="en-GB" b="1" dirty="0" smtClean="0">
                <a:solidFill>
                  <a:schemeClr val="accent1"/>
                </a:solidFill>
              </a:rPr>
              <a:t>CATEGORIES </a:t>
            </a:r>
            <a:r>
              <a:rPr lang="en-GB" b="1" dirty="0">
                <a:solidFill>
                  <a:schemeClr val="accent1"/>
                </a:solidFill>
              </a:rPr>
              <a:t>of the </a:t>
            </a:r>
          </a:p>
          <a:p>
            <a:r>
              <a:rPr lang="en-GB" b="1" dirty="0">
                <a:solidFill>
                  <a:schemeClr val="accent1"/>
                </a:solidFill>
              </a:rPr>
              <a:t>    information.</a:t>
            </a:r>
          </a:p>
          <a:p>
            <a:r>
              <a:rPr lang="en-GB" b="1" dirty="0">
                <a:solidFill>
                  <a:schemeClr val="accent1"/>
                </a:solidFill>
              </a:rPr>
              <a:t>3. Create your TABLE </a:t>
            </a:r>
            <a:r>
              <a:rPr lang="en-GB" b="1" dirty="0" smtClean="0">
                <a:solidFill>
                  <a:schemeClr val="accent1"/>
                </a:solidFill>
              </a:rPr>
              <a:t>&amp; KEY (when needed)</a:t>
            </a:r>
            <a:endParaRPr lang="en-GB" b="1" dirty="0">
              <a:solidFill>
                <a:schemeClr val="accent1"/>
              </a:solidFill>
            </a:endParaRPr>
          </a:p>
          <a:p>
            <a:r>
              <a:rPr lang="en-GB" b="1" dirty="0">
                <a:solidFill>
                  <a:schemeClr val="accent1"/>
                </a:solidFill>
              </a:rPr>
              <a:t>4. FILL IN what you can.</a:t>
            </a:r>
          </a:p>
        </p:txBody>
      </p:sp>
      <p:sp>
        <p:nvSpPr>
          <p:cNvPr id="9" name="Oval 8"/>
          <p:cNvSpPr/>
          <p:nvPr/>
        </p:nvSpPr>
        <p:spPr>
          <a:xfrm>
            <a:off x="5796136" y="764704"/>
            <a:ext cx="2952328" cy="57606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39552" y="1484784"/>
            <a:ext cx="567680" cy="50405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668344" y="1772816"/>
            <a:ext cx="792088" cy="57606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85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6"/>
                </a:solidFill>
              </a:rPr>
              <a:t>Create a two way table</a:t>
            </a:r>
            <a:endParaRPr lang="en-GB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 smtClean="0">
                <a:solidFill>
                  <a:schemeClr val="accent5"/>
                </a:solidFill>
              </a:rPr>
              <a:t>90 people </a:t>
            </a:r>
            <a:r>
              <a:rPr lang="en-GB" sz="2000" dirty="0" smtClean="0"/>
              <a:t>were asked whether they preferred </a:t>
            </a:r>
            <a:r>
              <a:rPr lang="en-GB" sz="2000" dirty="0" smtClean="0">
                <a:solidFill>
                  <a:srgbClr val="000000"/>
                </a:solidFill>
              </a:rPr>
              <a:t>Soaps, Drama or Crime </a:t>
            </a:r>
            <a:r>
              <a:rPr lang="en-GB" sz="2000" dirty="0" smtClean="0"/>
              <a:t>shows.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008000"/>
                </a:solidFill>
              </a:rPr>
              <a:t>12 </a:t>
            </a:r>
            <a:r>
              <a:rPr lang="en-GB" sz="2000" b="1" u="sng" dirty="0" smtClean="0">
                <a:solidFill>
                  <a:srgbClr val="008000"/>
                </a:solidFill>
              </a:rPr>
              <a:t>men</a:t>
            </a:r>
            <a:r>
              <a:rPr lang="en-GB" sz="2000" dirty="0" smtClean="0">
                <a:solidFill>
                  <a:srgbClr val="008000"/>
                </a:solidFill>
              </a:rPr>
              <a:t> said they liked Dramas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D519FF"/>
                </a:solidFill>
              </a:rPr>
              <a:t>33 people in total said they liked Soaps,</a:t>
            </a:r>
            <a:r>
              <a:rPr lang="en-GB" sz="2000" dirty="0" smtClean="0"/>
              <a:t> and </a:t>
            </a:r>
            <a:r>
              <a:rPr lang="en-GB" sz="2000" dirty="0" smtClean="0">
                <a:solidFill>
                  <a:srgbClr val="FF0000"/>
                </a:solidFill>
              </a:rPr>
              <a:t>27 of these were </a:t>
            </a:r>
            <a:r>
              <a:rPr lang="en-GB" sz="2000" b="1" u="sng" dirty="0" smtClean="0">
                <a:solidFill>
                  <a:srgbClr val="FF0000"/>
                </a:solidFill>
              </a:rPr>
              <a:t>women</a:t>
            </a:r>
            <a:r>
              <a:rPr lang="en-GB" sz="2000" dirty="0" smtClean="0"/>
              <a:t>.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FF6600"/>
                </a:solidFill>
              </a:rPr>
              <a:t>25 people in total liked Dramas best.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Only 10 women liked Crime shows.</a:t>
            </a:r>
          </a:p>
          <a:p>
            <a:pPr marL="0" indent="0">
              <a:buNone/>
            </a:pPr>
            <a:endParaRPr lang="en-GB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623765"/>
              </p:ext>
            </p:extLst>
          </p:nvPr>
        </p:nvGraphicFramePr>
        <p:xfrm>
          <a:off x="1835696" y="3861048"/>
          <a:ext cx="4248472" cy="2203445"/>
        </p:xfrm>
        <a:graphic>
          <a:graphicData uri="http://schemas.openxmlformats.org/drawingml/2006/table">
            <a:tbl>
              <a:tblPr firstRow="1" firstCol="1" bandRow="1"/>
              <a:tblGrid>
                <a:gridCol w="936104"/>
                <a:gridCol w="743812"/>
                <a:gridCol w="855514"/>
                <a:gridCol w="856521"/>
                <a:gridCol w="856521"/>
              </a:tblGrid>
              <a:tr h="4176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GB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GB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GB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176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GB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8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GB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5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GB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71800" y="3501008"/>
            <a:ext cx="331236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Types of Shows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4293096"/>
            <a:ext cx="1224136" cy="923330"/>
          </a:xfrm>
          <a:prstGeom prst="rect">
            <a:avLst/>
          </a:prstGeom>
          <a:solidFill>
            <a:srgbClr val="B9D0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algn="ctr"/>
            <a:r>
              <a:rPr lang="en-US" dirty="0" smtClean="0"/>
              <a:t>Gender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64088" y="5301208"/>
            <a:ext cx="418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90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35896" y="4293096"/>
            <a:ext cx="470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dirty="0">
                <a:solidFill>
                  <a:srgbClr val="008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339752" y="6093296"/>
            <a:ext cx="40605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chemeClr val="accent1"/>
                </a:solidFill>
              </a:rPr>
              <a:t>Key</a:t>
            </a:r>
            <a:r>
              <a:rPr lang="en-GB" b="1" dirty="0">
                <a:solidFill>
                  <a:schemeClr val="accent1"/>
                </a:solidFill>
              </a:rPr>
              <a:t>: S=Soaps; Drama=D; Crime=</a:t>
            </a:r>
            <a:r>
              <a:rPr lang="en-GB" b="1" dirty="0" smtClean="0">
                <a:solidFill>
                  <a:schemeClr val="accent1"/>
                </a:solidFill>
              </a:rPr>
              <a:t>C</a:t>
            </a:r>
          </a:p>
          <a:p>
            <a:r>
              <a:rPr lang="en-GB" b="1" dirty="0">
                <a:solidFill>
                  <a:schemeClr val="accent1"/>
                </a:solidFill>
              </a:rPr>
              <a:t> </a:t>
            </a:r>
            <a:r>
              <a:rPr lang="en-GB" b="1" dirty="0" smtClean="0">
                <a:solidFill>
                  <a:schemeClr val="accent1"/>
                </a:solidFill>
              </a:rPr>
              <a:t>     M= Men; W=Women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15816" y="5374957"/>
            <a:ext cx="470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endParaRPr lang="en-GB" dirty="0">
              <a:solidFill>
                <a:schemeClr val="accent4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77024" y="4798893"/>
            <a:ext cx="470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endParaRPr lang="en-GB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707904" y="5374957"/>
            <a:ext cx="470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66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dirty="0" smtClean="0">
                <a:solidFill>
                  <a:srgbClr val="FF66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endParaRPr lang="en-GB" dirty="0">
              <a:solidFill>
                <a:srgbClr val="FF66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33208" y="4798893"/>
            <a:ext cx="470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AFD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dirty="0" smtClean="0">
                <a:solidFill>
                  <a:srgbClr val="FFAFD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GB" dirty="0">
              <a:solidFill>
                <a:srgbClr val="FFAFD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FFAFD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72200" y="3573016"/>
            <a:ext cx="25922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NOW WHAT?</a:t>
            </a:r>
          </a:p>
          <a:p>
            <a:endParaRPr lang="en-US" dirty="0" smtClean="0"/>
          </a:p>
          <a:p>
            <a:r>
              <a:rPr lang="en-US" dirty="0" smtClean="0"/>
              <a:t>Use deductive reasoning to solve for the missing values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707904" y="4797152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915816" y="4293096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74573" y="5373216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572000" y="4293096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329692" y="4293096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292080" y="4787860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774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3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67544" y="18864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Using Two Way Tables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196752"/>
            <a:ext cx="8229600" cy="5472608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dirty="0" smtClean="0">
                <a:solidFill>
                  <a:schemeClr val="accent5"/>
                </a:solidFill>
              </a:rPr>
              <a:t>How can two way tables be useful?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3968" y="1916832"/>
            <a:ext cx="4608512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What is the probability that a pupil selected at random will be a boy?</a:t>
            </a:r>
          </a:p>
          <a:p>
            <a:pPr algn="ctr"/>
            <a:endParaRPr lang="en-GB" dirty="0" smtClean="0"/>
          </a:p>
          <a:p>
            <a:endParaRPr lang="en-GB" dirty="0" smtClean="0"/>
          </a:p>
          <a:p>
            <a:pPr algn="ctr"/>
            <a:endParaRPr lang="en-GB" dirty="0" smtClean="0">
              <a:solidFill>
                <a:schemeClr val="accent1"/>
              </a:solidFill>
            </a:endParaRP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950756"/>
              </p:ext>
            </p:extLst>
          </p:nvPr>
        </p:nvGraphicFramePr>
        <p:xfrm>
          <a:off x="251520" y="2420888"/>
          <a:ext cx="3816423" cy="2148989"/>
        </p:xfrm>
        <a:graphic>
          <a:graphicData uri="http://schemas.openxmlformats.org/drawingml/2006/table">
            <a:tbl>
              <a:tblPr/>
              <a:tblGrid>
                <a:gridCol w="748318"/>
                <a:gridCol w="763850"/>
                <a:gridCol w="792088"/>
                <a:gridCol w="715753"/>
                <a:gridCol w="796414"/>
              </a:tblGrid>
              <a:tr h="278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Calibri"/>
                          <a:ea typeface="Calibri"/>
                          <a:cs typeface="Times New Roman"/>
                        </a:rPr>
                        <a:t>Year 7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Calibri"/>
                          <a:ea typeface="Calibri"/>
                          <a:cs typeface="Times New Roman"/>
                        </a:rPr>
                        <a:t>Year 8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Calibri"/>
                          <a:ea typeface="Calibri"/>
                          <a:cs typeface="Times New Roman"/>
                        </a:rPr>
                        <a:t>Year 9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50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Calibri"/>
                          <a:ea typeface="Calibri"/>
                          <a:cs typeface="Times New Roman"/>
                        </a:rPr>
                        <a:t>Boys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  <a:endParaRPr lang="en-GB" sz="18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Calibri"/>
                          <a:ea typeface="Calibri"/>
                          <a:cs typeface="Times New Roman"/>
                        </a:rPr>
                        <a:t>Girls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en-GB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en-GB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en-GB" sz="18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3419872" y="3068960"/>
            <a:ext cx="504056" cy="36004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419872" y="4005064"/>
            <a:ext cx="504056" cy="36004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414678" y="4687976"/>
            <a:ext cx="86634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>
                <a:solidFill>
                  <a:schemeClr val="accent1"/>
                </a:solidFill>
              </a:rPr>
              <a:t>29/</a:t>
            </a:r>
            <a:r>
              <a:rPr lang="en-GB" b="1" dirty="0" smtClean="0">
                <a:solidFill>
                  <a:schemeClr val="accent1"/>
                </a:solidFill>
              </a:rPr>
              <a:t>50</a:t>
            </a:r>
          </a:p>
          <a:p>
            <a:pPr algn="ctr"/>
            <a:endParaRPr lang="en-GB" b="1" dirty="0">
              <a:solidFill>
                <a:schemeClr val="accent1"/>
              </a:solidFill>
            </a:endParaRPr>
          </a:p>
          <a:p>
            <a:pPr algn="ctr"/>
            <a:r>
              <a:rPr lang="en-GB" b="1" dirty="0" smtClean="0">
                <a:solidFill>
                  <a:schemeClr val="accent1"/>
                </a:solidFill>
              </a:rPr>
              <a:t> 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07904" y="530120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dirty="0">
                <a:solidFill>
                  <a:schemeClr val="accent1"/>
                </a:solidFill>
              </a:rPr>
              <a:t>The probability of selecting a pupil that is a </a:t>
            </a:r>
          </a:p>
          <a:p>
            <a:pPr algn="ctr"/>
            <a:r>
              <a:rPr lang="en-GB" dirty="0">
                <a:solidFill>
                  <a:schemeClr val="accent1"/>
                </a:solidFill>
              </a:rPr>
              <a:t> a boy is 0.58.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6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67544" y="18864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Using Two Way Tables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196752"/>
            <a:ext cx="8229600" cy="5472608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dirty="0" smtClean="0">
                <a:solidFill>
                  <a:schemeClr val="accent5"/>
                </a:solidFill>
              </a:rPr>
              <a:t>How can two way tables be useful?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3968" y="1916832"/>
            <a:ext cx="460851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If a </a:t>
            </a:r>
            <a:r>
              <a:rPr lang="en-GB" u="sng" dirty="0" smtClean="0"/>
              <a:t>Year 7</a:t>
            </a:r>
            <a:r>
              <a:rPr lang="en-GB" dirty="0" smtClean="0"/>
              <a:t> pupil is selected, what is the probability that they will be a </a:t>
            </a:r>
            <a:r>
              <a:rPr lang="en-GB" u="sng" dirty="0" smtClean="0"/>
              <a:t>girl</a:t>
            </a:r>
            <a:r>
              <a:rPr lang="en-GB" dirty="0" smtClean="0"/>
              <a:t>?</a:t>
            </a:r>
          </a:p>
          <a:p>
            <a:pPr algn="ctr"/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211804"/>
              </p:ext>
            </p:extLst>
          </p:nvPr>
        </p:nvGraphicFramePr>
        <p:xfrm>
          <a:off x="251520" y="2420888"/>
          <a:ext cx="3816423" cy="2148989"/>
        </p:xfrm>
        <a:graphic>
          <a:graphicData uri="http://schemas.openxmlformats.org/drawingml/2006/table">
            <a:tbl>
              <a:tblPr/>
              <a:tblGrid>
                <a:gridCol w="748318"/>
                <a:gridCol w="763850"/>
                <a:gridCol w="792088"/>
                <a:gridCol w="715753"/>
                <a:gridCol w="796414"/>
              </a:tblGrid>
              <a:tr h="278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Calibri"/>
                          <a:ea typeface="Calibri"/>
                          <a:cs typeface="Times New Roman"/>
                        </a:rPr>
                        <a:t>Year 7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Calibri"/>
                          <a:ea typeface="Calibri"/>
                          <a:cs typeface="Times New Roman"/>
                        </a:rPr>
                        <a:t>Year 8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Calibri"/>
                          <a:ea typeface="Calibri"/>
                          <a:cs typeface="Times New Roman"/>
                        </a:rPr>
                        <a:t>Year 9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50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Calibri"/>
                          <a:ea typeface="Calibri"/>
                          <a:cs typeface="Times New Roman"/>
                        </a:rPr>
                        <a:t>Boys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  <a:endParaRPr lang="en-GB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Calibri"/>
                          <a:ea typeface="Calibri"/>
                          <a:cs typeface="Times New Roman"/>
                        </a:rPr>
                        <a:t>Girls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en-GB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en-GB" sz="18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1115616" y="3501008"/>
            <a:ext cx="504056" cy="36004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187624" y="4005064"/>
            <a:ext cx="504056" cy="36004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724138" y="4221088"/>
            <a:ext cx="6884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solidFill>
                  <a:schemeClr val="accent1"/>
                </a:solidFill>
              </a:rPr>
              <a:t>4/</a:t>
            </a:r>
            <a:r>
              <a:rPr lang="en-GB" dirty="0" smtClean="0">
                <a:solidFill>
                  <a:schemeClr val="accent1"/>
                </a:solidFill>
              </a:rPr>
              <a:t>13</a:t>
            </a:r>
          </a:p>
          <a:p>
            <a:pPr algn="ctr"/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35896" y="508518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dirty="0">
                <a:solidFill>
                  <a:schemeClr val="accent1"/>
                </a:solidFill>
              </a:rPr>
              <a:t>The probability of selecting a pupil that is in Year 7 and is </a:t>
            </a:r>
          </a:p>
          <a:p>
            <a:pPr algn="ctr"/>
            <a:r>
              <a:rPr lang="en-GB" dirty="0">
                <a:solidFill>
                  <a:schemeClr val="accent1"/>
                </a:solidFill>
              </a:rPr>
              <a:t> a girl is 0.31.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4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5413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Conditional Probability with Two way Tables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683568" y="1052736"/>
            <a:ext cx="7920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RECAP:</a:t>
            </a:r>
          </a:p>
          <a:p>
            <a:endParaRPr lang="en-US" sz="2400" dirty="0"/>
          </a:p>
          <a:p>
            <a:r>
              <a:rPr lang="en-US" sz="2400" dirty="0" smtClean="0"/>
              <a:t>Finding </a:t>
            </a:r>
            <a:r>
              <a:rPr lang="en-US" sz="2400" dirty="0"/>
              <a:t>the probability of an event given that something else </a:t>
            </a:r>
            <a:r>
              <a:rPr lang="en-US" sz="2400" dirty="0" smtClean="0"/>
              <a:t>has </a:t>
            </a:r>
            <a:r>
              <a:rPr lang="en-US" sz="2400" dirty="0"/>
              <a:t>already happened </a:t>
            </a:r>
          </a:p>
          <a:p>
            <a:endParaRPr lang="en-US" sz="2400" dirty="0" smtClean="0"/>
          </a:p>
          <a:p>
            <a:r>
              <a:rPr lang="en-US" sz="2400" dirty="0" smtClean="0"/>
              <a:t>P</a:t>
            </a:r>
            <a:r>
              <a:rPr lang="en-US" sz="2400" dirty="0"/>
              <a:t>(A | B) is read what is the probability of A given that B </a:t>
            </a:r>
            <a:r>
              <a:rPr lang="en-US" sz="2400" dirty="0" smtClean="0"/>
              <a:t>has occurred</a:t>
            </a:r>
            <a:r>
              <a:rPr lang="en-US" sz="2400" dirty="0"/>
              <a:t>. </a:t>
            </a:r>
          </a:p>
          <a:p>
            <a:endParaRPr lang="en-US" sz="2400" dirty="0"/>
          </a:p>
        </p:txBody>
      </p:sp>
      <p:pic>
        <p:nvPicPr>
          <p:cNvPr id="4" name="Picture 3" descr="Screen Shot 2016-03-02 at 5.44.4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013176"/>
            <a:ext cx="4915998" cy="118602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95536" y="4509120"/>
            <a:ext cx="66247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Review of Conditional Probability Formula:</a:t>
            </a:r>
          </a:p>
        </p:txBody>
      </p:sp>
    </p:spTree>
    <p:extLst>
      <p:ext uri="{BB962C8B-B14F-4D97-AF65-F5344CB8AC3E}">
        <p14:creationId xmlns:p14="http://schemas.microsoft.com/office/powerpoint/2010/main" val="510977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asy to Read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2621</TotalTime>
  <Words>419</Words>
  <Application>Microsoft Macintosh PowerPoint</Application>
  <PresentationFormat>On-screen Show (4:3)</PresentationFormat>
  <Paragraphs>146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Two Way Table &amp; Probabilities</vt:lpstr>
      <vt:lpstr>EX 1:Create a two way table</vt:lpstr>
      <vt:lpstr>Create a two way table</vt:lpstr>
      <vt:lpstr>PowerPoint Presentation</vt:lpstr>
      <vt:lpstr>PowerPoint Presentation</vt:lpstr>
      <vt:lpstr>PowerPoint Presentation</vt:lpstr>
    </vt:vector>
  </TitlesOfParts>
  <Company>St Matts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 Way Tables</dc:title>
  <dc:creator>Kim McKee</dc:creator>
  <cp:lastModifiedBy>May Ng</cp:lastModifiedBy>
  <cp:revision>113</cp:revision>
  <dcterms:created xsi:type="dcterms:W3CDTF">2012-03-03T18:55:55Z</dcterms:created>
  <dcterms:modified xsi:type="dcterms:W3CDTF">2018-05-21T22:05:56Z</dcterms:modified>
</cp:coreProperties>
</file>