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9" r:id="rId2"/>
    <p:sldId id="343" r:id="rId3"/>
    <p:sldId id="344" r:id="rId4"/>
    <p:sldId id="345" r:id="rId5"/>
    <p:sldId id="346" r:id="rId6"/>
    <p:sldId id="347" r:id="rId7"/>
    <p:sldId id="348" r:id="rId8"/>
    <p:sldId id="35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4" autoAdjust="0"/>
    <p:restoredTop sz="94660"/>
  </p:normalViewPr>
  <p:slideViewPr>
    <p:cSldViewPr>
      <p:cViewPr varScale="1">
        <p:scale>
          <a:sx n="123" d="100"/>
          <a:sy n="123" d="100"/>
        </p:scale>
        <p:origin x="-10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972C-8A33-4B03-875B-B421DF475823}" type="datetimeFigureOut">
              <a:rPr lang="en-GB" smtClean="0"/>
              <a:pPr/>
              <a:t>5/21/18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1EB1-20C0-4FA3-95F7-2E4E8F843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972C-8A33-4B03-875B-B421DF475823}" type="datetimeFigureOut">
              <a:rPr lang="en-GB" smtClean="0"/>
              <a:pPr/>
              <a:t>5/21/18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1EB1-20C0-4FA3-95F7-2E4E8F843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972C-8A33-4B03-875B-B421DF475823}" type="datetimeFigureOut">
              <a:rPr lang="en-GB" smtClean="0"/>
              <a:pPr/>
              <a:t>5/21/18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1EB1-20C0-4FA3-95F7-2E4E8F843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972C-8A33-4B03-875B-B421DF475823}" type="datetimeFigureOut">
              <a:rPr lang="en-GB" smtClean="0"/>
              <a:pPr/>
              <a:t>5/21/18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1EB1-20C0-4FA3-95F7-2E4E8F843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972C-8A33-4B03-875B-B421DF475823}" type="datetimeFigureOut">
              <a:rPr lang="en-GB" smtClean="0"/>
              <a:pPr/>
              <a:t>5/21/18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1EB1-20C0-4FA3-95F7-2E4E8F843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972C-8A33-4B03-875B-B421DF475823}" type="datetimeFigureOut">
              <a:rPr lang="en-GB" smtClean="0"/>
              <a:pPr/>
              <a:t>5/21/18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1EB1-20C0-4FA3-95F7-2E4E8F843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972C-8A33-4B03-875B-B421DF475823}" type="datetimeFigureOut">
              <a:rPr lang="en-GB" smtClean="0"/>
              <a:pPr/>
              <a:t>5/21/18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1EB1-20C0-4FA3-95F7-2E4E8F843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972C-8A33-4B03-875B-B421DF475823}" type="datetimeFigureOut">
              <a:rPr lang="en-GB" smtClean="0"/>
              <a:pPr/>
              <a:t>5/21/18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1EB1-20C0-4FA3-95F7-2E4E8F843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972C-8A33-4B03-875B-B421DF475823}" type="datetimeFigureOut">
              <a:rPr lang="en-GB" smtClean="0"/>
              <a:pPr/>
              <a:t>5/21/18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1EB1-20C0-4FA3-95F7-2E4E8F843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972C-8A33-4B03-875B-B421DF475823}" type="datetimeFigureOut">
              <a:rPr lang="en-GB" smtClean="0"/>
              <a:pPr/>
              <a:t>5/21/18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1EB1-20C0-4FA3-95F7-2E4E8F843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972C-8A33-4B03-875B-B421DF475823}" type="datetimeFigureOut">
              <a:rPr lang="en-GB" smtClean="0"/>
              <a:pPr/>
              <a:t>5/21/18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1EB1-20C0-4FA3-95F7-2E4E8F843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2972C-8A33-4B03-875B-B421DF475823}" type="datetimeFigureOut">
              <a:rPr lang="en-GB" smtClean="0"/>
              <a:pPr/>
              <a:t>5/21/18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A1EB1-20C0-4FA3-95F7-2E4E8F843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7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Conditional Probability with Two Way Tables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Notes </a:t>
            </a:r>
            <a:r>
              <a:rPr lang="en-US" smtClean="0"/>
              <a:t>#15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319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5413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Conditional Probability with Two way Tables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683568" y="1052736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RECAP:</a:t>
            </a:r>
          </a:p>
          <a:p>
            <a:endParaRPr lang="en-US" sz="2400" dirty="0"/>
          </a:p>
          <a:p>
            <a:r>
              <a:rPr lang="en-US" sz="2400" dirty="0" smtClean="0"/>
              <a:t>P</a:t>
            </a:r>
            <a:r>
              <a:rPr lang="en-US" sz="2400" dirty="0"/>
              <a:t>(A | B) is read what is the probability of A given that B </a:t>
            </a:r>
            <a:r>
              <a:rPr lang="en-US" sz="2400" dirty="0" smtClean="0"/>
              <a:t>has occurred</a:t>
            </a:r>
            <a:r>
              <a:rPr lang="en-US" sz="2400" dirty="0"/>
              <a:t>. </a:t>
            </a:r>
          </a:p>
          <a:p>
            <a:endParaRPr lang="en-US" sz="2400" dirty="0"/>
          </a:p>
        </p:txBody>
      </p:sp>
      <p:pic>
        <p:nvPicPr>
          <p:cNvPr id="4" name="Picture 3" descr="Screen Shot 2016-03-02 at 5.44.4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645024"/>
            <a:ext cx="4915998" cy="11860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9552" y="2852936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Review of Conditional Probability Formula:</a:t>
            </a:r>
          </a:p>
        </p:txBody>
      </p:sp>
    </p:spTree>
    <p:extLst>
      <p:ext uri="{BB962C8B-B14F-4D97-AF65-F5344CB8AC3E}">
        <p14:creationId xmlns:p14="http://schemas.microsoft.com/office/powerpoint/2010/main" val="510977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6-03-02 at 5.50.1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797152"/>
            <a:ext cx="3223320" cy="781024"/>
          </a:xfrm>
          <a:prstGeom prst="rect">
            <a:avLst/>
          </a:prstGeom>
        </p:spPr>
      </p:pic>
      <p:pic>
        <p:nvPicPr>
          <p:cNvPr id="4" name="Picture 3" descr="Screen Shot 2016-03-02 at 5.50.1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725144"/>
            <a:ext cx="3363802" cy="923397"/>
          </a:xfrm>
          <a:prstGeom prst="rect">
            <a:avLst/>
          </a:prstGeom>
        </p:spPr>
      </p:pic>
      <p:pic>
        <p:nvPicPr>
          <p:cNvPr id="5" name="Picture 4" descr="Screen Shot 2016-03-02 at 5.49.53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68" y="908720"/>
            <a:ext cx="7552440" cy="20882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3140968"/>
            <a:ext cx="88069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is the probability of selecting a person at random who </a:t>
            </a:r>
          </a:p>
          <a:p>
            <a:r>
              <a:rPr lang="en-US" sz="2400" dirty="0" smtClean="0"/>
              <a:t>has brown hair, given they are a female?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429521" y="404664"/>
            <a:ext cx="1862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Example #1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79008" y="4263479"/>
            <a:ext cx="2364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Set up Problem</a:t>
            </a:r>
            <a:endParaRPr lang="en-US" sz="2400" dirty="0"/>
          </a:p>
        </p:txBody>
      </p:sp>
      <p:pic>
        <p:nvPicPr>
          <p:cNvPr id="11" name="Picture 10" descr="Screen Shot 2016-03-02 at 5.58.05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596" y="5157192"/>
            <a:ext cx="952500" cy="2032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164288" y="529191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126765" y="4797152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4139952" y="5157192"/>
            <a:ext cx="1728192" cy="5760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71800" y="2348880"/>
            <a:ext cx="1728192" cy="576064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771800" y="1556792"/>
            <a:ext cx="1728192" cy="360040"/>
          </a:xfrm>
          <a:prstGeom prst="rect">
            <a:avLst/>
          </a:prstGeom>
          <a:solidFill>
            <a:schemeClr val="accent4">
              <a:lumMod val="20000"/>
              <a:lumOff val="80000"/>
              <a:alpha val="29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851920" y="4797152"/>
            <a:ext cx="2520280" cy="432048"/>
          </a:xfrm>
          <a:prstGeom prst="rect">
            <a:avLst/>
          </a:prstGeom>
          <a:solidFill>
            <a:schemeClr val="accent4">
              <a:lumMod val="20000"/>
              <a:lumOff val="80000"/>
              <a:alpha val="29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740352" y="5075892"/>
            <a:ext cx="85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0.60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42562" y="5877272"/>
            <a:ext cx="84338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The probability of selecting a person at random who has brown </a:t>
            </a:r>
          </a:p>
          <a:p>
            <a:r>
              <a:rPr lang="en-US" sz="2200" dirty="0" smtClean="0"/>
              <a:t>hair, given they are a female is 0.60.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7938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  <p:bldP spid="13" grpId="0"/>
      <p:bldP spid="14" grpId="0" animBg="1"/>
      <p:bldP spid="15" grpId="0" animBg="1"/>
      <p:bldP spid="18" grpId="0" animBg="1"/>
      <p:bldP spid="19" grpId="0" animBg="1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1880" y="332656"/>
            <a:ext cx="16745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Example 2a</a:t>
            </a:r>
            <a:endParaRPr lang="en-US" sz="2200" dirty="0"/>
          </a:p>
        </p:txBody>
      </p:sp>
      <p:pic>
        <p:nvPicPr>
          <p:cNvPr id="3" name="Picture 2" descr="Screen Shot 2016-03-02 at 6.06.1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908720"/>
            <a:ext cx="7289800" cy="685800"/>
          </a:xfrm>
          <a:prstGeom prst="rect">
            <a:avLst/>
          </a:prstGeom>
        </p:spPr>
      </p:pic>
      <p:pic>
        <p:nvPicPr>
          <p:cNvPr id="5" name="Picture 4" descr="Screen Shot 2016-03-02 at 6.06.55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28800"/>
            <a:ext cx="8640960" cy="2575896"/>
          </a:xfrm>
          <a:prstGeom prst="rect">
            <a:avLst/>
          </a:prstGeom>
        </p:spPr>
      </p:pic>
      <p:pic>
        <p:nvPicPr>
          <p:cNvPr id="6" name="Picture 5" descr="Screen Shot 2016-03-02 at 6.08.20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97152"/>
            <a:ext cx="2448272" cy="648072"/>
          </a:xfrm>
          <a:prstGeom prst="rect">
            <a:avLst/>
          </a:prstGeom>
        </p:spPr>
      </p:pic>
      <p:pic>
        <p:nvPicPr>
          <p:cNvPr id="7" name="Picture 6" descr="Screen Shot 2016-03-02 at 6.08.39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332" y="4653136"/>
            <a:ext cx="2692772" cy="91989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80112" y="4941168"/>
            <a:ext cx="302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347864" y="5013176"/>
            <a:ext cx="1728192" cy="5760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979712" y="3501008"/>
            <a:ext cx="1728192" cy="5760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creen Shot 2016-03-02 at 5.58.05 A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5026000"/>
            <a:ext cx="952500" cy="2032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124907" y="5157192"/>
            <a:ext cx="607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325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419872" y="4581128"/>
            <a:ext cx="2160240" cy="432048"/>
          </a:xfrm>
          <a:prstGeom prst="rect">
            <a:avLst/>
          </a:prstGeom>
          <a:solidFill>
            <a:schemeClr val="accent4">
              <a:lumMod val="20000"/>
              <a:lumOff val="80000"/>
              <a:alpha val="29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67744" y="2420888"/>
            <a:ext cx="1080120" cy="504056"/>
          </a:xfrm>
          <a:prstGeom prst="rect">
            <a:avLst/>
          </a:prstGeom>
          <a:solidFill>
            <a:schemeClr val="accent4">
              <a:lumMod val="20000"/>
              <a:lumOff val="80000"/>
              <a:alpha val="29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124907" y="4725144"/>
            <a:ext cx="607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203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05855" y="4931876"/>
            <a:ext cx="85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0.62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19484" y="5879013"/>
            <a:ext cx="80129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probability of a passenger on the Titanic surviving given they </a:t>
            </a:r>
          </a:p>
          <a:p>
            <a:r>
              <a:rPr lang="en-US" sz="2000" dirty="0"/>
              <a:t>w</a:t>
            </a:r>
            <a:r>
              <a:rPr lang="en-US" sz="2000" dirty="0" smtClean="0"/>
              <a:t>ere in first class was 0.62.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1538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/>
      <p:bldP spid="13" grpId="0" animBg="1"/>
      <p:bldP spid="14" grpId="0" animBg="1"/>
      <p:bldP spid="15" grpId="0"/>
      <p:bldP spid="16" grpId="0"/>
      <p:bldP spid="16" grpId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03-02 at 6.15.4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584" y="548680"/>
            <a:ext cx="7162800" cy="685800"/>
          </a:xfrm>
          <a:prstGeom prst="rect">
            <a:avLst/>
          </a:prstGeom>
        </p:spPr>
      </p:pic>
      <p:pic>
        <p:nvPicPr>
          <p:cNvPr id="4" name="Picture 3" descr="Screen Shot 2016-03-02 at 6.06.55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179" y="1340768"/>
            <a:ext cx="7196213" cy="2145213"/>
          </a:xfrm>
          <a:prstGeom prst="rect">
            <a:avLst/>
          </a:prstGeom>
        </p:spPr>
      </p:pic>
      <p:pic>
        <p:nvPicPr>
          <p:cNvPr id="5" name="Picture 4" descr="Screen Shot 2016-03-02 at 6.16.59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128243"/>
            <a:ext cx="2304256" cy="689809"/>
          </a:xfrm>
          <a:prstGeom prst="rect">
            <a:avLst/>
          </a:prstGeom>
        </p:spPr>
      </p:pic>
      <p:pic>
        <p:nvPicPr>
          <p:cNvPr id="6" name="Picture 5" descr="Screen Shot 2016-03-02 at 6.16.52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174596"/>
            <a:ext cx="2754838" cy="6225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64088" y="4355812"/>
            <a:ext cx="302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pic>
        <p:nvPicPr>
          <p:cNvPr id="8" name="Picture 7" descr="Screen Shot 2016-03-02 at 5.58.05 A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437112"/>
            <a:ext cx="952500" cy="203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836875" y="4581128"/>
            <a:ext cx="607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706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73845" y="4067780"/>
            <a:ext cx="57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178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88224" y="4365104"/>
            <a:ext cx="85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0.25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9484" y="5301208"/>
            <a:ext cx="80129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probability of a passenger on the Titanic surviving given they </a:t>
            </a:r>
          </a:p>
          <a:p>
            <a:r>
              <a:rPr lang="en-US" sz="2000" dirty="0"/>
              <a:t>w</a:t>
            </a:r>
            <a:r>
              <a:rPr lang="en-US" sz="2000" dirty="0" smtClean="0"/>
              <a:t>ere in third class was 0.25.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17915" y="188640"/>
            <a:ext cx="16975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Example 2b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80827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76672"/>
            <a:ext cx="693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Survival for passengers given they were in First class was 62%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5435932"/>
            <a:ext cx="6887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Survival for passenger given they were in Third class was 25%</a:t>
            </a:r>
            <a:endParaRPr lang="en-US" dirty="0"/>
          </a:p>
        </p:txBody>
      </p:sp>
      <p:pic>
        <p:nvPicPr>
          <p:cNvPr id="4" name="Picture 3" descr="Screen Shot 2016-03-02 at 6.22.4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72816"/>
            <a:ext cx="5400600" cy="305491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4427984" y="836712"/>
            <a:ext cx="3024336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5724128" y="4509120"/>
            <a:ext cx="1080120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Screen Shot 2016-03-02 at 6.25.04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988492"/>
            <a:ext cx="1357278" cy="1792436"/>
          </a:xfrm>
          <a:prstGeom prst="rect">
            <a:avLst/>
          </a:prstGeom>
        </p:spPr>
      </p:pic>
      <p:pic>
        <p:nvPicPr>
          <p:cNvPr id="11" name="Picture 10" descr="Screen Shot 2016-03-02 at 6.25.32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908" y="5157192"/>
            <a:ext cx="122155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960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03-02 at 6.27.5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03" y="628162"/>
            <a:ext cx="7589111" cy="784614"/>
          </a:xfrm>
          <a:prstGeom prst="rect">
            <a:avLst/>
          </a:prstGeom>
        </p:spPr>
      </p:pic>
      <p:pic>
        <p:nvPicPr>
          <p:cNvPr id="3" name="Picture 2" descr="Screen Shot 2016-03-02 at 6.06.55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00808"/>
            <a:ext cx="7971285" cy="2376264"/>
          </a:xfrm>
          <a:prstGeom prst="rect">
            <a:avLst/>
          </a:prstGeom>
        </p:spPr>
      </p:pic>
      <p:pic>
        <p:nvPicPr>
          <p:cNvPr id="4" name="Picture 3" descr="Screen Shot 2016-03-02 at 6.28.19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365104"/>
            <a:ext cx="6008498" cy="7653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00192" y="4581128"/>
            <a:ext cx="302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</a:t>
            </a:r>
            <a:endParaRPr lang="en-US" dirty="0"/>
          </a:p>
        </p:txBody>
      </p:sp>
      <p:pic>
        <p:nvPicPr>
          <p:cNvPr id="6" name="Picture 5" descr="Screen Shot 2016-03-02 at 5.58.05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653136"/>
            <a:ext cx="952500" cy="203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18926" y="4869160"/>
            <a:ext cx="533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711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81957" y="4283804"/>
            <a:ext cx="57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212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11960" y="4725144"/>
            <a:ext cx="1728192" cy="57606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948264" y="2420888"/>
            <a:ext cx="1440160" cy="432048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940152" y="2492896"/>
            <a:ext cx="1008112" cy="432048"/>
          </a:xfrm>
          <a:prstGeom prst="rect">
            <a:avLst/>
          </a:prstGeom>
          <a:solidFill>
            <a:schemeClr val="accent4">
              <a:lumMod val="60000"/>
              <a:lumOff val="40000"/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39952" y="4221088"/>
            <a:ext cx="2088232" cy="504056"/>
          </a:xfrm>
          <a:prstGeom prst="rect">
            <a:avLst/>
          </a:prstGeom>
          <a:solidFill>
            <a:schemeClr val="accent4">
              <a:lumMod val="60000"/>
              <a:lumOff val="40000"/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68344" y="4581128"/>
            <a:ext cx="85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0.30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9300" y="5517232"/>
            <a:ext cx="85331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probability of a passenger being a crew member who survived the </a:t>
            </a:r>
          </a:p>
          <a:p>
            <a:r>
              <a:rPr lang="en-US" sz="2000" dirty="0" smtClean="0"/>
              <a:t>Titanic</a:t>
            </a:r>
            <a:r>
              <a:rPr lang="en-US" sz="2000" dirty="0"/>
              <a:t> </a:t>
            </a:r>
            <a:r>
              <a:rPr lang="en-US" sz="2000" dirty="0" smtClean="0"/>
              <a:t>was 0.30.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45002" y="260648"/>
            <a:ext cx="16750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Example 2c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33863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Using 2 Way Tables to Analyze Venn Diagrams</a:t>
            </a:r>
          </a:p>
        </p:txBody>
      </p:sp>
      <p:pic>
        <p:nvPicPr>
          <p:cNvPr id="6" name="Picture 5" descr="Screen Shot 2016-02-24 at 5.59.2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07467"/>
            <a:ext cx="3890962" cy="2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Group 182"/>
          <p:cNvGraphicFramePr>
            <a:graphicFrameLocks/>
          </p:cNvGraphicFramePr>
          <p:nvPr/>
        </p:nvGraphicFramePr>
        <p:xfrm>
          <a:off x="3821113" y="3211513"/>
          <a:ext cx="4979988" cy="3198811"/>
        </p:xfrm>
        <a:graphic>
          <a:graphicData uri="http://schemas.openxmlformats.org/drawingml/2006/table">
            <a:tbl>
              <a:tblPr/>
              <a:tblGrid>
                <a:gridCol w="1213728"/>
                <a:gridCol w="675878"/>
                <a:gridCol w="1265106"/>
                <a:gridCol w="1168883"/>
                <a:gridCol w="656393"/>
              </a:tblGrid>
              <a:tr h="441625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6" marR="91446" marT="45726" marB="45726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Owns Cell Phone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marL="91446" marR="91446" marT="45726" marB="4572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TOTALS</a:t>
                      </a:r>
                    </a:p>
                  </a:txBody>
                  <a:tcPr marL="91446" marR="91446" marT="45726" marB="45726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90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Yes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marL="91446" marR="91446" marT="45726" marB="4572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No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marL="91446" marR="91446" marT="45726" marB="4572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789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Owns MP3 Player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marL="91446" marR="91446" marT="45726" marB="4572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Yes</a:t>
                      </a:r>
                    </a:p>
                  </a:txBody>
                  <a:tcPr marL="91446" marR="91446" marT="45726" marB="4572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6" marR="91446" marT="45726" marB="4572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6" marR="91446" marT="45726" marB="4572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6" marR="91446"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No</a:t>
                      </a:r>
                    </a:p>
                  </a:txBody>
                  <a:tcPr marL="91446" marR="91446" marT="45726" marB="4572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6" marR="91446" marT="45726" marB="4572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6" marR="91446" marT="45726" marB="4572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6" marR="91446"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9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TOTALS</a:t>
                      </a:r>
                    </a:p>
                  </a:txBody>
                  <a:tcPr marL="91446" marR="91446" marT="45726" marB="4572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6" marR="91446" marT="45726" marB="4572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6" marR="91446" marT="45726" marB="4572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6" marR="91446" marT="45726" marB="4572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88063" y="4716463"/>
            <a:ext cx="477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27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138863" y="5332413"/>
            <a:ext cx="477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13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308850" y="4706938"/>
            <a:ext cx="330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6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0650" y="4575175"/>
            <a:ext cx="367007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 smtClean="0"/>
              <a:t>Find:</a:t>
            </a:r>
          </a:p>
          <a:p>
            <a:pPr eaLnBrk="1" hangingPunct="1"/>
            <a:r>
              <a:rPr lang="en-US" sz="2000" dirty="0" smtClean="0"/>
              <a:t>P(Cell) : 27/50 </a:t>
            </a:r>
          </a:p>
          <a:p>
            <a:pPr eaLnBrk="1" hangingPunct="1"/>
            <a:r>
              <a:rPr lang="en-US" sz="2000" dirty="0" smtClean="0"/>
              <a:t>P(Cell Phone Only): 13/50</a:t>
            </a:r>
          </a:p>
          <a:p>
            <a:pPr eaLnBrk="1" hangingPunct="1"/>
            <a:r>
              <a:rPr lang="en-US" sz="2000" dirty="0" smtClean="0"/>
              <a:t>P(MP3 Only): 6/50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P(MP3 or Cell Phone): </a:t>
            </a:r>
          </a:p>
          <a:p>
            <a:pPr eaLnBrk="1" hangingPunct="1"/>
            <a:r>
              <a:rPr lang="en-US" sz="2000" dirty="0" smtClean="0"/>
              <a:t>(27 + 6 + 13)/50 or 46/50</a:t>
            </a:r>
            <a:endParaRPr lang="en-US" sz="2000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111625" y="1693863"/>
            <a:ext cx="46705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P</a:t>
            </a:r>
            <a:r>
              <a:rPr lang="en-US" dirty="0" smtClean="0"/>
              <a:t>(No Cell and No MP3): </a:t>
            </a:r>
            <a:r>
              <a:rPr lang="en-US" dirty="0" smtClean="0">
                <a:solidFill>
                  <a:srgbClr val="FF0000"/>
                </a:solidFill>
              </a:rPr>
              <a:t>4/50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226425" y="5948363"/>
            <a:ext cx="477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3366FF"/>
                </a:solidFill>
              </a:rPr>
              <a:t>50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100763" y="5899150"/>
            <a:ext cx="479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258175" y="4689475"/>
            <a:ext cx="477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33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8304213" y="5360988"/>
            <a:ext cx="479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17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358063" y="5905500"/>
            <a:ext cx="477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10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388225" y="5353050"/>
            <a:ext cx="331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15614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asy to Read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2622</TotalTime>
  <Words>284</Words>
  <Application>Microsoft Macintosh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Conditional Probability with Two Way Tables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Using 2 Way Tables to Analyze Venn Diagrams</vt:lpstr>
    </vt:vector>
  </TitlesOfParts>
  <Company>St Matts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Way Tables</dc:title>
  <dc:creator>Kim McKee</dc:creator>
  <cp:lastModifiedBy>May Ng</cp:lastModifiedBy>
  <cp:revision>115</cp:revision>
  <dcterms:created xsi:type="dcterms:W3CDTF">2012-03-03T18:55:55Z</dcterms:created>
  <dcterms:modified xsi:type="dcterms:W3CDTF">2018-05-21T22:06:16Z</dcterms:modified>
</cp:coreProperties>
</file>