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3" r:id="rId6"/>
    <p:sldId id="264" r:id="rId7"/>
    <p:sldId id="262" r:id="rId8"/>
    <p:sldId id="265" r:id="rId9"/>
    <p:sldId id="267" r:id="rId10"/>
    <p:sldId id="266" r:id="rId11"/>
    <p:sldId id="268" r:id="rId12"/>
    <p:sldId id="269" r:id="rId13"/>
    <p:sldId id="273" r:id="rId14"/>
    <p:sldId id="270" r:id="rId15"/>
    <p:sldId id="272" r:id="rId16"/>
    <p:sldId id="271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3" d="100"/>
          <a:sy n="33" d="100"/>
        </p:scale>
        <p:origin x="-1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10/30/17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Notes #15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Scatter Plots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1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17" y="817582"/>
            <a:ext cx="8257771" cy="1202485"/>
          </a:xfrm>
        </p:spPr>
        <p:txBody>
          <a:bodyPr>
            <a:noAutofit/>
          </a:bodyPr>
          <a:lstStyle/>
          <a:p>
            <a:r>
              <a:rPr lang="en-US" sz="3200" dirty="0" smtClean="0"/>
              <a:t>Can you identify the Outlier out of the 4 people learning to make bouquets in this Scatter Plot?</a:t>
            </a:r>
            <a:endParaRPr lang="en-US" sz="3200" dirty="0"/>
          </a:p>
        </p:txBody>
      </p:sp>
      <p:pic>
        <p:nvPicPr>
          <p:cNvPr id="6" name="Picture 5" descr="Screen Shot 2015-10-14 at 12.44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37" y="2167847"/>
            <a:ext cx="5377998" cy="378479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4603181" y="2971138"/>
            <a:ext cx="931739" cy="478825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96959" y="3399663"/>
            <a:ext cx="323359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ANS: With 6 days of bouquet </a:t>
            </a:r>
          </a:p>
          <a:p>
            <a:r>
              <a:rPr lang="en-US" dirty="0"/>
              <a:t>m</a:t>
            </a:r>
            <a:r>
              <a:rPr lang="en-US" dirty="0" smtClean="0"/>
              <a:t>aking experience, this person </a:t>
            </a:r>
          </a:p>
          <a:p>
            <a:r>
              <a:rPr lang="en-US" dirty="0" smtClean="0"/>
              <a:t>Made about 78 bouquets, </a:t>
            </a:r>
          </a:p>
          <a:p>
            <a:r>
              <a:rPr lang="en-US" dirty="0" smtClean="0"/>
              <a:t>where the </a:t>
            </a:r>
            <a:r>
              <a:rPr lang="en-US" dirty="0" err="1" smtClean="0"/>
              <a:t>avg</a:t>
            </a:r>
            <a:r>
              <a:rPr lang="en-US" dirty="0" smtClean="0"/>
              <a:t> bouquets made </a:t>
            </a:r>
          </a:p>
          <a:p>
            <a:r>
              <a:rPr lang="en-US" dirty="0" smtClean="0"/>
              <a:t>on the 6</a:t>
            </a:r>
            <a:r>
              <a:rPr lang="en-US" baseline="30000" dirty="0" smtClean="0"/>
              <a:t>th</a:t>
            </a:r>
            <a:r>
              <a:rPr lang="en-US" dirty="0" smtClean="0"/>
              <a:t> day is approx. </a:t>
            </a:r>
          </a:p>
          <a:p>
            <a:r>
              <a:rPr lang="en-US" dirty="0" smtClean="0"/>
              <a:t>40 bouquets.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34920" y="5127029"/>
            <a:ext cx="2707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THAT’S 38 EXTRA BOUQUETS! Can we say “Over Achiever?”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1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Analyzing Scatter Plots with Statistical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Statistical Correlation</a:t>
            </a:r>
          </a:p>
          <a:p>
            <a:pPr>
              <a:buFontTx/>
              <a:buChar char="-"/>
            </a:pPr>
            <a:r>
              <a:rPr lang="en-US" dirty="0" smtClean="0"/>
              <a:t>Understanding the </a:t>
            </a:r>
            <a:r>
              <a:rPr lang="en-US" dirty="0"/>
              <a:t>relationship between two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variables </a:t>
            </a:r>
            <a:r>
              <a:rPr lang="en-US" dirty="0"/>
              <a:t>that are statistically dependent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193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Positive Correlation</a:t>
            </a:r>
          </a:p>
          <a:p>
            <a:r>
              <a:rPr lang="en-US" dirty="0" smtClean="0"/>
              <a:t>Both </a:t>
            </a:r>
            <a:r>
              <a:rPr lang="en-US" dirty="0"/>
              <a:t>sets of data increase together. 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30" y="3008177"/>
            <a:ext cx="2915120" cy="271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84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534" y="530085"/>
            <a:ext cx="7434984" cy="120248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Positive Association Real Life Example</a:t>
            </a:r>
            <a:br>
              <a:rPr lang="en-US" sz="3200" dirty="0" smtClean="0"/>
            </a:br>
            <a:r>
              <a:rPr lang="en-US" sz="3200" dirty="0" smtClean="0"/>
              <a:t>Age of Wives </a:t>
            </a:r>
            <a:r>
              <a:rPr lang="en-US" sz="3200" dirty="0" err="1" smtClean="0"/>
              <a:t>vs</a:t>
            </a:r>
            <a:r>
              <a:rPr lang="en-US" sz="3200" dirty="0" smtClean="0"/>
              <a:t> Age of Husbands</a:t>
            </a:r>
            <a:br>
              <a:rPr lang="en-US" sz="3200" dirty="0" smtClean="0"/>
            </a:br>
            <a:r>
              <a:rPr lang="en-US" sz="3200" dirty="0" smtClean="0"/>
              <a:t>(N: 25 Married Men Surveyed)</a:t>
            </a:r>
            <a:endParaRPr lang="en-US" sz="3200" dirty="0"/>
          </a:p>
        </p:txBody>
      </p:sp>
      <p:pic>
        <p:nvPicPr>
          <p:cNvPr id="4" name="Picture 3" descr="Screen Shot 2015-10-14 at 1.27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34" y="2056458"/>
            <a:ext cx="72136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95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Negative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set of data (x-axis value) </a:t>
            </a:r>
            <a:r>
              <a:rPr lang="en-US" dirty="0" smtClean="0"/>
              <a:t>increases as </a:t>
            </a:r>
            <a:r>
              <a:rPr lang="en-US" dirty="0"/>
              <a:t>the other </a:t>
            </a:r>
            <a:r>
              <a:rPr lang="en-US" dirty="0" smtClean="0"/>
              <a:t>set (y-axis value) decreases</a:t>
            </a:r>
            <a:r>
              <a:rPr lang="en-US" dirty="0"/>
              <a:t>. 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126" y="2994760"/>
            <a:ext cx="3546183" cy="305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541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62" y="697792"/>
            <a:ext cx="7914202" cy="1202485"/>
          </a:xfrm>
        </p:spPr>
        <p:txBody>
          <a:bodyPr>
            <a:noAutofit/>
          </a:bodyPr>
          <a:lstStyle/>
          <a:p>
            <a:r>
              <a:rPr lang="en-US" sz="3200" dirty="0" smtClean="0"/>
              <a:t>Negative Association Real-Life Example</a:t>
            </a:r>
            <a:br>
              <a:rPr lang="en-US" sz="3200" dirty="0" smtClean="0"/>
            </a:br>
            <a:r>
              <a:rPr lang="en-US" sz="3200" dirty="0" smtClean="0"/>
              <a:t>Amount of Gas Consumed </a:t>
            </a:r>
            <a:r>
              <a:rPr lang="en-US" sz="3200" dirty="0" err="1" smtClean="0"/>
              <a:t>vs</a:t>
            </a:r>
            <a:r>
              <a:rPr lang="en-US" sz="3200" dirty="0" smtClean="0"/>
              <a:t> Miles Traveled</a:t>
            </a:r>
            <a:endParaRPr lang="en-US" sz="3200" dirty="0"/>
          </a:p>
        </p:txBody>
      </p:sp>
      <p:pic>
        <p:nvPicPr>
          <p:cNvPr id="5" name="Picture 4" descr="Screen Shot 2015-10-14 at 1.21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303" y="2060396"/>
            <a:ext cx="5415117" cy="3484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25841" y="3185452"/>
            <a:ext cx="3956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Gas in Tank (Gal.)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121" y="5688630"/>
            <a:ext cx="3972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Distance Traveled (miles)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047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No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Sometimes </a:t>
            </a:r>
            <a:r>
              <a:rPr lang="en-US" dirty="0"/>
              <a:t>data sets are not related 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244" y="2755179"/>
            <a:ext cx="3546182" cy="338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46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78" y="653233"/>
            <a:ext cx="8194557" cy="1202485"/>
          </a:xfrm>
        </p:spPr>
        <p:txBody>
          <a:bodyPr>
            <a:noAutofit/>
          </a:bodyPr>
          <a:lstStyle/>
          <a:p>
            <a:r>
              <a:rPr lang="en-US" sz="3200" dirty="0" smtClean="0"/>
              <a:t>Real-life No Association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Ex. Height of Boys </a:t>
            </a:r>
            <a:r>
              <a:rPr lang="en-US" sz="3200" dirty="0" err="1" smtClean="0"/>
              <a:t>vs</a:t>
            </a:r>
            <a:r>
              <a:rPr lang="en-US" sz="3200" dirty="0" smtClean="0"/>
              <a:t> Birth Months</a:t>
            </a:r>
            <a:endParaRPr lang="en-US" sz="3200" dirty="0"/>
          </a:p>
        </p:txBody>
      </p:sp>
      <p:pic>
        <p:nvPicPr>
          <p:cNvPr id="4" name="Picture 3" descr="Screen Shot 2015-10-14 at 1.31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44" y="1882482"/>
            <a:ext cx="6666673" cy="408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5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Strengths of Correlation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Strong Correlation </a:t>
            </a:r>
            <a:r>
              <a:rPr lang="en-US" dirty="0" smtClean="0"/>
              <a:t> </a:t>
            </a:r>
            <a:r>
              <a:rPr lang="en-US" dirty="0"/>
              <a:t>– the data points cluster in a predictable pattern</a:t>
            </a:r>
            <a:r>
              <a:rPr lang="en-US" dirty="0" smtClean="0"/>
              <a:t>. Can almost put a straight line through the scatter plots. </a:t>
            </a:r>
            <a:endParaRPr lang="en-US" dirty="0"/>
          </a:p>
        </p:txBody>
      </p:sp>
      <p:pic>
        <p:nvPicPr>
          <p:cNvPr id="4" name="Picture 3" descr="Screen Shot 2015-10-14 at 1.18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26" y="3470108"/>
            <a:ext cx="2530349" cy="2425214"/>
          </a:xfrm>
          <a:prstGeom prst="rect">
            <a:avLst/>
          </a:prstGeom>
        </p:spPr>
      </p:pic>
      <p:pic>
        <p:nvPicPr>
          <p:cNvPr id="7" name="Picture 6" descr="Screen Shot 2015-10-14 at 1.19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293" y="3470108"/>
            <a:ext cx="2669152" cy="242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6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16496"/>
            <a:ext cx="6196405" cy="4906573"/>
          </a:xfrm>
        </p:spPr>
        <p:txBody>
          <a:bodyPr/>
          <a:lstStyle/>
          <a:p>
            <a:r>
              <a:rPr lang="en-US" b="1" dirty="0" smtClean="0"/>
              <a:t>Weak/Moderate Correlation</a:t>
            </a:r>
            <a:r>
              <a:rPr lang="en-US" dirty="0" smtClean="0"/>
              <a:t> </a:t>
            </a:r>
            <a:r>
              <a:rPr lang="en-US" dirty="0"/>
              <a:t>– the data points cluster loosely in a pattern that is less predictable.</a:t>
            </a:r>
          </a:p>
          <a:p>
            <a:endParaRPr lang="en-US" dirty="0"/>
          </a:p>
        </p:txBody>
      </p:sp>
      <p:pic>
        <p:nvPicPr>
          <p:cNvPr id="4" name="Picture 3" descr="Screen Shot 2015-10-14 at 1.19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15" y="1976569"/>
            <a:ext cx="3314700" cy="3746500"/>
          </a:xfrm>
          <a:prstGeom prst="rect">
            <a:avLst/>
          </a:prstGeom>
        </p:spPr>
      </p:pic>
      <p:pic>
        <p:nvPicPr>
          <p:cNvPr id="5" name="Picture 4" descr="Screen Shot 2015-10-14 at 1.19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98" y="1976569"/>
            <a:ext cx="2946400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1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48463"/>
            <a:ext cx="6965245" cy="840684"/>
          </a:xfrm>
        </p:spPr>
        <p:txBody>
          <a:bodyPr/>
          <a:lstStyle/>
          <a:p>
            <a:r>
              <a:rPr lang="en-US" dirty="0" smtClean="0"/>
              <a:t>What are Scatter Plots?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576450"/>
            <a:ext cx="6196405" cy="3603812"/>
          </a:xfrm>
        </p:spPr>
        <p:txBody>
          <a:bodyPr>
            <a:normAutofit/>
          </a:bodyPr>
          <a:lstStyle/>
          <a:p>
            <a:r>
              <a:rPr lang="en-US" dirty="0" smtClean="0"/>
              <a:t>ANS: A </a:t>
            </a:r>
            <a:r>
              <a:rPr lang="en-US" dirty="0"/>
              <a:t>graph that relates two groups of data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Typically a </a:t>
            </a:r>
            <a:r>
              <a:rPr lang="en-US" dirty="0"/>
              <a:t>plot of paired (</a:t>
            </a:r>
            <a:r>
              <a:rPr lang="en-US" i="1" dirty="0"/>
              <a:t>x, y</a:t>
            </a:r>
            <a:r>
              <a:rPr lang="en-US" dirty="0"/>
              <a:t>) quantitative data with a horizontal </a:t>
            </a:r>
            <a:r>
              <a:rPr lang="en-US" i="1" dirty="0"/>
              <a:t>x</a:t>
            </a:r>
            <a:r>
              <a:rPr lang="en-US" dirty="0"/>
              <a:t>-axis and a vertical </a:t>
            </a:r>
            <a:r>
              <a:rPr lang="en-US" i="1" dirty="0"/>
              <a:t>y</a:t>
            </a:r>
            <a:r>
              <a:rPr lang="en-US" dirty="0"/>
              <a:t>-axis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Ex.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Screen Shot 2015-10-13 at 11.50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29" y="3834633"/>
            <a:ext cx="3541770" cy="2075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0816" y="3188301"/>
            <a:ext cx="579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the scatter plot, what can we say about how temperature affects number of beach visitors?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22033" y="4219257"/>
            <a:ext cx="2038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ANS: Visitors go to beach more often on warmer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09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Strong </a:t>
            </a:r>
            <a:r>
              <a:rPr lang="en-US" dirty="0" err="1" smtClean="0"/>
              <a:t>vs</a:t>
            </a:r>
            <a:r>
              <a:rPr lang="en-US" dirty="0" smtClean="0"/>
              <a:t> Moderate/Weak Correlation</a:t>
            </a:r>
            <a:endParaRPr lang="en-US" dirty="0"/>
          </a:p>
        </p:txBody>
      </p:sp>
      <p:pic>
        <p:nvPicPr>
          <p:cNvPr id="5" name="Picture 4" descr="Screen Shot 2015-10-14 at 1.18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55" y="2259257"/>
            <a:ext cx="3258668" cy="3644900"/>
          </a:xfrm>
          <a:prstGeom prst="rect">
            <a:avLst/>
          </a:prstGeom>
        </p:spPr>
      </p:pic>
      <p:pic>
        <p:nvPicPr>
          <p:cNvPr id="6" name="Picture 5" descr="Screen Shot 2015-10-14 at 1.19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69" y="2259257"/>
            <a:ext cx="3314700" cy="35433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1049671" y="2857734"/>
            <a:ext cx="2533099" cy="22000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93004" y="2857734"/>
            <a:ext cx="2533099" cy="22000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51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Correlation</a:t>
            </a:r>
            <a:endParaRPr lang="en-US" dirty="0"/>
          </a:p>
        </p:txBody>
      </p:sp>
      <p:pic>
        <p:nvPicPr>
          <p:cNvPr id="4" name="Picture 3" descr="Screen Shot 2015-10-14 at 2.03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037" y="1819094"/>
            <a:ext cx="3990933" cy="403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38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Scatter Plots Determine?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ANS:  To determine </a:t>
            </a:r>
            <a:r>
              <a:rPr lang="en-US" dirty="0"/>
              <a:t>whether there is a relationship between the </a:t>
            </a:r>
            <a:r>
              <a:rPr lang="en-US" dirty="0" smtClean="0"/>
              <a:t>bivariate data (aka. two quantitative variables)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0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Bivariate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ANS: “Bi” means two, “</a:t>
            </a:r>
            <a:r>
              <a:rPr lang="en-US" dirty="0" err="1" smtClean="0"/>
              <a:t>Variate</a:t>
            </a:r>
            <a:r>
              <a:rPr lang="en-US" dirty="0" smtClean="0"/>
              <a:t>” means variables.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Variables are broken down into 2 types:</a:t>
            </a:r>
          </a:p>
          <a:p>
            <a:pPr marL="457200" indent="-457200">
              <a:buAutoNum type="arabicPeriod"/>
            </a:pPr>
            <a:r>
              <a:rPr lang="en-US" dirty="0" smtClean="0"/>
              <a:t>Dependent Variable (y-axis) </a:t>
            </a:r>
          </a:p>
          <a:p>
            <a:pPr marL="457200" indent="-457200">
              <a:buAutoNum type="arabicPeriod"/>
            </a:pPr>
            <a:r>
              <a:rPr lang="en-US" dirty="0" smtClean="0"/>
              <a:t>Independent Variable (x-axis)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3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1" y="613462"/>
            <a:ext cx="7788159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Recap on the 2 types of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058" y="1610312"/>
            <a:ext cx="7470702" cy="46041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1. Dependent Variable (on y-axis)</a:t>
            </a:r>
          </a:p>
          <a:p>
            <a:pPr marL="0" indent="0">
              <a:buNone/>
            </a:pPr>
            <a:r>
              <a:rPr lang="en-US" dirty="0" smtClean="0"/>
              <a:t>     -It </a:t>
            </a:r>
            <a:r>
              <a:rPr lang="en-US" dirty="0"/>
              <a:t>is what you measure and what is </a:t>
            </a:r>
            <a:r>
              <a:rPr lang="en-US" dirty="0" smtClean="0"/>
              <a:t>affected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during </a:t>
            </a:r>
            <a:r>
              <a:rPr lang="en-US" dirty="0"/>
              <a:t>the </a:t>
            </a:r>
            <a:r>
              <a:rPr lang="en-US" dirty="0" smtClean="0"/>
              <a:t>experiment/study.</a:t>
            </a:r>
          </a:p>
          <a:p>
            <a:pPr marL="0" indent="0">
              <a:buNone/>
            </a:pPr>
            <a:r>
              <a:rPr lang="en-US" dirty="0" smtClean="0"/>
              <a:t>     -</a:t>
            </a:r>
            <a:r>
              <a:rPr lang="en-US" dirty="0"/>
              <a:t>It is called </a:t>
            </a:r>
            <a:r>
              <a:rPr lang="en-US" b="1" dirty="0"/>
              <a:t>dependent</a:t>
            </a:r>
            <a:r>
              <a:rPr lang="en-US" dirty="0"/>
              <a:t> because it "depends" on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the </a:t>
            </a:r>
            <a:r>
              <a:rPr lang="en-US" b="1" dirty="0"/>
              <a:t>independent variable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   Ex. Student Test Scores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Independent Variable (on x-axis)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-It is </a:t>
            </a:r>
            <a:r>
              <a:rPr lang="en-US" dirty="0"/>
              <a:t>the one that is changed by the </a:t>
            </a:r>
            <a:r>
              <a:rPr lang="en-US" dirty="0" smtClean="0"/>
              <a:t>scientist to see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how it affects the dependent variable</a:t>
            </a:r>
          </a:p>
          <a:p>
            <a:pPr marL="0" indent="0">
              <a:buNone/>
            </a:pPr>
            <a:r>
              <a:rPr lang="en-US" dirty="0" smtClean="0"/>
              <a:t>     Ex. Amount of </a:t>
            </a:r>
            <a:r>
              <a:rPr lang="en-US" dirty="0"/>
              <a:t>T</a:t>
            </a:r>
            <a:r>
              <a:rPr lang="en-US" dirty="0" smtClean="0"/>
              <a:t>ime </a:t>
            </a:r>
            <a:r>
              <a:rPr lang="en-US" dirty="0"/>
              <a:t>S</a:t>
            </a:r>
            <a:r>
              <a:rPr lang="en-US" dirty="0" smtClean="0"/>
              <a:t>pent Studying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2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/>
              <a:t>you think the amount of time/days spent studying would affect </a:t>
            </a:r>
            <a:r>
              <a:rPr lang="en-US" dirty="0" smtClean="0"/>
              <a:t>student </a:t>
            </a:r>
            <a:r>
              <a:rPr lang="en-US" dirty="0"/>
              <a:t>test scores?</a:t>
            </a:r>
          </a:p>
          <a:p>
            <a:endParaRPr lang="en-US" dirty="0"/>
          </a:p>
        </p:txBody>
      </p:sp>
      <p:pic>
        <p:nvPicPr>
          <p:cNvPr id="4" name="Picture 3" descr="Screen Shot 2015-10-14 at 12.27.31 AM.png"/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025" y="704182"/>
            <a:ext cx="5808302" cy="557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5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347" y="590782"/>
            <a:ext cx="6965245" cy="120248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 Scores </a:t>
            </a:r>
            <a:r>
              <a:rPr lang="en-US" sz="3200" dirty="0" err="1" smtClean="0"/>
              <a:t>vs</a:t>
            </a:r>
            <a:r>
              <a:rPr lang="en-US" sz="3200" dirty="0" smtClean="0"/>
              <a:t> Days Spent Studying Scatter Plot (Max Score: 30)</a:t>
            </a:r>
            <a:endParaRPr lang="en-US" sz="3200" dirty="0"/>
          </a:p>
        </p:txBody>
      </p:sp>
      <p:pic>
        <p:nvPicPr>
          <p:cNvPr id="6" name="Content Placeholder 5" descr="Screen Shot 2015-10-14 at 12.05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7" b="-1337"/>
          <a:stretch>
            <a:fillRect/>
          </a:stretch>
        </p:blipFill>
        <p:spPr>
          <a:xfrm>
            <a:off x="1072347" y="1847097"/>
            <a:ext cx="6637415" cy="3324050"/>
          </a:xfrm>
        </p:spPr>
      </p:pic>
      <p:sp>
        <p:nvSpPr>
          <p:cNvPr id="7" name="TextBox 6"/>
          <p:cNvSpPr txBox="1"/>
          <p:nvPr/>
        </p:nvSpPr>
        <p:spPr>
          <a:xfrm>
            <a:off x="793652" y="5256224"/>
            <a:ext cx="7243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get a high score on the Bar Exam (for a Law License), how many days would you recommend to a person planning to take the exam?</a:t>
            </a:r>
          </a:p>
          <a:p>
            <a:r>
              <a:rPr lang="en-US" dirty="0" smtClean="0"/>
              <a:t>ANS: Between 7 to 10 days.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7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Scatter Plot</a:t>
            </a:r>
            <a:br>
              <a:rPr lang="en-US" dirty="0" smtClean="0"/>
            </a:br>
            <a:r>
              <a:rPr lang="en-US" dirty="0" smtClean="0"/>
              <a:t>Distributions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 Types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/>
              <a:t>Clustering</a:t>
            </a:r>
            <a:r>
              <a:rPr lang="en-US" dirty="0"/>
              <a:t> – data values occurring close together.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dirty="0" smtClean="0"/>
              <a:t>2. Outlier</a:t>
            </a:r>
            <a:r>
              <a:rPr lang="en-US" dirty="0" smtClean="0"/>
              <a:t> </a:t>
            </a:r>
            <a:r>
              <a:rPr lang="en-US" dirty="0"/>
              <a:t>– a data point with a value that is very different from the other data points in the set.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4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848" y="601960"/>
            <a:ext cx="8048977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day(s) do you see the most clustered data?</a:t>
            </a:r>
            <a:endParaRPr lang="en-US" dirty="0"/>
          </a:p>
        </p:txBody>
      </p:sp>
      <p:pic>
        <p:nvPicPr>
          <p:cNvPr id="4" name="Picture 3" descr="Screen Shot 2015-10-14 at 12.44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540" y="2020067"/>
            <a:ext cx="5678685" cy="40173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797177" y="3809334"/>
            <a:ext cx="973755" cy="1754327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34000"/>
                </a:schemeClr>
              </a:gs>
              <a:gs pos="100000">
                <a:schemeClr val="accent1">
                  <a:shade val="76000"/>
                  <a:lumMod val="90000"/>
                  <a:alpha val="34000"/>
                </a:scheme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10506" y="2886004"/>
            <a:ext cx="2300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1: Cluster Range between 10-20 bouquets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0506" y="4380056"/>
            <a:ext cx="2300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2: Cluster Range between 20-30 bouquets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0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1550</TotalTime>
  <Words>579</Words>
  <Application>Microsoft Macintosh PowerPoint</Application>
  <PresentationFormat>On-screen Show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Pushpin</vt:lpstr>
      <vt:lpstr>Notes #15</vt:lpstr>
      <vt:lpstr>What are Scatter Plots?</vt:lpstr>
      <vt:lpstr>What do Scatter Plots Determine?</vt:lpstr>
      <vt:lpstr>What does Bivariate Mean?</vt:lpstr>
      <vt:lpstr>Recap on the 2 types of Variables</vt:lpstr>
      <vt:lpstr>Experimental Question</vt:lpstr>
      <vt:lpstr>Exam Scores vs Days Spent Studying Scatter Plot (Max Score: 30)</vt:lpstr>
      <vt:lpstr>Types of Scatter Plot Distributions </vt:lpstr>
      <vt:lpstr>Which day(s) do you see the most clustered data?</vt:lpstr>
      <vt:lpstr>Can you identify the Outlier out of the 4 people learning to make bouquets in this Scatter Plot?</vt:lpstr>
      <vt:lpstr>Analyzing Scatter Plots with Statistical Correlation</vt:lpstr>
      <vt:lpstr>3 Types</vt:lpstr>
      <vt:lpstr>Positive Association Real Life Example Age of Wives vs Age of Husbands (N: 25 Married Men Surveyed)</vt:lpstr>
      <vt:lpstr>2. Negative Correlation</vt:lpstr>
      <vt:lpstr>Negative Association Real-Life Example Amount of Gas Consumed vs Miles Traveled</vt:lpstr>
      <vt:lpstr>3. No Correlation</vt:lpstr>
      <vt:lpstr>Real-life No Association Ex. Height of Boys vs Birth Months</vt:lpstr>
      <vt:lpstr>Strengths of Correlation </vt:lpstr>
      <vt:lpstr>PowerPoint Presentation</vt:lpstr>
      <vt:lpstr>Strong vs Moderate/Weak Correlation</vt:lpstr>
      <vt:lpstr>Non-linear Correlation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#15</dc:title>
  <dc:creator>May Ng</dc:creator>
  <cp:lastModifiedBy>May Ng</cp:lastModifiedBy>
  <cp:revision>21</cp:revision>
  <dcterms:created xsi:type="dcterms:W3CDTF">2015-10-14T06:13:28Z</dcterms:created>
  <dcterms:modified xsi:type="dcterms:W3CDTF">2017-10-30T22:28:43Z</dcterms:modified>
</cp:coreProperties>
</file>