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3" r:id="rId16"/>
    <p:sldId id="284" r:id="rId17"/>
    <p:sldId id="281" r:id="rId18"/>
    <p:sldId id="279" r:id="rId19"/>
    <p:sldId id="280" r:id="rId20"/>
    <p:sldId id="283" r:id="rId21"/>
    <p:sldId id="285" r:id="rId22"/>
    <p:sldId id="282" r:id="rId23"/>
    <p:sldId id="275" r:id="rId24"/>
    <p:sldId id="278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52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80DA5-AD30-FA43-BB63-422ACB18EC2B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FF39-8468-B343-8299-554299AF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9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1217B-CE5A-6C48-941C-474ABA9930A5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EE921-54B5-404A-839D-11299B4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EE921-54B5-404A-839D-11299B4023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4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14,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0914" y="3576989"/>
            <a:ext cx="38862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Constructing Box-and-Whisker Plots</a:t>
            </a:r>
            <a:br>
              <a:rPr lang="en-US" dirty="0" smtClean="0"/>
            </a:br>
            <a:r>
              <a:rPr lang="en-US" dirty="0" smtClean="0"/>
              <a:t>(AKA: BOX Plots)</a:t>
            </a:r>
            <a:endParaRPr lang="en-US" dirty="0"/>
          </a:p>
        </p:txBody>
      </p:sp>
      <p:pic>
        <p:nvPicPr>
          <p:cNvPr id="8" name="Picture 7" descr="Screen Shot 2015-10-25 at 6.36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12" y="2306237"/>
            <a:ext cx="24765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3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632" y="838200"/>
            <a:ext cx="8446168" cy="2286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a. </a:t>
            </a:r>
            <a:r>
              <a:rPr lang="en-US" sz="3200" dirty="0" smtClean="0">
                <a:latin typeface="Arial" charset="0"/>
              </a:rPr>
              <a:t>Locate </a:t>
            </a:r>
            <a:r>
              <a:rPr lang="en-US" sz="3200" dirty="0">
                <a:latin typeface="Arial" charset="0"/>
              </a:rPr>
              <a:t>the main 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Median =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charset="0"/>
              </a:rPr>
              <a:t>12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using a vertical line just above your number line:</a:t>
            </a:r>
            <a:br>
              <a:rPr lang="en-US" sz="3200" dirty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267381" y="0"/>
            <a:ext cx="60960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 Narrow" charset="0"/>
              </a:rPr>
              <a:t>Step 5 – Draw the Parts</a:t>
            </a:r>
          </a:p>
        </p:txBody>
      </p:sp>
      <p:pic>
        <p:nvPicPr>
          <p:cNvPr id="17414" name="Picture 6" descr="boxdat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43225"/>
            <a:ext cx="9144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263" y="990600"/>
            <a:ext cx="8569158" cy="190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smtClean="0">
                <a:latin typeface="Arial" charset="0"/>
              </a:rPr>
              <a:t>5b. Locate </a:t>
            </a:r>
            <a:r>
              <a:rPr lang="en-US" sz="2800" dirty="0">
                <a:latin typeface="Arial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lower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median/lower quartile: 8.5</a:t>
            </a:r>
            <a:r>
              <a:rPr lang="en-US" sz="2800" b="1" dirty="0" smtClean="0">
                <a:latin typeface="Arial" charset="0"/>
              </a:rPr>
              <a:t>, 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and the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upper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median/upper quartile:14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with similar vertical lines:</a:t>
            </a:r>
            <a:br>
              <a:rPr lang="en-US" sz="2800" dirty="0">
                <a:latin typeface="Arial" charset="0"/>
              </a:rPr>
            </a:br>
            <a:endParaRPr lang="en-US" sz="2800" dirty="0">
              <a:latin typeface="Arial" charset="0"/>
            </a:endParaRPr>
          </a:p>
        </p:txBody>
      </p:sp>
      <p:pic>
        <p:nvPicPr>
          <p:cNvPr id="18437" name="Picture 5" descr="boxdat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43225"/>
            <a:ext cx="9144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boxdata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9144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369" y="838200"/>
            <a:ext cx="8190832" cy="1828800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r>
              <a:rPr lang="en-US" sz="3200" dirty="0" smtClean="0">
                <a:latin typeface="Arial" charset="0"/>
              </a:rPr>
              <a:t>5c. </a:t>
            </a:r>
            <a:r>
              <a:rPr lang="en-US" sz="3200" dirty="0">
                <a:latin typeface="Arial" charset="0"/>
              </a:rPr>
              <a:t>D</a:t>
            </a:r>
            <a:r>
              <a:rPr lang="en-US" sz="3200" dirty="0" smtClean="0">
                <a:latin typeface="Arial" charset="0"/>
              </a:rPr>
              <a:t>raw </a:t>
            </a:r>
            <a:r>
              <a:rPr lang="en-US" sz="3200" dirty="0">
                <a:latin typeface="Arial" charset="0"/>
              </a:rPr>
              <a:t>a box using the </a:t>
            </a:r>
            <a:r>
              <a:rPr lang="en-US" sz="3200" dirty="0" smtClean="0">
                <a:latin typeface="Arial" charset="0"/>
              </a:rPr>
              <a:t>lower/first quartile, and third/upper quartile </a:t>
            </a:r>
            <a:r>
              <a:rPr lang="en-US" sz="3200" dirty="0">
                <a:latin typeface="Arial" charset="0"/>
              </a:rPr>
              <a:t>lines as </a:t>
            </a:r>
            <a:r>
              <a:rPr lang="en-US" sz="3200" dirty="0" smtClean="0">
                <a:latin typeface="Arial" charset="0"/>
              </a:rPr>
              <a:t>endpoints.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pic>
        <p:nvPicPr>
          <p:cNvPr id="19461" name="Picture 5" descr="boxdat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9144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oxdata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5438"/>
            <a:ext cx="91440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263" y="914400"/>
            <a:ext cx="8662737" cy="2667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800" dirty="0" smtClean="0">
                <a:latin typeface="Arial" charset="0"/>
              </a:rPr>
              <a:t>5d. Extend the “</a:t>
            </a:r>
            <a:r>
              <a:rPr lang="en-US" sz="2800" b="1" dirty="0" smtClean="0">
                <a:latin typeface="Arial" charset="0"/>
              </a:rPr>
              <a:t>whiskers”</a:t>
            </a:r>
            <a:r>
              <a:rPr lang="en-US" sz="2800" dirty="0" smtClean="0">
                <a:latin typeface="Arial" charset="0"/>
              </a:rPr>
              <a:t> out </a:t>
            </a:r>
            <a:r>
              <a:rPr lang="en-US" sz="2800" dirty="0">
                <a:latin typeface="Arial" charset="0"/>
              </a:rPr>
              <a:t>to the data's smallest </a:t>
            </a:r>
            <a:r>
              <a:rPr lang="en-US" sz="2800" dirty="0" smtClean="0">
                <a:latin typeface="Arial" charset="0"/>
              </a:rPr>
              <a:t>number, </a:t>
            </a:r>
            <a:r>
              <a:rPr lang="en-US" sz="2800" b="1" u="sng" dirty="0">
                <a:latin typeface="Arial" charset="0"/>
              </a:rPr>
              <a:t>5</a:t>
            </a:r>
            <a:r>
              <a:rPr lang="en-US" sz="2800" dirty="0">
                <a:latin typeface="Arial" charset="0"/>
              </a:rPr>
              <a:t> and largest </a:t>
            </a:r>
            <a:r>
              <a:rPr lang="en-US" sz="2800" dirty="0" smtClean="0">
                <a:latin typeface="Arial" charset="0"/>
              </a:rPr>
              <a:t>number, </a:t>
            </a:r>
            <a:r>
              <a:rPr lang="en-US" sz="2800" b="1" u="sng" dirty="0" smtClean="0">
                <a:latin typeface="Arial" charset="0"/>
              </a:rPr>
              <a:t>20</a:t>
            </a:r>
            <a:r>
              <a:rPr lang="en-US" sz="2800" dirty="0" smtClean="0">
                <a:latin typeface="Arial" charset="0"/>
              </a:rPr>
              <a:t>.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endParaRPr lang="en-US" sz="2800" dirty="0">
              <a:latin typeface="Arial" charset="0"/>
            </a:endParaRPr>
          </a:p>
        </p:txBody>
      </p:sp>
      <p:pic>
        <p:nvPicPr>
          <p:cNvPr id="20485" name="Picture 5" descr="boxdat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65438"/>
            <a:ext cx="91440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boxdata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5438"/>
            <a:ext cx="91440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263" y="406400"/>
            <a:ext cx="8662737" cy="56949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6. Title the Box Plot</a:t>
            </a:r>
            <a:endParaRPr lang="en-US" sz="2800" dirty="0">
              <a:latin typeface="Arial" charset="0"/>
            </a:endParaRPr>
          </a:p>
        </p:txBody>
      </p:sp>
      <p:pic>
        <p:nvPicPr>
          <p:cNvPr id="20487" name="Picture 7" descr="boxdat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6031"/>
            <a:ext cx="91440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937" y="1422811"/>
            <a:ext cx="758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Age Group of Shoppers for Halloween Costumes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128210" y="4668071"/>
            <a:ext cx="299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Age of Shoppers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756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211" y="53474"/>
            <a:ext cx="808789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Arial Narrow" charset="0"/>
              </a:rPr>
              <a:t>What is the Interquartile Range (IQR) </a:t>
            </a:r>
            <a:r>
              <a:rPr lang="en-US" dirty="0" err="1" smtClean="0">
                <a:latin typeface="Arial Narrow" charset="0"/>
              </a:rPr>
              <a:t>vs</a:t>
            </a:r>
            <a:r>
              <a:rPr lang="en-US" dirty="0" smtClean="0">
                <a:latin typeface="Arial Narrow" charset="0"/>
              </a:rPr>
              <a:t> RANGE?</a:t>
            </a:r>
            <a:endParaRPr lang="en-US" dirty="0">
              <a:latin typeface="Arial Narrow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211" y="949215"/>
            <a:ext cx="7946189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800" dirty="0" smtClean="0">
                <a:latin typeface="Arial" charset="0"/>
              </a:rPr>
              <a:t>ANS: The Interquartile Range is </a:t>
            </a:r>
            <a:r>
              <a:rPr lang="en-US" sz="2800" dirty="0">
                <a:latin typeface="Arial" charset="0"/>
              </a:rPr>
              <a:t>the difference between the upper quartile and the lower quartile.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dirty="0" smtClean="0">
                <a:latin typeface="Arial" charset="0"/>
              </a:rPr>
              <a:t>The Range is: 20 – 5 = 15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 smtClean="0">
                <a:latin typeface="Arial" charset="0"/>
              </a:rPr>
              <a:t>The Interquartile Range (IQR): 14 – 8.5 = 5.5</a:t>
            </a:r>
            <a:endParaRPr lang="en-US" sz="2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3600" dirty="0">
              <a:latin typeface="Arial" charset="0"/>
            </a:endParaRPr>
          </a:p>
        </p:txBody>
      </p:sp>
      <p:pic>
        <p:nvPicPr>
          <p:cNvPr id="6" name="Picture 7" descr="boxdat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5" y="4210734"/>
            <a:ext cx="8435474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77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Analyzing Box Plots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Notes #18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3150"/>
            <a:ext cx="7772400" cy="872207"/>
          </a:xfrm>
        </p:spPr>
        <p:txBody>
          <a:bodyPr>
            <a:normAutofit/>
          </a:bodyPr>
          <a:lstStyle/>
          <a:p>
            <a:r>
              <a:rPr lang="en-US" dirty="0" smtClean="0"/>
              <a:t>RECAP on Box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21" y="1025358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en-US" sz="2400" dirty="0" smtClean="0"/>
              <a:t>Things to Remember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Lower Quartile (LQ) </a:t>
            </a:r>
            <a:r>
              <a:rPr lang="en-US" sz="2400" dirty="0"/>
              <a:t>corresponds to 25% of your </a:t>
            </a:r>
            <a:r>
              <a:rPr lang="en-US" sz="2400" dirty="0" smtClean="0"/>
              <a:t>data.</a:t>
            </a:r>
            <a:endParaRPr lang="en-US" sz="2400" dirty="0"/>
          </a:p>
          <a:p>
            <a:r>
              <a:rPr lang="en-US" sz="2400" dirty="0" smtClean="0"/>
              <a:t> The Median </a:t>
            </a:r>
            <a:r>
              <a:rPr lang="en-US" sz="2400" dirty="0"/>
              <a:t>corresponds to 50% of the </a:t>
            </a:r>
            <a:r>
              <a:rPr lang="en-US" sz="2400" dirty="0" smtClean="0"/>
              <a:t>data. </a:t>
            </a:r>
            <a:endParaRPr lang="en-US" sz="2400" dirty="0"/>
          </a:p>
          <a:p>
            <a:r>
              <a:rPr lang="en-US" sz="2400" dirty="0" smtClean="0"/>
              <a:t>The Upper Quartile (UQ) </a:t>
            </a:r>
            <a:r>
              <a:rPr lang="en-US" sz="2400" dirty="0"/>
              <a:t>corresponds to 75% of the data.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interquartile </a:t>
            </a:r>
            <a:r>
              <a:rPr lang="en-US" sz="2400" dirty="0" smtClean="0"/>
              <a:t>range (IQR) corresponds </a:t>
            </a:r>
            <a:r>
              <a:rPr lang="en-US" sz="2400" dirty="0"/>
              <a:t>to the 50% of the data points that are in the </a:t>
            </a:r>
            <a:r>
              <a:rPr lang="en-US" sz="2400" dirty="0" smtClean="0"/>
              <a:t>middle.  IQR = UQ – LQ</a:t>
            </a:r>
          </a:p>
          <a:p>
            <a:pPr marL="68580" indent="0">
              <a:buNone/>
            </a:pPr>
            <a:r>
              <a:rPr lang="en-US" sz="2400" dirty="0" smtClean="0"/>
              <a:t>EX.</a:t>
            </a:r>
            <a:endParaRPr lang="en-US" sz="24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creen Shot 2015-10-26 at 11.44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789" y="4759158"/>
            <a:ext cx="6604000" cy="175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7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643"/>
            <a:ext cx="7772400" cy="8884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Visualizing a Box Plot into Four Quarters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800356"/>
            <a:ext cx="758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Ex. Dividing out the School Year into 4 Quartiles</a:t>
            </a:r>
            <a:endParaRPr lang="en-US" sz="2400" dirty="0"/>
          </a:p>
        </p:txBody>
      </p:sp>
      <p:pic>
        <p:nvPicPr>
          <p:cNvPr id="12" name="Picture 11" descr="Screen Shot 2015-10-27 at 12.10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6" y="3462420"/>
            <a:ext cx="8749311" cy="11548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87439" y="5287481"/>
            <a:ext cx="22024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QRT 1 Grades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(1/4 done with</a:t>
            </a:r>
          </a:p>
          <a:p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he school year)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762039" y="4277420"/>
            <a:ext cx="9008" cy="1085492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58052" y="2932214"/>
            <a:ext cx="0" cy="970918"/>
          </a:xfrm>
          <a:prstGeom prst="straightConnector1">
            <a:avLst/>
          </a:prstGeom>
          <a:ln w="57150" cmpd="sng">
            <a:solidFill>
              <a:schemeClr val="accent3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25335" y="1343783"/>
            <a:ext cx="2777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AC810"/>
                </a:solidFill>
              </a:rPr>
              <a:t>S1 Final Grades</a:t>
            </a:r>
          </a:p>
          <a:p>
            <a:pPr algn="ctr"/>
            <a:r>
              <a:rPr lang="en-US" sz="2400" dirty="0" smtClean="0">
                <a:solidFill>
                  <a:srgbClr val="FAC810"/>
                </a:solidFill>
              </a:rPr>
              <a:t>Median (mid-year):</a:t>
            </a:r>
          </a:p>
          <a:p>
            <a:pPr algn="ctr"/>
            <a:r>
              <a:rPr lang="en-US" sz="2400" dirty="0" smtClean="0">
                <a:solidFill>
                  <a:srgbClr val="FAC810"/>
                </a:solidFill>
              </a:rPr>
              <a:t>(1/2 done with</a:t>
            </a:r>
          </a:p>
          <a:p>
            <a:pPr algn="ctr"/>
            <a:r>
              <a:rPr lang="en-US" sz="2400" dirty="0">
                <a:solidFill>
                  <a:srgbClr val="FAC810"/>
                </a:solidFill>
              </a:rPr>
              <a:t>t</a:t>
            </a:r>
            <a:r>
              <a:rPr lang="en-US" sz="2400" dirty="0" smtClean="0">
                <a:solidFill>
                  <a:srgbClr val="FAC810"/>
                </a:solidFill>
              </a:rPr>
              <a:t>he school year!)</a:t>
            </a:r>
            <a:endParaRPr lang="en-US" sz="2400" dirty="0">
              <a:solidFill>
                <a:srgbClr val="FAC81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041795" y="4222946"/>
            <a:ext cx="0" cy="1139966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58187" y="5257886"/>
            <a:ext cx="2202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QRT 3 Grades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UQ: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(3/4 done w/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he school year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29437" y="2196548"/>
            <a:ext cx="211893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S2 Final Grades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100% Done!</a:t>
            </a:r>
            <a:endParaRPr lang="en-US" sz="2400" dirty="0">
              <a:solidFill>
                <a:schemeClr val="accent3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53627" y="3045186"/>
            <a:ext cx="0" cy="1065205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98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Box &amp; Whisker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ANS</a:t>
            </a:r>
            <a:r>
              <a:rPr lang="en-US" sz="2800" dirty="0" smtClean="0"/>
              <a:t>:  A </a:t>
            </a:r>
            <a:r>
              <a:rPr lang="en-US" sz="2800" dirty="0"/>
              <a:t>diagram that summarizes data using the median, the upper and lower quartiles, and the extreme values (outliers</a:t>
            </a:r>
            <a:r>
              <a:rPr lang="en-US" sz="2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3289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779"/>
            <a:ext cx="7772400" cy="7599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Outliers in a 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059" y="1062927"/>
            <a:ext cx="7772400" cy="1424476"/>
          </a:xfrm>
        </p:spPr>
        <p:txBody>
          <a:bodyPr>
            <a:noAutofit/>
          </a:bodyPr>
          <a:lstStyle/>
          <a:p>
            <a:r>
              <a:rPr lang="en-US" sz="2400" dirty="0"/>
              <a:t>To determine if there are </a:t>
            </a:r>
            <a:r>
              <a:rPr lang="en-US" sz="2400" dirty="0" smtClean="0"/>
              <a:t>outliers, </a:t>
            </a:r>
            <a:r>
              <a:rPr lang="en-US" sz="2400" dirty="0"/>
              <a:t>we must consider the numbers that are </a:t>
            </a:r>
            <a:r>
              <a:rPr lang="en-US" sz="2400" dirty="0" smtClean="0"/>
              <a:t>1.5(IQR) beyond the Quartiles</a:t>
            </a:r>
          </a:p>
          <a:p>
            <a:pPr marL="68580" indent="0">
              <a:buNone/>
            </a:pPr>
            <a:endParaRPr lang="en-US" sz="2400" dirty="0"/>
          </a:p>
          <a:p>
            <a:pPr marL="68580" indent="0">
              <a:buNone/>
            </a:pPr>
            <a:endParaRPr lang="en-US" sz="2400" dirty="0" smtClean="0"/>
          </a:p>
          <a:p>
            <a:pPr marL="68580" indent="0">
              <a:buNone/>
            </a:pPr>
            <a:endParaRPr lang="en-US" sz="2800" dirty="0" smtClean="0">
              <a:solidFill>
                <a:srgbClr val="8FDEFF"/>
              </a:solidFill>
            </a:endParaRPr>
          </a:p>
          <a:p>
            <a:pPr marL="68580" indent="0">
              <a:buNone/>
            </a:pPr>
            <a:r>
              <a:rPr lang="en-US" sz="2800" dirty="0" smtClean="0">
                <a:solidFill>
                  <a:srgbClr val="8FDEFF"/>
                </a:solidFill>
              </a:rPr>
              <a:t>1) Determine the IQR  (UQ – LQ) = IQR</a:t>
            </a:r>
          </a:p>
          <a:p>
            <a:pPr marL="68580" indent="0">
              <a:buNone/>
            </a:pPr>
            <a:r>
              <a:rPr lang="en-US" sz="2800" dirty="0" smtClean="0"/>
              <a:t>     IQR = 14 - 8.5 = 5.5</a:t>
            </a:r>
          </a:p>
        </p:txBody>
      </p:sp>
      <p:pic>
        <p:nvPicPr>
          <p:cNvPr id="4" name="Picture 7" descr="boxdat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59" y="2487403"/>
            <a:ext cx="7982547" cy="86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4436" y="4364239"/>
            <a:ext cx="82157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sz="2800" dirty="0" smtClean="0">
                <a:solidFill>
                  <a:srgbClr val="8FDEFF"/>
                </a:solidFill>
              </a:rPr>
              <a:t>2) Determine Lower Extreme Outlier Value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8FDEFF"/>
                </a:solidFill>
              </a:rPr>
              <a:t>   </a:t>
            </a:r>
            <a:r>
              <a:rPr lang="en-US" sz="2800" dirty="0" smtClean="0">
                <a:solidFill>
                  <a:srgbClr val="FAC810"/>
                </a:solidFill>
              </a:rPr>
              <a:t> Q1: 8.5</a:t>
            </a:r>
            <a:r>
              <a:rPr lang="en-US" sz="2800" dirty="0" smtClean="0">
                <a:solidFill>
                  <a:srgbClr val="8FDEFF"/>
                </a:solidFill>
              </a:rPr>
              <a:t>;  </a:t>
            </a:r>
            <a:r>
              <a:rPr lang="en-US" sz="2800" dirty="0" smtClean="0"/>
              <a:t>IQR: 5.5</a:t>
            </a:r>
            <a:r>
              <a:rPr lang="en-US" sz="2800" dirty="0" smtClean="0">
                <a:solidFill>
                  <a:srgbClr val="8FDEFF"/>
                </a:solidFill>
              </a:rPr>
              <a:t>; Equation: Q1 – 1.5(IQR)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8FDEFF"/>
                </a:solidFill>
              </a:rPr>
              <a:t>                                             </a:t>
            </a:r>
            <a:r>
              <a:rPr lang="en-US" sz="2800" b="1" dirty="0" smtClean="0">
                <a:solidFill>
                  <a:schemeClr val="accent3"/>
                </a:solidFill>
              </a:rPr>
              <a:t>8.5</a:t>
            </a:r>
            <a:r>
              <a:rPr lang="en-US" sz="2800" b="1" dirty="0" smtClean="0">
                <a:solidFill>
                  <a:srgbClr val="8FDEFF"/>
                </a:solidFill>
              </a:rPr>
              <a:t> </a:t>
            </a:r>
            <a:r>
              <a:rPr lang="en-US" sz="2800" b="1" dirty="0">
                <a:solidFill>
                  <a:srgbClr val="8FDEFF"/>
                </a:solidFill>
              </a:rPr>
              <a:t>– 1.5 </a:t>
            </a:r>
            <a:r>
              <a:rPr lang="en-US" sz="2800" b="1" dirty="0" smtClean="0">
                <a:solidFill>
                  <a:srgbClr val="8FDEFF"/>
                </a:solidFill>
              </a:rPr>
              <a:t>(</a:t>
            </a:r>
            <a:r>
              <a:rPr lang="en-US" sz="2800" b="1" dirty="0" smtClean="0"/>
              <a:t>5.5</a:t>
            </a:r>
            <a:r>
              <a:rPr lang="en-US" sz="2800" b="1" dirty="0">
                <a:solidFill>
                  <a:srgbClr val="8FDEFF"/>
                </a:solidFill>
              </a:rPr>
              <a:t>) </a:t>
            </a:r>
            <a:endParaRPr lang="en-US" sz="2800" b="1" dirty="0" smtClean="0">
              <a:solidFill>
                <a:srgbClr val="8FDEFF"/>
              </a:solidFill>
            </a:endParaRPr>
          </a:p>
          <a:p>
            <a:pPr marL="68580" indent="0">
              <a:buNone/>
            </a:pP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</a:rPr>
              <a:t>     Lower Extreme Outlier = 0.25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3210" y="1964183"/>
            <a:ext cx="97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Q1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2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xdat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62" y="776212"/>
            <a:ext cx="7982547" cy="108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059" y="2030381"/>
            <a:ext cx="74043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3) Determine Max Extreme Outlier</a:t>
            </a:r>
          </a:p>
          <a:p>
            <a:r>
              <a:rPr lang="en-US" sz="2800" b="1" dirty="0" smtClean="0">
                <a:solidFill>
                  <a:srgbClr val="FF6600"/>
                </a:solidFill>
              </a:rPr>
              <a:t>    Equation: Q3 + 1.5(IQR)</a:t>
            </a:r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                </a:t>
            </a:r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r>
              <a:rPr lang="en-US" sz="2800" dirty="0" smtClean="0">
                <a:solidFill>
                  <a:schemeClr val="accent5"/>
                </a:solidFill>
              </a:rPr>
              <a:t>=</a:t>
            </a:r>
            <a:r>
              <a:rPr lang="en-US" sz="2800" dirty="0" smtClean="0">
                <a:solidFill>
                  <a:srgbClr val="FFFF00"/>
                </a:solidFill>
              </a:rPr>
              <a:t> 14 </a:t>
            </a:r>
            <a:r>
              <a:rPr lang="en-US" sz="2800" dirty="0" smtClean="0">
                <a:solidFill>
                  <a:srgbClr val="FF6600"/>
                </a:solidFill>
              </a:rPr>
              <a:t>+ 1.5(5.5)</a:t>
            </a:r>
          </a:p>
          <a:p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Max Extreme Outliner = 22.25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062" y="3915812"/>
            <a:ext cx="848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Conclusion: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Since </a:t>
            </a:r>
            <a:r>
              <a:rPr lang="en-US" sz="2400" dirty="0">
                <a:solidFill>
                  <a:schemeClr val="bg1"/>
                </a:solidFill>
              </a:rPr>
              <a:t>none of the data are outside the interval from</a:t>
            </a:r>
            <a:r>
              <a:rPr lang="en-US" sz="2400" dirty="0"/>
              <a:t> </a:t>
            </a:r>
            <a:r>
              <a:rPr lang="en-US" sz="2400" dirty="0" smtClean="0"/>
              <a:t>0.25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chemeClr val="accent5"/>
                </a:solidFill>
              </a:rPr>
              <a:t>22.25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chemeClr val="bg1"/>
                </a:solidFill>
              </a:rPr>
              <a:t>there are no </a:t>
            </a:r>
            <a:r>
              <a:rPr lang="en-US" sz="2400" dirty="0" smtClean="0">
                <a:solidFill>
                  <a:schemeClr val="bg1"/>
                </a:solidFill>
              </a:rPr>
              <a:t>outliers.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Thus, the Min  Value: 5 and Max Value : 20, are NOT OUTLIERS.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1053" y="211695"/>
            <a:ext cx="97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Q3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371" y="207567"/>
            <a:ext cx="97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AC810"/>
                </a:solidFill>
              </a:rPr>
              <a:t>Q1</a:t>
            </a:r>
            <a:endParaRPr lang="en-US" sz="2800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5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Distributions in Box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3 Types </a:t>
            </a:r>
          </a:p>
          <a:p>
            <a:pPr marL="68580" indent="0">
              <a:buNone/>
            </a:pPr>
            <a:endParaRPr lang="en-US" sz="2400" dirty="0" smtClean="0"/>
          </a:p>
          <a:p>
            <a:pPr marL="68580" indent="0">
              <a:buNone/>
            </a:pPr>
            <a:r>
              <a:rPr lang="en-US" sz="2400" dirty="0" smtClean="0"/>
              <a:t>(HINT: Look for Longer Whisker to determine pattern of </a:t>
            </a:r>
            <a:r>
              <a:rPr lang="en-US" sz="2400" dirty="0" err="1" smtClean="0"/>
              <a:t>skewdness</a:t>
            </a:r>
            <a:r>
              <a:rPr lang="en-US" sz="2400" dirty="0" smtClean="0"/>
              <a:t>.)</a:t>
            </a:r>
            <a:endParaRPr lang="en-US" sz="2400" dirty="0"/>
          </a:p>
        </p:txBody>
      </p:sp>
      <p:pic>
        <p:nvPicPr>
          <p:cNvPr id="4" name="Picture 3" descr="Screen Shot 2015-10-29 at 10.26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15" y="3482415"/>
            <a:ext cx="8322004" cy="185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3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0056" y="921105"/>
            <a:ext cx="81340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More </a:t>
            </a:r>
            <a:r>
              <a:rPr lang="en-US" sz="2800" dirty="0"/>
              <a:t>than one box plot can be drawn for the number scale allowing comparison of a variable by </a:t>
            </a:r>
            <a:r>
              <a:rPr lang="en-US" sz="2800" dirty="0" smtClean="0"/>
              <a:t>groups.</a:t>
            </a:r>
          </a:p>
          <a:p>
            <a:endParaRPr lang="en-US" sz="2800" dirty="0"/>
          </a:p>
          <a:p>
            <a:r>
              <a:rPr lang="en-US" sz="2800" dirty="0" smtClean="0"/>
              <a:t>Ex. Haircut costs more for which gender?</a:t>
            </a:r>
            <a:endParaRPr lang="en-US" sz="2800" dirty="0"/>
          </a:p>
        </p:txBody>
      </p:sp>
      <p:pic>
        <p:nvPicPr>
          <p:cNvPr id="6" name="Picture 5" descr="Screen Shot 2015-10-26 at 12.29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76" y="3001604"/>
            <a:ext cx="5729276" cy="31281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0056" y="213219"/>
            <a:ext cx="7780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Alternate Ways to Analyze Box Plots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27190" y="3538751"/>
            <a:ext cx="271691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ANS:  Female </a:t>
            </a:r>
          </a:p>
          <a:p>
            <a:r>
              <a:rPr lang="en-US" sz="2400" dirty="0" smtClean="0"/>
              <a:t>Haircuts costs more </a:t>
            </a:r>
          </a:p>
          <a:p>
            <a:r>
              <a:rPr lang="en-US" sz="2400" dirty="0" smtClean="0"/>
              <a:t>than male haircuts.</a:t>
            </a:r>
          </a:p>
        </p:txBody>
      </p:sp>
    </p:spTree>
    <p:extLst>
      <p:ext uri="{BB962C8B-B14F-4D97-AF65-F5344CB8AC3E}">
        <p14:creationId xmlns:p14="http://schemas.microsoft.com/office/powerpoint/2010/main" val="234007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28600" y="136859"/>
            <a:ext cx="513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Interpreting Box and Whisker Diagrams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9" y="598822"/>
            <a:ext cx="5174330" cy="238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981158"/>
            <a:ext cx="8324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/>
              <a:t>What can you say about the ages of the shoppers and what kind of</a:t>
            </a:r>
          </a:p>
          <a:p>
            <a:pPr eaLnBrk="1" hangingPunct="1"/>
            <a:r>
              <a:rPr lang="en-GB" dirty="0" smtClean="0"/>
              <a:t>shops </a:t>
            </a:r>
            <a:r>
              <a:rPr lang="en-GB" dirty="0"/>
              <a:t>they are?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9868" y="3813008"/>
            <a:ext cx="9058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/>
              <a:buChar char="•"/>
            </a:pPr>
            <a:r>
              <a:rPr lang="en-GB" dirty="0" err="1" smtClean="0"/>
              <a:t>Dressnice</a:t>
            </a:r>
            <a:r>
              <a:rPr lang="en-GB" dirty="0" smtClean="0"/>
              <a:t> </a:t>
            </a:r>
            <a:r>
              <a:rPr lang="en-GB" dirty="0"/>
              <a:t>has a much lower median age, so the shoppers are younger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9238" y="4274970"/>
            <a:ext cx="7904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/>
              <a:buChar char="•"/>
            </a:pPr>
            <a:r>
              <a:rPr lang="en-GB" dirty="0"/>
              <a:t>75% of the </a:t>
            </a:r>
            <a:r>
              <a:rPr lang="en-GB" dirty="0" err="1"/>
              <a:t>Dressnice</a:t>
            </a:r>
            <a:r>
              <a:rPr lang="en-GB" dirty="0"/>
              <a:t> shoppers are younger than 75% of the </a:t>
            </a:r>
          </a:p>
          <a:p>
            <a:pPr eaLnBrk="1" hangingPunct="1"/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err="1" smtClean="0"/>
              <a:t>Clotheswell</a:t>
            </a:r>
            <a:r>
              <a:rPr lang="en-GB" dirty="0" smtClean="0"/>
              <a:t> </a:t>
            </a:r>
            <a:r>
              <a:rPr lang="en-GB" dirty="0"/>
              <a:t>shoppers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49238" y="5132135"/>
            <a:ext cx="7673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/>
              <a:buChar char="•"/>
            </a:pPr>
            <a:r>
              <a:rPr lang="en-GB" dirty="0" err="1"/>
              <a:t>Clotheswell</a:t>
            </a:r>
            <a:r>
              <a:rPr lang="en-GB" dirty="0"/>
              <a:t> has broader appeal because the IQR is </a:t>
            </a:r>
            <a:r>
              <a:rPr lang="en-GB" dirty="0" smtClean="0"/>
              <a:t>bigger.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7" grpId="0"/>
      <p:bldP spid="30" grpId="0"/>
      <p:bldP spid="31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Arial Narrow" charset="0"/>
              </a:rPr>
              <a:t>Warm UP Problem</a:t>
            </a:r>
            <a:br>
              <a:rPr lang="en-US" dirty="0" smtClean="0">
                <a:latin typeface="Arial Narrow" charset="0"/>
              </a:rPr>
            </a:br>
            <a:r>
              <a:rPr lang="en-US" dirty="0" smtClean="0">
                <a:latin typeface="Arial Narrow" charset="0"/>
              </a:rPr>
              <a:t>Log on to </a:t>
            </a:r>
            <a:r>
              <a:rPr lang="en-US" dirty="0" err="1" smtClean="0">
                <a:latin typeface="Arial Narrow" charset="0"/>
              </a:rPr>
              <a:t>Socrative</a:t>
            </a:r>
            <a:r>
              <a:rPr lang="en-US" dirty="0" smtClean="0">
                <a:latin typeface="Arial Narrow" charset="0"/>
              </a:rPr>
              <a:t/>
            </a:r>
            <a:br>
              <a:rPr lang="en-US" dirty="0" smtClean="0">
                <a:latin typeface="Arial Narrow" charset="0"/>
              </a:rPr>
            </a:b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</p:txBody>
      </p:sp>
      <p:pic>
        <p:nvPicPr>
          <p:cNvPr id="12291" name="Picture 16" descr="boxdat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91440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17"/>
          <p:cNvSpPr>
            <a:spLocks noChangeArrowheads="1"/>
          </p:cNvSpPr>
          <p:nvPr/>
        </p:nvSpPr>
        <p:spPr bwMode="auto">
          <a:xfrm>
            <a:off x="3886200" y="2209800"/>
            <a:ext cx="685800" cy="1295400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293" name="AutoShape 18"/>
          <p:cNvSpPr>
            <a:spLocks noChangeArrowheads="1"/>
          </p:cNvSpPr>
          <p:nvPr/>
        </p:nvSpPr>
        <p:spPr bwMode="auto">
          <a:xfrm>
            <a:off x="4800600" y="2209800"/>
            <a:ext cx="685800" cy="1295400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2294" name="AutoShape 19"/>
          <p:cNvSpPr>
            <a:spLocks noChangeArrowheads="1"/>
          </p:cNvSpPr>
          <p:nvPr/>
        </p:nvSpPr>
        <p:spPr bwMode="auto">
          <a:xfrm>
            <a:off x="2133600" y="2209800"/>
            <a:ext cx="685800" cy="1295400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295" name="AutoShape 20"/>
          <p:cNvSpPr>
            <a:spLocks noChangeArrowheads="1"/>
          </p:cNvSpPr>
          <p:nvPr/>
        </p:nvSpPr>
        <p:spPr bwMode="auto">
          <a:xfrm>
            <a:off x="7543800" y="2667000"/>
            <a:ext cx="685800" cy="1295400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12296" name="AutoShape 21"/>
          <p:cNvSpPr>
            <a:spLocks noChangeArrowheads="1"/>
          </p:cNvSpPr>
          <p:nvPr/>
        </p:nvSpPr>
        <p:spPr bwMode="auto">
          <a:xfrm>
            <a:off x="533400" y="2667000"/>
            <a:ext cx="685800" cy="1295400"/>
          </a:xfrm>
          <a:prstGeom prst="downArrow">
            <a:avLst>
              <a:gd name="adj1" fmla="val 50000"/>
              <a:gd name="adj2" fmla="val 4722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12297" name="Text Box 22"/>
          <p:cNvSpPr txBox="1">
            <a:spLocks noChangeArrowheads="1"/>
          </p:cNvSpPr>
          <p:nvPr/>
        </p:nvSpPr>
        <p:spPr bwMode="auto">
          <a:xfrm>
            <a:off x="173038" y="6126163"/>
            <a:ext cx="890820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A2E6"/>
                </a:solidFill>
                <a:latin typeface="Tahoma" charset="0"/>
              </a:rPr>
              <a:t>Name the parts of a Box-and-Whisker Plot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617913" y="1828800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Median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029200" y="1828800"/>
            <a:ext cx="2752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/Upper </a:t>
            </a:r>
            <a:r>
              <a:rPr lang="en-US" b="1" dirty="0"/>
              <a:t>Quartile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082257" y="1752600"/>
            <a:ext cx="2683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/Lower </a:t>
            </a:r>
            <a:r>
              <a:rPr lang="en-US" b="1" dirty="0"/>
              <a:t>Quartile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6200" y="2209800"/>
            <a:ext cx="222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Lower Extreme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934200" y="22098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Upper Extreme</a:t>
            </a:r>
          </a:p>
        </p:txBody>
      </p:sp>
      <p:pic>
        <p:nvPicPr>
          <p:cNvPr id="2" name="Picture 1" descr="Screen Shot 2015-10-26 at 1.23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217" y="1047750"/>
            <a:ext cx="2655566" cy="465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3096" grpId="0"/>
      <p:bldP spid="3097" grpId="0"/>
      <p:bldP spid="3098" grpId="0"/>
      <p:bldP spid="3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know about Box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Also known as the</a:t>
            </a:r>
            <a:r>
              <a:rPr lang="en-US" sz="2800" b="1" dirty="0" smtClean="0"/>
              <a:t> “five</a:t>
            </a:r>
            <a:r>
              <a:rPr lang="en-US" sz="2800" b="1" dirty="0"/>
              <a:t>-number</a:t>
            </a:r>
            <a:r>
              <a:rPr lang="en-US" sz="2800" dirty="0"/>
              <a:t> </a:t>
            </a:r>
            <a:r>
              <a:rPr lang="en-US" sz="2800" b="1" dirty="0" smtClean="0"/>
              <a:t>summary</a:t>
            </a:r>
            <a:r>
              <a:rPr lang="en-US" sz="2800" dirty="0"/>
              <a:t>.</a:t>
            </a:r>
            <a:r>
              <a:rPr lang="en-US" sz="2800" dirty="0" smtClean="0"/>
              <a:t>”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Why?</a:t>
            </a:r>
          </a:p>
          <a:p>
            <a:pPr marL="68580" indent="0">
              <a:buNone/>
            </a:pPr>
            <a:r>
              <a:rPr lang="en-US" sz="2800" dirty="0" smtClean="0"/>
              <a:t>ANS: Because </a:t>
            </a:r>
            <a:r>
              <a:rPr lang="en-US" sz="2800" dirty="0"/>
              <a:t>it uses five summary statistics for a certain variable.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51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38"/>
            <a:ext cx="7772400" cy="73584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 are the 5 Number Summary?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483" y="799273"/>
            <a:ext cx="8284411" cy="4936957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Wingdings 3" pitchFamily="18" charset="2"/>
              <a:buAutoNum type="arabicPeriod"/>
            </a:pPr>
            <a:r>
              <a:rPr lang="en-US" sz="2500" b="1" dirty="0" smtClean="0">
                <a:solidFill>
                  <a:srgbClr val="86CE24"/>
                </a:solidFill>
              </a:rPr>
              <a:t>1st quartile </a:t>
            </a:r>
            <a:r>
              <a:rPr lang="en-US" sz="2500" b="1" dirty="0" smtClean="0"/>
              <a:t>or</a:t>
            </a:r>
            <a:r>
              <a:rPr lang="en-US" sz="2500" b="1" dirty="0" smtClean="0">
                <a:solidFill>
                  <a:srgbClr val="86CE24"/>
                </a:solidFill>
              </a:rPr>
              <a:t> Lower </a:t>
            </a:r>
            <a:r>
              <a:rPr lang="en-US" sz="2500" b="1" dirty="0">
                <a:solidFill>
                  <a:srgbClr val="86CE24"/>
                </a:solidFill>
              </a:rPr>
              <a:t>quartile </a:t>
            </a:r>
            <a:r>
              <a:rPr lang="en-US" sz="2500" b="1" dirty="0"/>
              <a:t>or </a:t>
            </a:r>
            <a:r>
              <a:rPr lang="en-US" sz="2500" b="1" dirty="0">
                <a:solidFill>
                  <a:srgbClr val="86CE24"/>
                </a:solidFill>
              </a:rPr>
              <a:t>25th percentile </a:t>
            </a:r>
            <a:r>
              <a:rPr lang="en-US" sz="2500" b="1" dirty="0"/>
              <a:t>- </a:t>
            </a:r>
            <a:r>
              <a:rPr lang="en-US" sz="2500" dirty="0"/>
              <a:t>the median of the lower half of the data. </a:t>
            </a:r>
            <a:br>
              <a:rPr lang="en-US" sz="2500" dirty="0"/>
            </a:br>
            <a:endParaRPr lang="en-US" sz="2500" dirty="0"/>
          </a:p>
          <a:p>
            <a:pPr marL="525780" indent="-457200">
              <a:buAutoNum type="arabicPeriod"/>
            </a:pPr>
            <a:r>
              <a:rPr lang="en-US" sz="2500" b="1" dirty="0" smtClean="0">
                <a:solidFill>
                  <a:schemeClr val="accent1"/>
                </a:solidFill>
              </a:rPr>
              <a:t>2</a:t>
            </a:r>
            <a:r>
              <a:rPr lang="en-US" sz="2500" b="1" baseline="30000" dirty="0" smtClean="0">
                <a:solidFill>
                  <a:schemeClr val="accent1"/>
                </a:solidFill>
              </a:rPr>
              <a:t>nd</a:t>
            </a:r>
            <a:r>
              <a:rPr lang="en-US" sz="2500" b="1" dirty="0" smtClean="0">
                <a:solidFill>
                  <a:schemeClr val="accent1"/>
                </a:solidFill>
              </a:rPr>
              <a:t> quartile </a:t>
            </a:r>
            <a:r>
              <a:rPr lang="en-US" sz="2500" b="1" dirty="0" smtClean="0">
                <a:solidFill>
                  <a:srgbClr val="FFFFFF"/>
                </a:solidFill>
              </a:rPr>
              <a:t>or</a:t>
            </a:r>
            <a:r>
              <a:rPr lang="en-US" sz="2500" b="1" dirty="0" smtClean="0">
                <a:solidFill>
                  <a:schemeClr val="accent1"/>
                </a:solidFill>
              </a:rPr>
              <a:t> Median</a:t>
            </a:r>
            <a:r>
              <a:rPr lang="en-US" sz="2500" b="1" dirty="0" smtClean="0"/>
              <a:t> </a:t>
            </a:r>
            <a:r>
              <a:rPr lang="en-US" sz="2500" b="1" dirty="0"/>
              <a:t>- </a:t>
            </a:r>
            <a:r>
              <a:rPr lang="en-US" sz="2500" dirty="0"/>
              <a:t>the middle of the data when it is arranged in order from least to </a:t>
            </a:r>
            <a:r>
              <a:rPr lang="en-US" sz="2500" dirty="0" smtClean="0"/>
              <a:t>greatest</a:t>
            </a:r>
            <a:r>
              <a:rPr lang="en-US" sz="2500" dirty="0"/>
              <a:t>. </a:t>
            </a:r>
            <a:br>
              <a:rPr lang="en-US" sz="2500" dirty="0"/>
            </a:br>
            <a:endParaRPr lang="en-US" sz="2500" dirty="0" smtClean="0"/>
          </a:p>
          <a:p>
            <a:pPr marL="525780" indent="-457200">
              <a:buAutoNum type="arabicPeriod"/>
            </a:pPr>
            <a:r>
              <a:rPr lang="en-US" sz="2500" b="1" dirty="0" smtClean="0">
                <a:solidFill>
                  <a:srgbClr val="86CE24"/>
                </a:solidFill>
              </a:rPr>
              <a:t>3</a:t>
            </a:r>
            <a:r>
              <a:rPr lang="en-US" sz="2500" b="1" baseline="30000" dirty="0" smtClean="0">
                <a:solidFill>
                  <a:srgbClr val="86CE24"/>
                </a:solidFill>
              </a:rPr>
              <a:t>rd</a:t>
            </a:r>
            <a:r>
              <a:rPr lang="en-US" sz="2500" b="1" dirty="0" smtClean="0">
                <a:solidFill>
                  <a:srgbClr val="86CE24"/>
                </a:solidFill>
              </a:rPr>
              <a:t> </a:t>
            </a:r>
            <a:r>
              <a:rPr lang="en-US" sz="2500" b="1" dirty="0" smtClean="0">
                <a:solidFill>
                  <a:srgbClr val="FFFFFF"/>
                </a:solidFill>
              </a:rPr>
              <a:t>or</a:t>
            </a:r>
            <a:r>
              <a:rPr lang="en-US" sz="2500" b="1" dirty="0" smtClean="0">
                <a:solidFill>
                  <a:srgbClr val="86CE24"/>
                </a:solidFill>
              </a:rPr>
              <a:t> Upper </a:t>
            </a:r>
            <a:r>
              <a:rPr lang="en-US" sz="2500" b="1" dirty="0">
                <a:solidFill>
                  <a:srgbClr val="86CE24"/>
                </a:solidFill>
              </a:rPr>
              <a:t>quartile </a:t>
            </a:r>
            <a:r>
              <a:rPr lang="en-US" sz="2500" b="1" dirty="0"/>
              <a:t>or </a:t>
            </a:r>
            <a:r>
              <a:rPr lang="en-US" sz="2500" b="1" dirty="0">
                <a:solidFill>
                  <a:srgbClr val="86CE24"/>
                </a:solidFill>
              </a:rPr>
              <a:t>75th </a:t>
            </a:r>
            <a:r>
              <a:rPr lang="en-US" sz="2500" b="1" dirty="0" smtClean="0">
                <a:solidFill>
                  <a:srgbClr val="86CE24"/>
                </a:solidFill>
              </a:rPr>
              <a:t>percentile  </a:t>
            </a:r>
            <a:r>
              <a:rPr lang="en-US" sz="2500" b="1" dirty="0"/>
              <a:t>-</a:t>
            </a:r>
            <a:r>
              <a:rPr lang="en-US" sz="2500" dirty="0"/>
              <a:t> the median of the upper </a:t>
            </a:r>
            <a:r>
              <a:rPr lang="en-US" sz="2500" dirty="0" smtClean="0"/>
              <a:t>half </a:t>
            </a:r>
            <a:r>
              <a:rPr lang="en-US" sz="2500" dirty="0"/>
              <a:t>of the </a:t>
            </a:r>
            <a:r>
              <a:rPr lang="en-US" sz="2500" dirty="0" smtClean="0"/>
              <a:t>data</a:t>
            </a:r>
            <a:r>
              <a:rPr lang="en-US" sz="2500" dirty="0"/>
              <a:t>. </a:t>
            </a:r>
            <a:endParaRPr lang="en-US" sz="2500" dirty="0" smtClean="0"/>
          </a:p>
          <a:p>
            <a:pPr marL="525780" indent="-457200">
              <a:buAutoNum type="arabicPeriod"/>
            </a:pPr>
            <a:endParaRPr lang="en-US" sz="2500" dirty="0" smtClean="0"/>
          </a:p>
          <a:p>
            <a:pPr marL="525780" indent="-457200">
              <a:buAutoNum type="arabicPeriod"/>
            </a:pPr>
            <a:r>
              <a:rPr lang="en-US" sz="2500" b="1" dirty="0" smtClean="0">
                <a:solidFill>
                  <a:srgbClr val="86CE24"/>
                </a:solidFill>
              </a:rPr>
              <a:t>Minimum </a:t>
            </a:r>
            <a:r>
              <a:rPr lang="en-US" sz="2500" b="1" dirty="0">
                <a:solidFill>
                  <a:srgbClr val="86CE24"/>
                </a:solidFill>
              </a:rPr>
              <a:t>value </a:t>
            </a:r>
            <a:r>
              <a:rPr lang="en-US" sz="2500" b="1" dirty="0"/>
              <a:t>- </a:t>
            </a:r>
            <a:r>
              <a:rPr lang="en-US" sz="2500" dirty="0"/>
              <a:t>the smallest observation value. </a:t>
            </a:r>
            <a:br>
              <a:rPr lang="en-US" sz="2500" dirty="0"/>
            </a:br>
            <a:endParaRPr lang="en-US" sz="2500" dirty="0" smtClean="0"/>
          </a:p>
          <a:p>
            <a:pPr marL="525780" indent="-457200">
              <a:buAutoNum type="arabicPeriod"/>
            </a:pPr>
            <a:r>
              <a:rPr lang="en-US" sz="2500" b="1" dirty="0" smtClean="0">
                <a:solidFill>
                  <a:srgbClr val="86CE24"/>
                </a:solidFill>
              </a:rPr>
              <a:t>Maximum </a:t>
            </a:r>
            <a:r>
              <a:rPr lang="en-US" sz="2500" b="1" dirty="0">
                <a:solidFill>
                  <a:srgbClr val="86CE24"/>
                </a:solidFill>
              </a:rPr>
              <a:t>value </a:t>
            </a:r>
            <a:r>
              <a:rPr lang="en-US" sz="2500" b="1" dirty="0"/>
              <a:t>- </a:t>
            </a:r>
            <a:r>
              <a:rPr lang="en-US" sz="2500" dirty="0"/>
              <a:t>the largest observation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0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box plot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216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ANS:  A </a:t>
            </a:r>
            <a:r>
              <a:rPr lang="en-US" sz="2400" dirty="0"/>
              <a:t>box is drawn around the quartile values, and the whiskers extend from each quartile to the extreme data points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Ex. 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creen Shot 2015-10-25 at 10.4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40" y="2943063"/>
            <a:ext cx="6107344" cy="351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6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 Steps to Create a 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28" y="1528425"/>
            <a:ext cx="8968872" cy="3733800"/>
          </a:xfrm>
        </p:spPr>
        <p:txBody>
          <a:bodyPr/>
          <a:lstStyle/>
          <a:p>
            <a:pPr marL="68580" indent="0">
              <a:buNone/>
            </a:pPr>
            <a:r>
              <a:rPr lang="en-US" sz="2800" dirty="0" smtClean="0"/>
              <a:t>STEP 1: Order Raw Data of the Ages of 13 randomly selected shoppers who are looking for Halloween Costumes.</a:t>
            </a:r>
          </a:p>
          <a:p>
            <a:pPr marL="68580" indent="0">
              <a:buNone/>
            </a:pPr>
            <a:endParaRPr lang="en-US" sz="2800" dirty="0"/>
          </a:p>
          <a:p>
            <a:pPr marL="525780" indent="-457200">
              <a:buAutoNum type="arabicPeriod"/>
            </a:pPr>
            <a:endParaRPr lang="en-US" sz="2800" dirty="0" smtClean="0"/>
          </a:p>
          <a:p>
            <a:pPr marL="525780" indent="-457200">
              <a:buAutoNum type="arabicPeriod"/>
            </a:pPr>
            <a:endParaRPr lang="en-US" sz="2800" dirty="0"/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5" descr="boxdat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998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oxdat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8" y="4238287"/>
            <a:ext cx="8839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20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213888" y="0"/>
            <a:ext cx="60960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 Narrow" charset="0"/>
              </a:rPr>
              <a:t>Step 2 – Find the Median</a:t>
            </a:r>
          </a:p>
        </p:txBody>
      </p:sp>
      <p:pic>
        <p:nvPicPr>
          <p:cNvPr id="14341" name="Picture 5" descr="boxdat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11411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boxdata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8" y="1124627"/>
            <a:ext cx="8686800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4216400"/>
            <a:ext cx="6096000" cy="19812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Arial" charset="0"/>
              </a:rPr>
              <a:t>3. Find the </a:t>
            </a:r>
            <a:r>
              <a:rPr lang="en-US" sz="2400" b="1" dirty="0">
                <a:solidFill>
                  <a:srgbClr val="86CE24"/>
                </a:solidFill>
                <a:latin typeface="Arial" charset="0"/>
              </a:rPr>
              <a:t>lower and upper </a:t>
            </a:r>
            <a:r>
              <a:rPr lang="en-US" sz="2400" b="1" dirty="0" smtClean="0">
                <a:solidFill>
                  <a:srgbClr val="86CE24"/>
                </a:solidFill>
                <a:latin typeface="Arial" charset="0"/>
              </a:rPr>
              <a:t>medians/quartiles</a:t>
            </a:r>
            <a:r>
              <a:rPr lang="en-US" sz="2400" dirty="0">
                <a:latin typeface="Arial" charset="0"/>
              </a:rPr>
              <a:t>. These are the middle numbers on each side of the median.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173788" y="0"/>
            <a:ext cx="8970211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 Narrow" charset="0"/>
              </a:rPr>
              <a:t>Step 3 – Upper &amp; Lower Quartiles</a:t>
            </a:r>
          </a:p>
        </p:txBody>
      </p:sp>
      <p:pic>
        <p:nvPicPr>
          <p:cNvPr id="15365" name="Picture 5" descr="boxdata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7588"/>
            <a:ext cx="8259011" cy="285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boxdat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17588"/>
            <a:ext cx="8610600" cy="300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725" y="1064126"/>
            <a:ext cx="8573169" cy="3200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 D</a:t>
            </a:r>
            <a:r>
              <a:rPr lang="en-US" sz="3200" dirty="0" smtClean="0">
                <a:latin typeface="Arial" charset="0"/>
              </a:rPr>
              <a:t>raw </a:t>
            </a:r>
            <a:r>
              <a:rPr lang="en-US" sz="3200" dirty="0">
                <a:latin typeface="Arial" charset="0"/>
              </a:rPr>
              <a:t>an ordinary number line that extends far enough in both directions to include all the numbers in your </a:t>
            </a:r>
            <a:r>
              <a:rPr lang="en-US" sz="3200" dirty="0" smtClean="0">
                <a:latin typeface="Arial" charset="0"/>
              </a:rPr>
              <a:t>data.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3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200" dirty="0" smtClean="0">
                <a:latin typeface="Arial" charset="0"/>
              </a:rPr>
              <a:t>Ex.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481263" y="0"/>
            <a:ext cx="81534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 Narrow" charset="0"/>
              </a:rPr>
              <a:t>Step 4 – Draw a Number Line</a:t>
            </a:r>
          </a:p>
        </p:txBody>
      </p:sp>
      <p:pic>
        <p:nvPicPr>
          <p:cNvPr id="16390" name="Picture 6" descr="boxdata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6" y="3714166"/>
            <a:ext cx="8693484" cy="135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5890</TotalTime>
  <Words>752</Words>
  <Application>Microsoft Macintosh PowerPoint</Application>
  <PresentationFormat>On-screen Show (4:3)</PresentationFormat>
  <Paragraphs>120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 Pop</vt:lpstr>
      <vt:lpstr>Constructing Box-and-Whisker Plots (AKA: BOX Plots)</vt:lpstr>
      <vt:lpstr>What is a Box &amp; Whisker Plot?</vt:lpstr>
      <vt:lpstr>Things to know about Box Plots</vt:lpstr>
      <vt:lpstr>What are the 5 Number Summary?</vt:lpstr>
      <vt:lpstr>What does a box plot look like?</vt:lpstr>
      <vt:lpstr>6 Steps to Create a Box Plot</vt:lpstr>
      <vt:lpstr>Step 2 – Find the Median</vt:lpstr>
      <vt:lpstr>Step 3 – Upper &amp; Lower Quartiles</vt:lpstr>
      <vt:lpstr>Step 4 – Draw a Number Line</vt:lpstr>
      <vt:lpstr>Step 5 – Draw the Parts</vt:lpstr>
      <vt:lpstr>PowerPoint Presentation</vt:lpstr>
      <vt:lpstr>PowerPoint Presentation</vt:lpstr>
      <vt:lpstr>PowerPoint Presentation</vt:lpstr>
      <vt:lpstr>PowerPoint Presentation</vt:lpstr>
      <vt:lpstr>What is the Interquartile Range (IQR) vs RANGE?</vt:lpstr>
      <vt:lpstr>PowerPoint Presentation</vt:lpstr>
      <vt:lpstr>Analyzing Box Plots</vt:lpstr>
      <vt:lpstr>RECAP on Box Plots</vt:lpstr>
      <vt:lpstr>Visualizing a Box Plot into Four Quarters</vt:lpstr>
      <vt:lpstr>Determining Outliers in a BOX PLOT</vt:lpstr>
      <vt:lpstr>PowerPoint Presentation</vt:lpstr>
      <vt:lpstr>Types of Distributions in Box Plots</vt:lpstr>
      <vt:lpstr>PowerPoint Presentation</vt:lpstr>
      <vt:lpstr>PowerPoint Presentation</vt:lpstr>
      <vt:lpstr>Warm UP Problem Log on to Socrative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Box-and-Whisker Plots</dc:title>
  <dc:creator>May Ng</dc:creator>
  <cp:lastModifiedBy>May Ng</cp:lastModifiedBy>
  <cp:revision>54</cp:revision>
  <cp:lastPrinted>2015-10-27T07:31:08Z</cp:lastPrinted>
  <dcterms:created xsi:type="dcterms:W3CDTF">2015-10-26T01:34:37Z</dcterms:created>
  <dcterms:modified xsi:type="dcterms:W3CDTF">2017-11-14T17:00:06Z</dcterms:modified>
</cp:coreProperties>
</file>