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70" r:id="rId10"/>
    <p:sldId id="278" r:id="rId11"/>
    <p:sldId id="271" r:id="rId12"/>
    <p:sldId id="272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e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51A98-AD3F-5D4D-9F17-DD857C311841}" type="datetimeFigureOut">
              <a:rPr lang="en-US" smtClean="0"/>
              <a:t>12/6/17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8C3F6-CCFD-C145-98FD-4B2AB74C0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94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51A0C47-018D-4460-B945-BFF7981B6CA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51A0C47-018D-4460-B945-BFF7981B6CA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51A0C47-018D-4460-B945-BFF7981B6CA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51A0C47-018D-4460-B945-BFF7981B6CA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51A0C47-018D-4460-B945-BFF7981B6CA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51A0C47-018D-4460-B945-BFF7981B6CA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51A0C47-018D-4460-B945-BFF7981B6CA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651A0C47-018D-4460-B945-BFF7981B6CA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1A0C47-018D-4460-B945-BFF7981B6CA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  <p:sldLayoutId id="2147483696" r:id="rId19"/>
    <p:sldLayoutId id="2147483697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22.emf"/><Relationship Id="rId6" Type="http://schemas.openxmlformats.org/officeDocument/2006/relationships/oleObject" Target="../embeddings/oleObject13.bin"/><Relationship Id="rId7" Type="http://schemas.openxmlformats.org/officeDocument/2006/relationships/oleObject" Target="../embeddings/oleObject1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.bin"/><Relationship Id="rId12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8.emf"/><Relationship Id="rId9" Type="http://schemas.openxmlformats.org/officeDocument/2006/relationships/oleObject" Target="../embeddings/oleObject9.bin"/><Relationship Id="rId10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1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 #19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Ch</a:t>
            </a:r>
            <a:r>
              <a:rPr lang="en-US" sz="2400" dirty="0" smtClean="0"/>
              <a:t> 3-2: Measure of Central Tendency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8534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34614"/>
            <a:ext cx="7556313" cy="1116106"/>
          </a:xfrm>
        </p:spPr>
        <p:txBody>
          <a:bodyPr/>
          <a:lstStyle/>
          <a:p>
            <a:r>
              <a:rPr lang="en-US" dirty="0" smtClean="0"/>
              <a:t>Determining </a:t>
            </a:r>
            <a:r>
              <a:rPr lang="en-US" dirty="0" err="1" smtClean="0"/>
              <a:t>Skewness</a:t>
            </a:r>
            <a:r>
              <a:rPr lang="en-US" dirty="0" smtClean="0"/>
              <a:t> with Central Tendency</a:t>
            </a:r>
            <a:endParaRPr lang="en-US" dirty="0"/>
          </a:p>
        </p:txBody>
      </p:sp>
      <p:pic>
        <p:nvPicPr>
          <p:cNvPr id="4" name="Picture 3" descr="Screen Shot 2015-11-10 at 12.28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199" y="3773460"/>
            <a:ext cx="2353144" cy="993874"/>
          </a:xfrm>
          <a:prstGeom prst="rect">
            <a:avLst/>
          </a:prstGeom>
        </p:spPr>
      </p:pic>
      <p:pic>
        <p:nvPicPr>
          <p:cNvPr id="5" name="Picture 4" descr="Screen Shot 2015-11-10 at 12.28.1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199" y="2100680"/>
            <a:ext cx="2489200" cy="1536700"/>
          </a:xfrm>
          <a:prstGeom prst="rect">
            <a:avLst/>
          </a:prstGeom>
        </p:spPr>
      </p:pic>
      <p:pic>
        <p:nvPicPr>
          <p:cNvPr id="6" name="Picture 5" descr="Screen Shot 2015-11-10 at 12.28.06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678" y="3694280"/>
            <a:ext cx="2794000" cy="897419"/>
          </a:xfrm>
          <a:prstGeom prst="rect">
            <a:avLst/>
          </a:prstGeom>
        </p:spPr>
      </p:pic>
      <p:pic>
        <p:nvPicPr>
          <p:cNvPr id="7" name="Picture 6" descr="Screen Shot 2015-11-10 at 12.27.52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54" y="3687941"/>
            <a:ext cx="2571696" cy="1059850"/>
          </a:xfrm>
          <a:prstGeom prst="rect">
            <a:avLst/>
          </a:prstGeom>
        </p:spPr>
      </p:pic>
      <p:pic>
        <p:nvPicPr>
          <p:cNvPr id="9" name="Picture 8" descr="Screen Shot 2015-11-10 at 12.28.00 A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134" y="2141997"/>
            <a:ext cx="2336800" cy="1295400"/>
          </a:xfrm>
          <a:prstGeom prst="rect">
            <a:avLst/>
          </a:prstGeom>
        </p:spPr>
      </p:pic>
      <p:pic>
        <p:nvPicPr>
          <p:cNvPr id="10" name="Picture 9" descr="Screen Shot 2015-11-10 at 12.27.36 A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08" y="2019530"/>
            <a:ext cx="28321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565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606037" y="265113"/>
            <a:ext cx="3933520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Review of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Mode</a:t>
            </a:r>
            <a:endParaRPr lang="en-US" sz="4000" dirty="0">
              <a:solidFill>
                <a:schemeClr val="accent6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6" y="838200"/>
            <a:ext cx="8280400" cy="2514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rmAutofit/>
          </a:bodyPr>
          <a:lstStyle/>
          <a:p>
            <a:pPr marL="450850" indent="-450850" defTabSz="457200">
              <a:lnSpc>
                <a:spcPct val="100000"/>
              </a:lnSpc>
              <a:spcBef>
                <a:spcPct val="80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 smtClean="0">
                <a:latin typeface="Arial" charset="0"/>
              </a:rPr>
              <a:t>Mode:</a:t>
            </a:r>
            <a:r>
              <a:rPr lang="en-US" sz="2800" dirty="0">
                <a:latin typeface="Arial" charset="0"/>
              </a:rPr>
              <a:t/>
            </a:r>
            <a:br>
              <a:rPr lang="en-US" sz="2800" dirty="0">
                <a:latin typeface="Arial" charset="0"/>
              </a:rPr>
            </a:br>
            <a:r>
              <a:rPr lang="en-US" sz="2800" dirty="0" smtClean="0">
                <a:latin typeface="Arial" charset="0"/>
              </a:rPr>
              <a:t>Value that </a:t>
            </a:r>
            <a:r>
              <a:rPr lang="en-US" sz="2800" dirty="0">
                <a:latin typeface="Arial" charset="0"/>
              </a:rPr>
              <a:t>occurs with the </a:t>
            </a:r>
            <a:r>
              <a:rPr lang="en-US" sz="2800" dirty="0" smtClean="0">
                <a:latin typeface="Arial" charset="0"/>
              </a:rPr>
              <a:t>greatest </a:t>
            </a:r>
            <a:r>
              <a:rPr lang="en-US" sz="2800" dirty="0">
                <a:latin typeface="Arial" charset="0"/>
              </a:rPr>
              <a:t>frequency</a:t>
            </a:r>
          </a:p>
          <a:p>
            <a:pPr marL="450850" indent="-450850" defTabSz="457200">
              <a:lnSpc>
                <a:spcPct val="80000"/>
              </a:lnSpc>
              <a:spcBef>
                <a:spcPct val="80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latin typeface="Arial" charset="0"/>
              </a:rPr>
              <a:t>Data set can have one, more than one, or no mode</a:t>
            </a:r>
          </a:p>
        </p:txBody>
      </p:sp>
      <p:sp>
        <p:nvSpPr>
          <p:cNvPr id="376837" name="Text Box 5"/>
          <p:cNvSpPr txBox="1">
            <a:spLocks noChangeArrowheads="1"/>
          </p:cNvSpPr>
          <p:nvPr/>
        </p:nvSpPr>
        <p:spPr bwMode="auto">
          <a:xfrm>
            <a:off x="293976" y="3037080"/>
            <a:ext cx="7881938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057400" indent="-20574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30000"/>
              </a:spcBef>
              <a:buSzPct val="100000"/>
            </a:pPr>
            <a:r>
              <a:rPr lang="en-US" b="0" dirty="0">
                <a:solidFill>
                  <a:srgbClr val="FF0000"/>
                </a:solidFill>
              </a:rPr>
              <a:t>Bimodal</a:t>
            </a:r>
            <a:r>
              <a:rPr lang="en-US" b="0" dirty="0"/>
              <a:t> 	two data values occur with the same greatest frequency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 dirty="0">
                <a:solidFill>
                  <a:srgbClr val="FF0000"/>
                </a:solidFill>
              </a:rPr>
              <a:t>Multimodal</a:t>
            </a:r>
            <a:r>
              <a:rPr lang="en-US" b="0" dirty="0"/>
              <a:t>	more than two data values occur with the same greatest frequency</a:t>
            </a:r>
          </a:p>
          <a:p>
            <a:pPr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b="0" dirty="0">
                <a:solidFill>
                  <a:srgbClr val="FF0000"/>
                </a:solidFill>
              </a:rPr>
              <a:t>No Mode</a:t>
            </a:r>
            <a:r>
              <a:rPr lang="en-US" b="0" dirty="0"/>
              <a:t>	no data value is repeated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/>
      <p:bldP spid="37683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Group 9"/>
          <p:cNvGrpSpPr>
            <a:grpSpLocks/>
          </p:cNvGrpSpPr>
          <p:nvPr/>
        </p:nvGrpSpPr>
        <p:grpSpPr bwMode="auto">
          <a:xfrm>
            <a:off x="603250" y="1752600"/>
            <a:ext cx="5207000" cy="3767138"/>
            <a:chOff x="603250" y="1752600"/>
            <a:chExt cx="5207000" cy="3767698"/>
          </a:xfrm>
        </p:grpSpPr>
        <p:sp>
          <p:nvSpPr>
            <p:cNvPr id="36871" name="Rectangle 2"/>
            <p:cNvSpPr>
              <a:spLocks noChangeArrowheads="1"/>
            </p:cNvSpPr>
            <p:nvPr/>
          </p:nvSpPr>
          <p:spPr bwMode="auto">
            <a:xfrm>
              <a:off x="984250" y="1752600"/>
              <a:ext cx="4304064" cy="3767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50000"/>
                </a:lnSpc>
                <a:spcBef>
                  <a:spcPct val="30000"/>
                </a:spcBef>
                <a:spcAft>
                  <a:spcPct val="35000"/>
                </a:spcAft>
              </a:pPr>
              <a:r>
                <a:rPr lang="en-US" b="0"/>
                <a:t>a.   5.40  1.10  0.42  0.73  0.48  1.10</a:t>
              </a:r>
            </a:p>
            <a:p>
              <a:pPr>
                <a:lnSpc>
                  <a:spcPct val="150000"/>
                </a:lnSpc>
                <a:spcBef>
                  <a:spcPct val="30000"/>
                </a:spcBef>
                <a:spcAft>
                  <a:spcPct val="35000"/>
                </a:spcAft>
              </a:pPr>
              <a:endParaRPr lang="en-US" b="0"/>
            </a:p>
            <a:p>
              <a:pPr>
                <a:lnSpc>
                  <a:spcPct val="150000"/>
                </a:lnSpc>
                <a:spcBef>
                  <a:spcPct val="30000"/>
                </a:spcBef>
                <a:spcAft>
                  <a:spcPct val="35000"/>
                </a:spcAft>
              </a:pPr>
              <a:r>
                <a:rPr lang="en-US" b="0"/>
                <a:t>b.  27  27  27  55  55  55  88  88  99</a:t>
              </a:r>
            </a:p>
            <a:p>
              <a:pPr>
                <a:lnSpc>
                  <a:spcPct val="150000"/>
                </a:lnSpc>
                <a:spcBef>
                  <a:spcPct val="30000"/>
                </a:spcBef>
                <a:spcAft>
                  <a:spcPct val="35000"/>
                </a:spcAft>
              </a:pPr>
              <a:endParaRPr lang="en-US" b="0"/>
            </a:p>
            <a:p>
              <a:pPr>
                <a:lnSpc>
                  <a:spcPct val="150000"/>
                </a:lnSpc>
                <a:spcBef>
                  <a:spcPct val="30000"/>
                </a:spcBef>
                <a:spcAft>
                  <a:spcPct val="35000"/>
                </a:spcAft>
              </a:pPr>
              <a:r>
                <a:rPr lang="en-US" b="0"/>
                <a:t>c.  1   2   3   6   7   8   9   10</a:t>
              </a:r>
            </a:p>
            <a:p>
              <a:pPr eaLnBrk="1" hangingPunct="1">
                <a:lnSpc>
                  <a:spcPct val="150000"/>
                </a:lnSpc>
              </a:pPr>
              <a:endParaRPr lang="en-US"/>
            </a:p>
          </p:txBody>
        </p:sp>
        <p:sp>
          <p:nvSpPr>
            <p:cNvPr id="36872" name="Rectangle 3"/>
            <p:cNvSpPr>
              <a:spLocks noChangeArrowheads="1"/>
            </p:cNvSpPr>
            <p:nvPr/>
          </p:nvSpPr>
          <p:spPr bwMode="auto">
            <a:xfrm>
              <a:off x="603250" y="1803399"/>
              <a:ext cx="5207000" cy="3602037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2389188" y="265113"/>
            <a:ext cx="43719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4000"/>
              <a:t>Mode - Examples</a:t>
            </a:r>
          </a:p>
        </p:txBody>
      </p:sp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2763838" y="4546600"/>
            <a:ext cx="3921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8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61050" y="1775280"/>
            <a:ext cx="3282950" cy="788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70000"/>
              </a:lnSpc>
              <a:spcBef>
                <a:spcPct val="0"/>
              </a:spcBef>
              <a:spcAft>
                <a:spcPct val="30000"/>
              </a:spcAft>
              <a:buClr>
                <a:schemeClr val="hlink"/>
              </a:buClr>
              <a:buSzPct val="150000"/>
              <a:buFont typeface="Wingdings" charset="0"/>
              <a:buChar char="ï"/>
            </a:pPr>
            <a:r>
              <a:rPr lang="en-US" dirty="0">
                <a:latin typeface="Arial" charset="0"/>
              </a:rPr>
              <a:t>Mode is 1.10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5799372" y="4019520"/>
            <a:ext cx="1828800" cy="685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285750" indent="-285750">
              <a:lnSpc>
                <a:spcPct val="170000"/>
              </a:lnSpc>
              <a:spcAft>
                <a:spcPct val="30000"/>
              </a:spcAft>
              <a:buClr>
                <a:schemeClr val="hlink"/>
              </a:buClr>
              <a:buSzPct val="150000"/>
              <a:buFont typeface="Wingdings" pitchFamily="2" charset="2"/>
              <a:buChar char="ï"/>
              <a:defRPr/>
            </a:pPr>
            <a:r>
              <a:rPr lang="en-US" sz="2400" b="0" kern="0" dirty="0">
                <a:latin typeface="+mn-lt"/>
                <a:ea typeface="+mn-ea"/>
                <a:cs typeface="+mn-cs"/>
              </a:rPr>
              <a:t>No Mode</a:t>
            </a: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5815698" y="2843880"/>
            <a:ext cx="3282950" cy="8382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285750" indent="-285750">
              <a:lnSpc>
                <a:spcPct val="170000"/>
              </a:lnSpc>
              <a:spcAft>
                <a:spcPct val="30000"/>
              </a:spcAft>
              <a:buClr>
                <a:schemeClr val="hlink"/>
              </a:buClr>
              <a:buSzPct val="150000"/>
              <a:buFont typeface="Wingdings" pitchFamily="2" charset="2"/>
              <a:buChar char="ï"/>
              <a:defRPr/>
            </a:pPr>
            <a:r>
              <a:rPr lang="en-US" sz="2400" b="0" kern="0" dirty="0">
                <a:latin typeface="+mn-lt"/>
                <a:ea typeface="+mn-ea"/>
                <a:cs typeface="+mn-cs"/>
              </a:rPr>
              <a:t>Bimodal -  27 &amp; 55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8756" y="1850964"/>
            <a:ext cx="8090620" cy="39348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indent="0">
              <a:spcAft>
                <a:spcPct val="30000"/>
              </a:spcAft>
              <a:buFontTx/>
              <a:buNone/>
            </a:pPr>
            <a:r>
              <a:rPr lang="en-US" sz="2800" dirty="0">
                <a:latin typeface="Arial" charset="0"/>
              </a:rPr>
              <a:t>Carry one more decimal place than </a:t>
            </a:r>
            <a:r>
              <a:rPr lang="en-US" sz="2800" dirty="0" smtClean="0">
                <a:latin typeface="Arial" charset="0"/>
              </a:rPr>
              <a:t>what is </a:t>
            </a:r>
            <a:r>
              <a:rPr lang="en-US" sz="2800" dirty="0">
                <a:latin typeface="Arial" charset="0"/>
              </a:rPr>
              <a:t>present in the original set of </a:t>
            </a:r>
            <a:r>
              <a:rPr lang="en-US" sz="2800" dirty="0" smtClean="0">
                <a:latin typeface="Arial" charset="0"/>
              </a:rPr>
              <a:t>values</a:t>
            </a:r>
          </a:p>
          <a:p>
            <a:pPr marL="0" indent="0">
              <a:buNone/>
            </a:pPr>
            <a:r>
              <a:rPr lang="en-US" sz="2600" dirty="0" smtClean="0">
                <a:latin typeface="Arial" charset="0"/>
              </a:rPr>
              <a:t>Ex 1. </a:t>
            </a:r>
            <a:r>
              <a:rPr lang="en-US" sz="2600" dirty="0" smtClean="0"/>
              <a:t> The       of </a:t>
            </a:r>
            <a:r>
              <a:rPr lang="en-US" sz="2600" dirty="0"/>
              <a:t>2, 3, 5, is 3.333333 . . . </a:t>
            </a:r>
          </a:p>
          <a:p>
            <a:pPr marL="0" indent="0">
              <a:buNone/>
            </a:pPr>
            <a:r>
              <a:rPr lang="en-US" sz="2600" dirty="0" smtClean="0"/>
              <a:t>ROUND-OFF RULE of        =  3.3</a:t>
            </a:r>
          </a:p>
          <a:p>
            <a:pPr marL="0" indent="0">
              <a:buNone/>
            </a:pPr>
            <a:r>
              <a:rPr lang="en-US" sz="2600" dirty="0" smtClean="0"/>
              <a:t>Why?</a:t>
            </a:r>
          </a:p>
          <a:p>
            <a:pPr marL="0" indent="0">
              <a:buNone/>
            </a:pPr>
            <a:r>
              <a:rPr lang="en-US" sz="2600" smtClean="0"/>
              <a:t>ANS: Because </a:t>
            </a:r>
            <a:r>
              <a:rPr lang="en-US" sz="2600" dirty="0"/>
              <a:t>the original values are whole numbers, we rounded to </a:t>
            </a:r>
            <a:r>
              <a:rPr lang="en-US" sz="2600" dirty="0" smtClean="0"/>
              <a:t>the nearest </a:t>
            </a:r>
            <a:r>
              <a:rPr lang="en-US" sz="2600" dirty="0"/>
              <a:t>tenth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dirty="0" smtClean="0">
                <a:latin typeface="Arial" charset="0"/>
              </a:rPr>
              <a:t>Ex 2. </a:t>
            </a:r>
            <a:r>
              <a:rPr lang="en-US" sz="2800" dirty="0" smtClean="0"/>
              <a:t>     of 80.4 </a:t>
            </a:r>
            <a:r>
              <a:rPr lang="en-US" sz="2800" dirty="0"/>
              <a:t>and 80.6 </a:t>
            </a:r>
            <a:r>
              <a:rPr lang="en-US" sz="2800" dirty="0" smtClean="0"/>
              <a:t>is  _______.</a:t>
            </a:r>
            <a:endParaRPr lang="en-US" sz="2600" dirty="0">
              <a:latin typeface="Arial" charset="0"/>
            </a:endParaRPr>
          </a:p>
        </p:txBody>
      </p:sp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315498" y="268288"/>
            <a:ext cx="7837487" cy="132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4000" dirty="0">
                <a:solidFill>
                  <a:srgbClr val="008000"/>
                </a:solidFill>
              </a:rPr>
              <a:t>Round-off Rule for </a:t>
            </a:r>
            <a:r>
              <a:rPr lang="en-US" sz="4000" dirty="0" smtClean="0">
                <a:solidFill>
                  <a:srgbClr val="008000"/>
                </a:solidFill>
              </a:rPr>
              <a:t>Measure of Central Tendency</a:t>
            </a:r>
            <a:endParaRPr lang="en-US" sz="4000" dirty="0">
              <a:solidFill>
                <a:srgbClr val="008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561081"/>
              </p:ext>
            </p:extLst>
          </p:nvPr>
        </p:nvGraphicFramePr>
        <p:xfrm>
          <a:off x="2098481" y="2700035"/>
          <a:ext cx="353194" cy="522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name="Equation" r:id="rId4" imgW="127000" imgH="215900" progId="Equation.3">
                  <p:embed/>
                </p:oleObj>
              </mc:Choice>
              <mc:Fallback>
                <p:oleObj name="Equation" r:id="rId4" imgW="1270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98481" y="2700035"/>
                        <a:ext cx="353194" cy="522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166376"/>
              </p:ext>
            </p:extLst>
          </p:nvPr>
        </p:nvGraphicFramePr>
        <p:xfrm>
          <a:off x="3659263" y="3237995"/>
          <a:ext cx="353194" cy="522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Equation" r:id="rId6" imgW="127000" imgH="215900" progId="Equation.3">
                  <p:embed/>
                </p:oleObj>
              </mc:Choice>
              <mc:Fallback>
                <p:oleObj name="Equation" r:id="rId6" imgW="1270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59263" y="3237995"/>
                        <a:ext cx="353194" cy="522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922529"/>
              </p:ext>
            </p:extLst>
          </p:nvPr>
        </p:nvGraphicFramePr>
        <p:xfrm>
          <a:off x="1406717" y="5203794"/>
          <a:ext cx="353194" cy="522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Equation" r:id="rId7" imgW="127000" imgH="215900" progId="Equation.3">
                  <p:embed/>
                </p:oleObj>
              </mc:Choice>
              <mc:Fallback>
                <p:oleObj name="Equation" r:id="rId7" imgW="1270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6717" y="5203794"/>
                        <a:ext cx="353194" cy="522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92215" y="5236579"/>
            <a:ext cx="9523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80.50</a:t>
            </a:r>
            <a:endParaRPr lang="en-US" sz="2400" dirty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Measure of Central Tendency?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ANS: It is </a:t>
            </a:r>
            <a:r>
              <a:rPr lang="en-US" sz="2800" dirty="0"/>
              <a:t>a value at the center or middle of a data set.</a:t>
            </a:r>
          </a:p>
        </p:txBody>
      </p:sp>
    </p:spTree>
    <p:extLst>
      <p:ext uri="{BB962C8B-B14F-4D97-AF65-F5344CB8AC3E}">
        <p14:creationId xmlns:p14="http://schemas.microsoft.com/office/powerpoint/2010/main" val="948252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ypes of </a:t>
            </a:r>
            <a:r>
              <a:rPr lang="en-US" dirty="0"/>
              <a:t>Measure of Central Tendency?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3 Types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Mean (also known as the Arithmetic Mean)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Median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Mode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1814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Arithmetic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24809"/>
            <a:ext cx="7770813" cy="4730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ANS: It is known </a:t>
            </a:r>
            <a:r>
              <a:rPr lang="en-US" sz="2400" dirty="0"/>
              <a:t>as </a:t>
            </a:r>
            <a:r>
              <a:rPr lang="en-US" sz="2400" dirty="0" smtClean="0"/>
              <a:t>the average of a data set.</a:t>
            </a:r>
          </a:p>
          <a:p>
            <a:pPr marL="0" indent="0">
              <a:buNone/>
            </a:pPr>
            <a:r>
              <a:rPr lang="en-US" sz="2400" dirty="0" smtClean="0"/>
              <a:t>RECAP on Calculating the Mean:</a:t>
            </a:r>
          </a:p>
          <a:p>
            <a:pPr>
              <a:buFont typeface="Arial"/>
              <a:buChar char="•"/>
            </a:pPr>
            <a:r>
              <a:rPr lang="en-US" sz="2400" dirty="0"/>
              <a:t>A</a:t>
            </a:r>
            <a:r>
              <a:rPr lang="en-US" sz="2400" dirty="0" smtClean="0"/>
              <a:t>dding </a:t>
            </a:r>
            <a:r>
              <a:rPr lang="en-US" sz="2400" dirty="0"/>
              <a:t>the values and dividing the total by the number of values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Ex. </a:t>
            </a:r>
            <a:r>
              <a:rPr lang="en-US" sz="2400" dirty="0"/>
              <a:t>Find the </a:t>
            </a:r>
            <a:r>
              <a:rPr lang="en-US" sz="2400" dirty="0" smtClean="0"/>
              <a:t>mean for </a:t>
            </a:r>
            <a:r>
              <a:rPr lang="en-US" sz="2400" dirty="0"/>
              <a:t>this sample of measured levels </a:t>
            </a:r>
            <a:r>
              <a:rPr lang="en-US" sz="2400" dirty="0" smtClean="0"/>
              <a:t>        of </a:t>
            </a:r>
            <a:r>
              <a:rPr lang="en-US" sz="2400" dirty="0"/>
              <a:t>lead in </a:t>
            </a:r>
            <a:r>
              <a:rPr lang="en-US" sz="2400" dirty="0" smtClean="0"/>
              <a:t>the </a:t>
            </a:r>
            <a:r>
              <a:rPr lang="en-US" sz="2400" dirty="0"/>
              <a:t>air</a:t>
            </a:r>
            <a:r>
              <a:rPr lang="en-US" sz="2400" dirty="0" smtClean="0"/>
              <a:t>.    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5.40 </a:t>
            </a:r>
            <a:r>
              <a:rPr lang="en-US" sz="2400" dirty="0"/>
              <a:t>1.10 0.42 0.73 0.48 </a:t>
            </a:r>
            <a:r>
              <a:rPr lang="en-US" sz="2400" dirty="0" smtClean="0"/>
              <a:t>1.10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 descr="Screen Shot 2015-11-09 at 10.26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50" y="5372334"/>
            <a:ext cx="4833489" cy="819423"/>
          </a:xfrm>
          <a:prstGeom prst="rect">
            <a:avLst/>
          </a:prstGeom>
        </p:spPr>
      </p:pic>
      <p:pic>
        <p:nvPicPr>
          <p:cNvPr id="6" name="Picture 5" descr="Screen Shot 2015-11-09 at 10.27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892" y="5349655"/>
            <a:ext cx="1473200" cy="79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997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488" y="493044"/>
            <a:ext cx="8265211" cy="1116106"/>
          </a:xfrm>
        </p:spPr>
        <p:txBody>
          <a:bodyPr/>
          <a:lstStyle/>
          <a:p>
            <a:r>
              <a:rPr lang="en-US" sz="2800" dirty="0" smtClean="0"/>
              <a:t>Notation of the Mean of a Set of SAMPLE Values</a:t>
            </a:r>
            <a:endParaRPr lang="en-US" sz="2800" dirty="0"/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204064103"/>
              </p:ext>
            </p:extLst>
          </p:nvPr>
        </p:nvGraphicFramePr>
        <p:xfrm>
          <a:off x="695150" y="1076160"/>
          <a:ext cx="1408406" cy="929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Equation" r:id="rId3" imgW="1041400" imgH="838200" progId="Equation.3">
                  <p:embed/>
                </p:oleObj>
              </mc:Choice>
              <mc:Fallback>
                <p:oleObj name="Equation" r:id="rId3" imgW="1041400" imgH="8382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150" y="1076160"/>
                        <a:ext cx="1408406" cy="9298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43495031"/>
              </p:ext>
            </p:extLst>
          </p:nvPr>
        </p:nvGraphicFramePr>
        <p:xfrm>
          <a:off x="496220" y="2268045"/>
          <a:ext cx="388131" cy="348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Equation" r:id="rId5" imgW="241195" imgH="291973" progId="Equation.3">
                  <p:embed/>
                </p:oleObj>
              </mc:Choice>
              <mc:Fallback>
                <p:oleObj name="Equation" r:id="rId5" imgW="241195" imgH="291973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20" y="2268045"/>
                        <a:ext cx="388131" cy="3483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981292" y="2076045"/>
            <a:ext cx="8029575" cy="79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5000"/>
              </a:lnSpc>
              <a:spcAft>
                <a:spcPct val="45000"/>
              </a:spcAft>
            </a:pPr>
            <a:r>
              <a:rPr lang="en-US" sz="2400" b="0" dirty="0" smtClean="0"/>
              <a:t>: </a:t>
            </a:r>
            <a:r>
              <a:rPr lang="en-US" sz="2400" dirty="0"/>
              <a:t> </a:t>
            </a:r>
            <a:r>
              <a:rPr lang="en-US" sz="2400" b="0" dirty="0" smtClean="0"/>
              <a:t>pronounced</a:t>
            </a:r>
            <a:r>
              <a:rPr lang="en-US" sz="2400" dirty="0"/>
              <a:t> </a:t>
            </a:r>
            <a:r>
              <a:rPr lang="en-US" sz="2400" dirty="0" smtClean="0"/>
              <a:t>‘</a:t>
            </a:r>
            <a:r>
              <a:rPr lang="en-US" altLang="ja-JP" sz="2400" b="0" dirty="0" smtClean="0"/>
              <a:t>x</a:t>
            </a:r>
            <a:r>
              <a:rPr lang="en-US" altLang="ja-JP" sz="2400" b="0" dirty="0"/>
              <a:t>-</a:t>
            </a:r>
            <a:r>
              <a:rPr lang="en-US" altLang="ja-JP" sz="2400" b="0" dirty="0" smtClean="0"/>
              <a:t>bar</a:t>
            </a:r>
            <a:r>
              <a:rPr lang="en-US" altLang="ja-JP" sz="2400" dirty="0" smtClean="0"/>
              <a:t>’ </a:t>
            </a:r>
            <a:r>
              <a:rPr lang="en-US" altLang="ja-JP" sz="2400" b="0" dirty="0" smtClean="0"/>
              <a:t>and </a:t>
            </a:r>
            <a:r>
              <a:rPr lang="en-US" altLang="ja-JP" sz="2400" dirty="0" smtClean="0"/>
              <a:t>represents</a:t>
            </a:r>
            <a:r>
              <a:rPr lang="en-US" altLang="ja-JP" sz="2400" b="0" dirty="0" smtClean="0"/>
              <a:t> </a:t>
            </a:r>
            <a:r>
              <a:rPr lang="en-US" altLang="ja-JP" sz="2400" b="0" dirty="0"/>
              <a:t>the mean of a set </a:t>
            </a:r>
            <a:r>
              <a:rPr lang="en-US" altLang="ja-JP" sz="2400" b="0" dirty="0" smtClean="0"/>
              <a:t>   of SAMPLE </a:t>
            </a:r>
            <a:r>
              <a:rPr lang="en-US" altLang="ja-JP" sz="2400" b="0" dirty="0"/>
              <a:t>values</a:t>
            </a:r>
            <a:endParaRPr lang="en-US" sz="2400" b="0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788655"/>
              </p:ext>
            </p:extLst>
          </p:nvPr>
        </p:nvGraphicFramePr>
        <p:xfrm>
          <a:off x="496220" y="3137678"/>
          <a:ext cx="389430" cy="463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quation" r:id="rId7" imgW="190500" imgH="228600" progId="Equation.3">
                  <p:embed/>
                </p:oleObj>
              </mc:Choice>
              <mc:Fallback>
                <p:oleObj name="Equation" r:id="rId7" imgW="190500" imgH="228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20" y="3137678"/>
                        <a:ext cx="389430" cy="463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70355"/>
              </p:ext>
            </p:extLst>
          </p:nvPr>
        </p:nvGraphicFramePr>
        <p:xfrm>
          <a:off x="496220" y="4195883"/>
          <a:ext cx="378258" cy="36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name="Equation" r:id="rId9" imgW="177646" imgH="190335" progId="Equation.3">
                  <p:embed/>
                </p:oleObj>
              </mc:Choice>
              <mc:Fallback>
                <p:oleObj name="Equation" r:id="rId9" imgW="177646" imgH="190335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20" y="4195883"/>
                        <a:ext cx="378258" cy="36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329496"/>
              </p:ext>
            </p:extLst>
          </p:nvPr>
        </p:nvGraphicFramePr>
        <p:xfrm>
          <a:off x="496220" y="5511347"/>
          <a:ext cx="336532" cy="279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" name="Equation" r:id="rId11" imgW="177800" imgH="177800" progId="Equation.3">
                  <p:embed/>
                </p:oleObj>
              </mc:Choice>
              <mc:Fallback>
                <p:oleObj name="Equation" r:id="rId11" imgW="1778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20" y="5511347"/>
                        <a:ext cx="336532" cy="2797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84351" y="3137678"/>
            <a:ext cx="55346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</a:rPr>
              <a:t>: symbolizes </a:t>
            </a:r>
            <a:r>
              <a:rPr lang="en-US" sz="2400" dirty="0">
                <a:latin typeface="Arial" charset="0"/>
              </a:rPr>
              <a:t>the</a:t>
            </a:r>
            <a:r>
              <a:rPr lang="en-US" sz="24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sum</a:t>
            </a:r>
            <a:r>
              <a:rPr lang="en-US" sz="24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of a set of values</a:t>
            </a:r>
            <a:r>
              <a:rPr lang="en-US" dirty="0">
                <a:latin typeface="Arial" charset="0"/>
              </a:rPr>
              <a:t>.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8295" y="4121473"/>
            <a:ext cx="76611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</a:rPr>
              <a:t>: is </a:t>
            </a:r>
            <a:r>
              <a:rPr lang="en-US" sz="2400" dirty="0">
                <a:latin typeface="Arial" charset="0"/>
              </a:rPr>
              <a:t>the 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variable</a:t>
            </a:r>
            <a:r>
              <a:rPr lang="en-US" sz="2400" dirty="0">
                <a:latin typeface="Arial" charset="0"/>
              </a:rPr>
              <a:t> usually used to represent the individual </a:t>
            </a:r>
            <a:endParaRPr lang="en-US" sz="2400" dirty="0" smtClean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 data </a:t>
            </a:r>
            <a:r>
              <a:rPr lang="en-US" sz="2400" dirty="0">
                <a:latin typeface="Arial" charset="0"/>
              </a:rPr>
              <a:t>values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48295" y="5366315"/>
            <a:ext cx="7113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: </a:t>
            </a:r>
            <a:r>
              <a:rPr lang="en-US" sz="2400" dirty="0">
                <a:latin typeface="Arial" charset="0"/>
              </a:rPr>
              <a:t>represents the 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number of data values </a:t>
            </a:r>
            <a:r>
              <a:rPr lang="en-US" sz="2400" dirty="0">
                <a:latin typeface="Arial" charset="0"/>
              </a:rPr>
              <a:t>in a 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sample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634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213529"/>
              </p:ext>
            </p:extLst>
          </p:nvPr>
        </p:nvGraphicFramePr>
        <p:xfrm>
          <a:off x="496220" y="3137678"/>
          <a:ext cx="389430" cy="463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7" name="Equation" r:id="rId3" imgW="190500" imgH="228600" progId="Equation.3">
                  <p:embed/>
                </p:oleObj>
              </mc:Choice>
              <mc:Fallback>
                <p:oleObj name="Equation" r:id="rId3" imgW="190500" imgH="228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20" y="3137678"/>
                        <a:ext cx="389430" cy="463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50525"/>
              </p:ext>
            </p:extLst>
          </p:nvPr>
        </p:nvGraphicFramePr>
        <p:xfrm>
          <a:off x="496220" y="4195883"/>
          <a:ext cx="378258" cy="36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8" name="Equation" r:id="rId5" imgW="177646" imgH="190335" progId="Equation.3">
                  <p:embed/>
                </p:oleObj>
              </mc:Choice>
              <mc:Fallback>
                <p:oleObj name="Equation" r:id="rId5" imgW="177646" imgH="190335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20" y="4195883"/>
                        <a:ext cx="378258" cy="36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84351" y="3137678"/>
            <a:ext cx="55346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</a:rPr>
              <a:t>: symbolizes </a:t>
            </a:r>
            <a:r>
              <a:rPr lang="en-US" sz="2400" dirty="0">
                <a:latin typeface="Arial" charset="0"/>
              </a:rPr>
              <a:t>the</a:t>
            </a:r>
            <a:r>
              <a:rPr lang="en-US" sz="24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sum</a:t>
            </a:r>
            <a:r>
              <a:rPr lang="en-US" sz="24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of a set of values</a:t>
            </a:r>
            <a:r>
              <a:rPr lang="en-US" dirty="0">
                <a:latin typeface="Arial" charset="0"/>
              </a:rPr>
              <a:t>.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0971" y="4121473"/>
            <a:ext cx="76611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</a:rPr>
              <a:t>: is </a:t>
            </a:r>
            <a:r>
              <a:rPr lang="en-US" sz="2400" dirty="0">
                <a:latin typeface="Arial" charset="0"/>
              </a:rPr>
              <a:t>the 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variable</a:t>
            </a:r>
            <a:r>
              <a:rPr lang="en-US" sz="2400" dirty="0">
                <a:latin typeface="Arial" charset="0"/>
              </a:rPr>
              <a:t> usually used to represent the individual </a:t>
            </a:r>
            <a:endParaRPr lang="en-US" sz="2400" dirty="0" smtClean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 data </a:t>
            </a:r>
            <a:r>
              <a:rPr lang="en-US" sz="2400" dirty="0">
                <a:latin typeface="Arial" charset="0"/>
              </a:rPr>
              <a:t>values</a:t>
            </a:r>
            <a:endParaRPr lang="en-US" sz="2400" dirty="0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107532"/>
              </p:ext>
            </p:extLst>
          </p:nvPr>
        </p:nvGraphicFramePr>
        <p:xfrm>
          <a:off x="363538" y="2225675"/>
          <a:ext cx="4540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9" name="Equation" r:id="rId7" imgW="254000" imgH="292100" progId="Equation.3">
                  <p:embed/>
                </p:oleObj>
              </mc:Choice>
              <mc:Fallback>
                <p:oleObj name="Equation" r:id="rId7" imgW="254000" imgH="2921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2225675"/>
                        <a:ext cx="45402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32"/>
          <p:cNvSpPr>
            <a:spLocks noChangeArrowheads="1"/>
          </p:cNvSpPr>
          <p:nvPr/>
        </p:nvSpPr>
        <p:spPr bwMode="auto">
          <a:xfrm>
            <a:off x="559094" y="2217729"/>
            <a:ext cx="8448850" cy="390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 defTabSz="406400">
              <a:lnSpc>
                <a:spcPct val="95000"/>
              </a:lnSpc>
              <a:spcBef>
                <a:spcPct val="45000"/>
              </a:spcBef>
              <a:spcAft>
                <a:spcPct val="45000"/>
              </a:spcAft>
              <a:buSzPct val="100000"/>
            </a:pPr>
            <a:r>
              <a:rPr lang="en-US" b="0" dirty="0"/>
              <a:t>   </a:t>
            </a:r>
            <a:r>
              <a:rPr lang="en-US" sz="2400" b="0" dirty="0"/>
              <a:t> </a:t>
            </a:r>
            <a:r>
              <a:rPr lang="en-US" sz="2400" b="0" dirty="0" smtClean="0"/>
              <a:t>: is </a:t>
            </a:r>
            <a:r>
              <a:rPr lang="en-US" sz="2400" b="0" dirty="0"/>
              <a:t>pronounced </a:t>
            </a:r>
            <a:r>
              <a:rPr lang="ja-JP" altLang="en-US" sz="2400" b="0" dirty="0"/>
              <a:t>‘</a:t>
            </a:r>
            <a:r>
              <a:rPr lang="en-US" altLang="ja-JP" sz="2400" b="0" dirty="0"/>
              <a:t>mu</a:t>
            </a:r>
            <a:r>
              <a:rPr lang="ja-JP" altLang="en-US" sz="2400" b="0" dirty="0"/>
              <a:t>’</a:t>
            </a:r>
            <a:r>
              <a:rPr lang="en-US" altLang="ja-JP" sz="2400" b="0" dirty="0"/>
              <a:t> and </a:t>
            </a:r>
            <a:r>
              <a:rPr lang="en-US" altLang="ja-JP" sz="2400" dirty="0" smtClean="0"/>
              <a:t>represents</a:t>
            </a:r>
            <a:r>
              <a:rPr lang="en-US" altLang="ja-JP" sz="2400" b="0" dirty="0" smtClean="0"/>
              <a:t> </a:t>
            </a:r>
            <a:r>
              <a:rPr lang="en-US" altLang="ja-JP" sz="2400" b="0" dirty="0"/>
              <a:t>the mean of all values in </a:t>
            </a:r>
            <a:r>
              <a:rPr lang="en-US" altLang="ja-JP" sz="2400" b="0" dirty="0" smtClean="0"/>
              <a:t>a POPULATION.</a:t>
            </a:r>
            <a:endParaRPr lang="en-US" sz="2400" b="0" dirty="0"/>
          </a:p>
        </p:txBody>
      </p:sp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611743"/>
              </p:ext>
            </p:extLst>
          </p:nvPr>
        </p:nvGraphicFramePr>
        <p:xfrm>
          <a:off x="3393564" y="1213395"/>
          <a:ext cx="1277524" cy="1004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" name="Equation" r:id="rId9" imgW="1066800" imgH="838200" progId="Equation.3">
                  <p:embed/>
                </p:oleObj>
              </mc:Choice>
              <mc:Fallback>
                <p:oleObj name="Equation" r:id="rId9" imgW="1066800" imgH="8382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3564" y="1213395"/>
                        <a:ext cx="1277524" cy="10043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-48004" y="600523"/>
            <a:ext cx="8265211" cy="1116106"/>
          </a:xfrm>
        </p:spPr>
        <p:txBody>
          <a:bodyPr/>
          <a:lstStyle/>
          <a:p>
            <a:r>
              <a:rPr lang="en-US" sz="2800" dirty="0" smtClean="0"/>
              <a:t>Notation of the Mean of  All Values in a Population</a:t>
            </a:r>
            <a:endParaRPr lang="en-US" sz="2800" dirty="0"/>
          </a:p>
        </p:txBody>
      </p:sp>
      <p:graphicFrame>
        <p:nvGraphicFramePr>
          <p:cNvPr id="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323039"/>
              </p:ext>
            </p:extLst>
          </p:nvPr>
        </p:nvGraphicFramePr>
        <p:xfrm>
          <a:off x="432250" y="5275595"/>
          <a:ext cx="313168" cy="46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1" name="Equation" r:id="rId11" imgW="253890" imgH="241195" progId="Equation.3">
                  <p:embed/>
                </p:oleObj>
              </mc:Choice>
              <mc:Fallback>
                <p:oleObj name="Equation" r:id="rId11" imgW="253890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250" y="5275595"/>
                        <a:ext cx="313168" cy="461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80267" y="5275595"/>
            <a:ext cx="760598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</a:rPr>
              <a:t>: represents </a:t>
            </a:r>
            <a:r>
              <a:rPr lang="en-US" sz="2400" dirty="0">
                <a:latin typeface="Arial" charset="0"/>
              </a:rPr>
              <a:t>the 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number of data values </a:t>
            </a:r>
            <a:r>
              <a:rPr lang="en-US" sz="2400" dirty="0">
                <a:latin typeface="Arial" charset="0"/>
              </a:rPr>
              <a:t>in a 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population</a:t>
            </a:r>
            <a:r>
              <a:rPr lang="en-US" dirty="0">
                <a:latin typeface="Arial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253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150" y="211934"/>
            <a:ext cx="7556313" cy="1116106"/>
          </a:xfrm>
        </p:spPr>
        <p:txBody>
          <a:bodyPr/>
          <a:lstStyle/>
          <a:p>
            <a:r>
              <a:rPr lang="en-US" dirty="0" smtClean="0"/>
              <a:t>The “Good” &amp; The “Bad” About Being “Mean”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572960"/>
            <a:ext cx="8645526" cy="4800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“Good”:</a:t>
            </a:r>
          </a:p>
          <a:p>
            <a:pPr marL="457200" indent="-457200">
              <a:buAutoNum type="arabicPeriod"/>
            </a:pPr>
            <a:r>
              <a:rPr lang="en-US" sz="2400" dirty="0"/>
              <a:t>I</a:t>
            </a:r>
            <a:r>
              <a:rPr lang="en-US" sz="2400" dirty="0" smtClean="0"/>
              <a:t>t </a:t>
            </a:r>
            <a:r>
              <a:rPr lang="en-US" sz="2400" dirty="0"/>
              <a:t>is the value that produces the lowest amount of error from all other values in the data set.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It </a:t>
            </a:r>
            <a:r>
              <a:rPr lang="en-US" sz="2400" dirty="0"/>
              <a:t>includes every value in your data set as part of the </a:t>
            </a:r>
            <a:r>
              <a:rPr lang="en-US" sz="2400" dirty="0" smtClean="0"/>
              <a:t>calculation</a:t>
            </a:r>
          </a:p>
          <a:p>
            <a:pPr marL="0" indent="0">
              <a:buNone/>
            </a:pPr>
            <a:r>
              <a:rPr lang="en-US" sz="2400" dirty="0" smtClean="0"/>
              <a:t>The “Bad”: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Influenced by outliers</a:t>
            </a:r>
          </a:p>
        </p:txBody>
      </p:sp>
    </p:spTree>
    <p:extLst>
      <p:ext uri="{BB962C8B-B14F-4D97-AF65-F5344CB8AC3E}">
        <p14:creationId xmlns:p14="http://schemas.microsoft.com/office/powerpoint/2010/main" val="1742659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34614"/>
            <a:ext cx="7556313" cy="1116106"/>
          </a:xfrm>
        </p:spPr>
        <p:txBody>
          <a:bodyPr/>
          <a:lstStyle/>
          <a:p>
            <a:r>
              <a:rPr lang="en-US" dirty="0" smtClean="0"/>
              <a:t>When NOT to use the Mean to Measure Central Tendency of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389" y="1482240"/>
            <a:ext cx="8277047" cy="464148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ANS: When the range is really spread out.</a:t>
            </a:r>
          </a:p>
          <a:p>
            <a:pPr marL="0" indent="0">
              <a:buNone/>
            </a:pPr>
            <a:r>
              <a:rPr lang="en-US" dirty="0" smtClean="0"/>
              <a:t>SAMPLE DATA:  </a:t>
            </a:r>
          </a:p>
          <a:p>
            <a:pPr marL="0" indent="0">
              <a:buNone/>
            </a:pPr>
            <a:r>
              <a:rPr lang="en-US" dirty="0" smtClean="0"/>
              <a:t>Due to the TWO Outliers of $90k &amp; $95k,                       is skewed.</a:t>
            </a:r>
          </a:p>
          <a:p>
            <a:pPr marL="0" indent="0">
              <a:buNone/>
            </a:pPr>
            <a:r>
              <a:rPr lang="en-US" dirty="0" smtClean="0"/>
              <a:t>Consider </a:t>
            </a:r>
            <a:r>
              <a:rPr lang="en-US" dirty="0"/>
              <a:t>the wages </a:t>
            </a:r>
            <a:r>
              <a:rPr lang="en-US" dirty="0" smtClean="0"/>
              <a:t>of 10 factory workers </a:t>
            </a:r>
            <a:r>
              <a:rPr lang="en-US" dirty="0"/>
              <a:t>below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5-11-09 at 11.12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0" y="3628869"/>
            <a:ext cx="7460722" cy="6117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049" y="4898972"/>
            <a:ext cx="6780880" cy="1814439"/>
          </a:xfrm>
          <a:prstGeom prst="rect">
            <a:avLst/>
          </a:prstGeom>
        </p:spPr>
      </p:pic>
      <p:pic>
        <p:nvPicPr>
          <p:cNvPr id="6" name="Picture 5" descr="Screen Shot 2015-11-09 at 11.34.13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29" y="4397048"/>
            <a:ext cx="6667500" cy="393700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647426"/>
              </p:ext>
            </p:extLst>
          </p:nvPr>
        </p:nvGraphicFramePr>
        <p:xfrm>
          <a:off x="5181520" y="2557118"/>
          <a:ext cx="1304565" cy="404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6" imgW="736600" imgH="228600" progId="Equation.3">
                  <p:embed/>
                </p:oleObj>
              </mc:Choice>
              <mc:Fallback>
                <p:oleObj name="Equation" r:id="rId6" imgW="736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81520" y="2557118"/>
                        <a:ext cx="1304565" cy="404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392293" y="3311371"/>
            <a:ext cx="16553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Using the Median would be more accurate to measuring the true Central Tendency of wage earnings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81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7"/>
          <p:cNvSpPr>
            <a:spLocks noChangeArrowheads="1"/>
          </p:cNvSpPr>
          <p:nvPr/>
        </p:nvSpPr>
        <p:spPr bwMode="auto">
          <a:xfrm>
            <a:off x="320224" y="3138225"/>
            <a:ext cx="8801100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  <a:buClr>
                <a:schemeClr val="accent2"/>
              </a:buClr>
              <a:buSzPct val="135000"/>
            </a:pPr>
            <a:r>
              <a:rPr lang="en-US" sz="2800" dirty="0" smtClean="0"/>
              <a:t>Symbolized</a:t>
            </a:r>
            <a:r>
              <a:rPr lang="en-US" sz="2800" b="0" dirty="0" smtClean="0"/>
              <a:t> by</a:t>
            </a:r>
            <a:r>
              <a:rPr lang="en-US" sz="2800" dirty="0"/>
              <a:t> </a:t>
            </a:r>
            <a:r>
              <a:rPr lang="en-US" sz="2800" b="0" dirty="0" smtClean="0"/>
              <a:t> </a:t>
            </a:r>
            <a:r>
              <a:rPr lang="en-US" sz="2800" b="0" i="1" dirty="0" smtClean="0"/>
              <a:t> </a:t>
            </a:r>
            <a:r>
              <a:rPr lang="en-US" sz="2800" b="0" dirty="0" smtClean="0"/>
              <a:t>   (pronounced</a:t>
            </a:r>
            <a:r>
              <a:rPr lang="ja-JP" altLang="en-US" sz="2800" b="0" dirty="0" smtClean="0"/>
              <a:t>‘</a:t>
            </a:r>
            <a:r>
              <a:rPr lang="en-US" altLang="ja-JP" sz="2800" b="0" dirty="0"/>
              <a:t>x-tilde</a:t>
            </a:r>
            <a:r>
              <a:rPr lang="ja-JP" altLang="en-US" sz="2800" b="0" dirty="0"/>
              <a:t>’</a:t>
            </a:r>
            <a:r>
              <a:rPr lang="en-US" altLang="ja-JP" sz="2800" b="0" dirty="0"/>
              <a:t>)</a:t>
            </a:r>
            <a:endParaRPr lang="en-US" sz="2800" b="0" dirty="0"/>
          </a:p>
        </p:txBody>
      </p:sp>
      <p:sp>
        <p:nvSpPr>
          <p:cNvPr id="26626" name="Rectangle 13"/>
          <p:cNvSpPr>
            <a:spLocks noChangeArrowheads="1"/>
          </p:cNvSpPr>
          <p:nvPr/>
        </p:nvSpPr>
        <p:spPr bwMode="auto">
          <a:xfrm>
            <a:off x="2586380" y="265113"/>
            <a:ext cx="4355560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 dirty="0" smtClean="0">
                <a:solidFill>
                  <a:srgbClr val="008000"/>
                </a:solidFill>
              </a:rPr>
              <a:t>Review of Median</a:t>
            </a:r>
            <a:endParaRPr lang="en-US" sz="4000" dirty="0">
              <a:solidFill>
                <a:srgbClr val="008000"/>
              </a:solidFill>
            </a:endParaRPr>
          </a:p>
        </p:txBody>
      </p:sp>
      <p:sp>
        <p:nvSpPr>
          <p:cNvPr id="551950" name="Rectangle 14"/>
          <p:cNvSpPr>
            <a:spLocks noChangeArrowheads="1"/>
          </p:cNvSpPr>
          <p:nvPr/>
        </p:nvSpPr>
        <p:spPr bwMode="auto">
          <a:xfrm>
            <a:off x="255822" y="1125760"/>
            <a:ext cx="8610600" cy="2247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defTabSz="741363">
              <a:lnSpc>
                <a:spcPct val="80000"/>
              </a:lnSpc>
              <a:spcBef>
                <a:spcPct val="80000"/>
              </a:spcBef>
              <a:buClr>
                <a:schemeClr val="accent2"/>
              </a:buClr>
              <a:buSzPct val="100000"/>
              <a:defRPr/>
            </a:pPr>
            <a:r>
              <a:rPr lang="en-US" sz="3600" b="0" dirty="0" smtClean="0">
                <a:solidFill>
                  <a:schemeClr val="hlink"/>
                </a:solidFill>
                <a:ea typeface="+mn-ea"/>
                <a:cs typeface="+mn-cs"/>
              </a:rPr>
              <a:t>Median</a:t>
            </a:r>
            <a:endParaRPr lang="en-US" sz="3600" u="sng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741363">
              <a:lnSpc>
                <a:spcPct val="80000"/>
              </a:lnSpc>
              <a:spcBef>
                <a:spcPct val="80000"/>
              </a:spcBef>
              <a:buClr>
                <a:schemeClr val="accent2"/>
              </a:buClr>
              <a:buSzPct val="100000"/>
              <a:defRPr/>
            </a:pPr>
            <a:r>
              <a:rPr lang="en-US" sz="2800" b="0" dirty="0" smtClean="0">
                <a:ea typeface="+mn-ea"/>
                <a:cs typeface="+mn-cs"/>
              </a:rPr>
              <a:t>the </a:t>
            </a:r>
            <a:r>
              <a:rPr lang="en-US" sz="2800" b="0" dirty="0">
                <a:ea typeface="+mn-ea"/>
                <a:cs typeface="+mn-cs"/>
              </a:rPr>
              <a:t>middle value when the original data values are arranged in order of increasing (or decreasing) magnitude</a:t>
            </a:r>
            <a:endParaRPr lang="en-US" b="0" dirty="0">
              <a:ea typeface="+mn-ea"/>
              <a:cs typeface="+mn-cs"/>
            </a:endParaRPr>
          </a:p>
        </p:txBody>
      </p:sp>
      <p:sp>
        <p:nvSpPr>
          <p:cNvPr id="26629" name="Rectangle 19"/>
          <p:cNvSpPr>
            <a:spLocks noChangeArrowheads="1"/>
          </p:cNvSpPr>
          <p:nvPr/>
        </p:nvSpPr>
        <p:spPr bwMode="auto">
          <a:xfrm>
            <a:off x="308661" y="4080058"/>
            <a:ext cx="8149397" cy="2237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lnSpc>
                <a:spcPct val="110000"/>
              </a:lnSpc>
              <a:spcBef>
                <a:spcPct val="30000"/>
              </a:spcBef>
              <a:buClr>
                <a:schemeClr val="accent2"/>
              </a:buClr>
              <a:buSzPct val="135000"/>
            </a:pPr>
            <a:r>
              <a:rPr lang="en-US" sz="2800" b="0" dirty="0" smtClean="0"/>
              <a:t>The “Good” </a:t>
            </a:r>
            <a:endParaRPr lang="en-US" sz="2800" dirty="0"/>
          </a:p>
          <a:p>
            <a:pPr marL="514350" indent="-514350">
              <a:lnSpc>
                <a:spcPct val="110000"/>
              </a:lnSpc>
              <a:spcBef>
                <a:spcPct val="30000"/>
              </a:spcBef>
              <a:buClr>
                <a:schemeClr val="accent2"/>
              </a:buClr>
              <a:buSzPct val="135000"/>
              <a:buAutoNum type="arabicPeriod"/>
            </a:pPr>
            <a:r>
              <a:rPr lang="en-US" sz="2800" dirty="0" smtClean="0"/>
              <a:t>Best used with outliers or extreme values.</a:t>
            </a:r>
          </a:p>
          <a:p>
            <a:pPr marL="514350" indent="-514350">
              <a:lnSpc>
                <a:spcPct val="110000"/>
              </a:lnSpc>
              <a:spcBef>
                <a:spcPct val="30000"/>
              </a:spcBef>
              <a:buClr>
                <a:schemeClr val="accent2"/>
              </a:buClr>
              <a:buSzPct val="135000"/>
              <a:buAutoNum type="arabicPeriod"/>
            </a:pPr>
            <a:r>
              <a:rPr lang="en-US" sz="2800" b="0" dirty="0" smtClean="0"/>
              <a:t>Preferred Central Tendency value when </a:t>
            </a:r>
            <a:r>
              <a:rPr lang="en-US" sz="2800" dirty="0" smtClean="0"/>
              <a:t>data is skewed.</a:t>
            </a:r>
            <a:endParaRPr lang="en-US" sz="2800" b="0" dirty="0"/>
          </a:p>
        </p:txBody>
      </p:sp>
      <p:pic>
        <p:nvPicPr>
          <p:cNvPr id="3" name="Content Placeholder 2" descr="Screen Shot 2015-11-10 at 12.00.00 AM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85" r="-14785"/>
          <a:stretch>
            <a:fillRect/>
          </a:stretch>
        </p:blipFill>
        <p:spPr>
          <a:xfrm>
            <a:off x="2926520" y="3368734"/>
            <a:ext cx="411827" cy="466166"/>
          </a:xfrm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  <p:bldP spid="551950" grpId="0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557</TotalTime>
  <Words>548</Words>
  <Application>Microsoft Macintosh PowerPoint</Application>
  <PresentationFormat>On-screen Show (4:3)</PresentationFormat>
  <Paragraphs>70</Paragraphs>
  <Slides>13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Advantage</vt:lpstr>
      <vt:lpstr>Equation</vt:lpstr>
      <vt:lpstr>Notes #19</vt:lpstr>
      <vt:lpstr>What is the Measure of Central Tendency?</vt:lpstr>
      <vt:lpstr> Types of Measure of Central Tendency?</vt:lpstr>
      <vt:lpstr>What is the Arithmetic Mean?</vt:lpstr>
      <vt:lpstr>Notation of the Mean of a Set of SAMPLE Values</vt:lpstr>
      <vt:lpstr>Notation of the Mean of  All Values in a Population</vt:lpstr>
      <vt:lpstr>The “Good” &amp; The “Bad” About Being “Mean”  </vt:lpstr>
      <vt:lpstr>When NOT to use the Mean to Measure Central Tendency of Data </vt:lpstr>
      <vt:lpstr>PowerPoint Presentation</vt:lpstr>
      <vt:lpstr>Determining Skewness with Central Tendency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#19</dc:title>
  <dc:creator>May Ng</dc:creator>
  <cp:lastModifiedBy>May Ng</cp:lastModifiedBy>
  <cp:revision>21</cp:revision>
  <dcterms:created xsi:type="dcterms:W3CDTF">2015-11-10T06:19:55Z</dcterms:created>
  <dcterms:modified xsi:type="dcterms:W3CDTF">2017-12-06T20:48:45Z</dcterms:modified>
</cp:coreProperties>
</file>