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7E110-A2A1-CF49-8BE1-FB3B83D8F609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040A4-AEAB-9F44-BD9F-F2982AA03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91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Text Box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675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800">
                <a:latin typeface="Times" charset="0"/>
                <a:cs typeface="SimSun" charset="0"/>
              </a:rPr>
              <a:t>Change to page 274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5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12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67D3-9981-DF42-B8A0-C49E2820B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9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1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2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7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3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0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445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4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6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0C748-0C0D-444F-BFAA-95074AAAEABB}" type="datetimeFigureOut">
              <a:rPr lang="en-US" smtClean="0"/>
              <a:t>1/17/18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3A4A6-4BC3-5541-A723-7D8C2ADB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74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Normal Curve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Notes #1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Properties of the Normal Curve: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a. Also called </a:t>
            </a:r>
            <a:r>
              <a:rPr lang="en-US" u="sng" dirty="0" smtClean="0">
                <a:cs typeface="+mn-cs"/>
              </a:rPr>
              <a:t>Bell Curve </a:t>
            </a:r>
            <a:r>
              <a:rPr lang="en-US" dirty="0" smtClean="0">
                <a:cs typeface="+mn-cs"/>
              </a:rPr>
              <a:t>or </a:t>
            </a:r>
            <a:r>
              <a:rPr lang="en-US" u="sng" dirty="0" smtClean="0">
                <a:cs typeface="+mn-cs"/>
              </a:rPr>
              <a:t>Gaussian Curve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b. Perfectly </a:t>
            </a:r>
            <a:r>
              <a:rPr lang="en-US" u="sng" dirty="0" smtClean="0">
                <a:cs typeface="+mn-cs"/>
              </a:rPr>
              <a:t>symmetrical</a:t>
            </a:r>
            <a:r>
              <a:rPr lang="en-US" dirty="0" smtClean="0">
                <a:cs typeface="+mn-cs"/>
              </a:rPr>
              <a:t> normal distribution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c. The </a:t>
            </a:r>
            <a:r>
              <a:rPr lang="en-US" u="sng" dirty="0" smtClean="0">
                <a:cs typeface="+mn-cs"/>
              </a:rPr>
              <a:t>MEAN</a:t>
            </a:r>
            <a:r>
              <a:rPr lang="en-US" dirty="0" smtClean="0">
                <a:cs typeface="+mn-cs"/>
              </a:rPr>
              <a:t> of a distribution is the </a:t>
            </a:r>
            <a:r>
              <a:rPr lang="en-US" u="sng" dirty="0" smtClean="0">
                <a:cs typeface="+mn-cs"/>
              </a:rPr>
              <a:t>MIDPOINT</a:t>
            </a:r>
            <a:r>
              <a:rPr lang="en-US" dirty="0" smtClean="0">
                <a:cs typeface="+mn-cs"/>
              </a:rPr>
              <a:t>    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>   of the curve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d. The tails of the curve are </a:t>
            </a:r>
            <a:r>
              <a:rPr lang="en-US" u="sng" dirty="0" smtClean="0">
                <a:cs typeface="+mn-cs"/>
              </a:rPr>
              <a:t>infinite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e. </a:t>
            </a:r>
            <a:r>
              <a:rPr lang="en-US" u="sng" dirty="0" smtClean="0">
                <a:cs typeface="+mn-cs"/>
              </a:rPr>
              <a:t>Mean</a:t>
            </a:r>
            <a:r>
              <a:rPr lang="en-US" dirty="0" smtClean="0">
                <a:cs typeface="+mn-cs"/>
              </a:rPr>
              <a:t> = </a:t>
            </a:r>
            <a:r>
              <a:rPr lang="en-US" u="sng" dirty="0">
                <a:cs typeface="+mn-cs"/>
              </a:rPr>
              <a:t>M</a:t>
            </a:r>
            <a:r>
              <a:rPr lang="en-US" u="sng" dirty="0" smtClean="0">
                <a:cs typeface="+mn-cs"/>
              </a:rPr>
              <a:t>edian</a:t>
            </a:r>
            <a:r>
              <a:rPr lang="en-US" dirty="0" smtClean="0">
                <a:cs typeface="+mn-cs"/>
              </a:rPr>
              <a:t> = </a:t>
            </a:r>
            <a:r>
              <a:rPr lang="en-US" u="sng" dirty="0" smtClean="0">
                <a:cs typeface="+mn-cs"/>
              </a:rPr>
              <a:t>Mode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smtClean="0">
                <a:cs typeface="+mn-cs"/>
              </a:rPr>
              <a:t>f. The </a:t>
            </a:r>
            <a:r>
              <a:rPr lang="ja-JP" altLang="en-US" dirty="0" smtClean="0">
                <a:latin typeface="Arial"/>
                <a:cs typeface="+mn-cs"/>
              </a:rPr>
              <a:t>“</a:t>
            </a:r>
            <a:r>
              <a:rPr lang="en-US" dirty="0" smtClean="0">
                <a:cs typeface="+mn-cs"/>
              </a:rPr>
              <a:t>area under the curve</a:t>
            </a:r>
            <a:r>
              <a:rPr lang="ja-JP" altLang="en-US" dirty="0" smtClean="0">
                <a:latin typeface="Arial"/>
                <a:cs typeface="+mn-cs"/>
              </a:rPr>
              <a:t>”</a:t>
            </a:r>
            <a:r>
              <a:rPr lang="en-US" dirty="0" smtClean="0">
                <a:cs typeface="+mn-cs"/>
              </a:rPr>
              <a:t> is measured in      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>  </a:t>
            </a:r>
            <a:r>
              <a:rPr lang="en-US" u="sng" dirty="0" smtClean="0">
                <a:cs typeface="+mn-cs"/>
              </a:rPr>
              <a:t>STANDARD DEVIATIONS </a:t>
            </a:r>
            <a:r>
              <a:rPr lang="en-US" dirty="0" smtClean="0">
                <a:cs typeface="+mn-cs"/>
              </a:rPr>
              <a:t>from the </a:t>
            </a:r>
            <a:r>
              <a:rPr lang="en-US" u="sng" dirty="0" smtClean="0">
                <a:cs typeface="+mn-cs"/>
              </a:rPr>
              <a:t>MEAN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800" smtClean="0">
                <a:cs typeface="+mj-cs"/>
              </a:rPr>
              <a:t>Properties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8229600" cy="1905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 smtClean="0">
                <a:cs typeface="+mn-cs"/>
              </a:rPr>
              <a:t>g. Has a </a:t>
            </a:r>
            <a:r>
              <a:rPr lang="en-US" sz="2600" u="sng" dirty="0" smtClean="0">
                <a:cs typeface="+mn-cs"/>
              </a:rPr>
              <a:t>Mean</a:t>
            </a:r>
            <a:r>
              <a:rPr lang="en-US" sz="2600" dirty="0" smtClean="0">
                <a:cs typeface="+mn-cs"/>
              </a:rPr>
              <a:t> = </a:t>
            </a:r>
            <a:r>
              <a:rPr lang="en-US" sz="2600" u="sng" dirty="0" smtClean="0">
                <a:cs typeface="+mn-cs"/>
              </a:rPr>
              <a:t>0</a:t>
            </a:r>
            <a:r>
              <a:rPr lang="en-US" sz="2600" dirty="0" smtClean="0">
                <a:cs typeface="+mn-cs"/>
              </a:rPr>
              <a:t> and </a:t>
            </a:r>
            <a:r>
              <a:rPr lang="en-US" sz="2600" u="sng" dirty="0" smtClean="0">
                <a:cs typeface="+mn-cs"/>
              </a:rPr>
              <a:t>Standard </a:t>
            </a:r>
            <a:r>
              <a:rPr lang="en-US" sz="2600" u="sng" dirty="0">
                <a:cs typeface="+mn-cs"/>
              </a:rPr>
              <a:t>D</a:t>
            </a:r>
            <a:r>
              <a:rPr lang="en-US" sz="2600" u="sng" dirty="0" smtClean="0">
                <a:cs typeface="+mn-cs"/>
              </a:rPr>
              <a:t>eviation </a:t>
            </a:r>
            <a:r>
              <a:rPr lang="en-US" sz="2600" dirty="0" smtClean="0">
                <a:cs typeface="+mn-cs"/>
              </a:rPr>
              <a:t>(s) = </a:t>
            </a:r>
            <a:r>
              <a:rPr lang="en-US" sz="2600" u="sng" dirty="0" smtClean="0">
                <a:cs typeface="+mn-cs"/>
              </a:rPr>
              <a:t>1</a:t>
            </a:r>
            <a:r>
              <a:rPr lang="en-US" sz="2600" dirty="0" smtClean="0">
                <a:cs typeface="+mn-cs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 smtClean="0">
                <a:cs typeface="+mn-cs"/>
              </a:rPr>
              <a:t>h. General relationships:	</a:t>
            </a:r>
            <a:r>
              <a:rPr lang="en-US" sz="2600" u="sng" dirty="0" smtClean="0">
                <a:cs typeface="+mn-cs"/>
              </a:rPr>
              <a:t>±1 s </a:t>
            </a:r>
            <a:r>
              <a:rPr lang="en-US" sz="2600" dirty="0" smtClean="0">
                <a:cs typeface="+mn-cs"/>
              </a:rPr>
              <a:t>= about </a:t>
            </a:r>
            <a:r>
              <a:rPr lang="en-US" sz="2600" u="sng" dirty="0" smtClean="0">
                <a:cs typeface="+mn-cs"/>
              </a:rPr>
              <a:t>68.26%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 smtClean="0">
                <a:cs typeface="+mn-cs"/>
              </a:rPr>
              <a:t>					</a:t>
            </a:r>
            <a:r>
              <a:rPr lang="en-US" sz="2600" u="sng" dirty="0" smtClean="0">
                <a:cs typeface="+mn-cs"/>
              </a:rPr>
              <a:t>±2 s </a:t>
            </a:r>
            <a:r>
              <a:rPr lang="en-US" sz="2600" dirty="0" smtClean="0">
                <a:cs typeface="+mn-cs"/>
              </a:rPr>
              <a:t>= about </a:t>
            </a:r>
            <a:r>
              <a:rPr lang="en-US" sz="2600" u="sng" dirty="0" smtClean="0">
                <a:cs typeface="+mn-cs"/>
              </a:rPr>
              <a:t>95.44%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600" dirty="0" smtClean="0">
                <a:cs typeface="+mn-cs"/>
              </a:rPr>
              <a:t>					</a:t>
            </a:r>
            <a:r>
              <a:rPr lang="en-US" sz="2600" u="sng" dirty="0" smtClean="0">
                <a:cs typeface="+mn-cs"/>
              </a:rPr>
              <a:t>±3 s </a:t>
            </a:r>
            <a:r>
              <a:rPr lang="en-US" sz="2600" dirty="0" smtClean="0">
                <a:cs typeface="+mn-cs"/>
              </a:rPr>
              <a:t>= about </a:t>
            </a:r>
            <a:r>
              <a:rPr lang="en-US" sz="2600" u="sng" dirty="0" smtClean="0">
                <a:cs typeface="+mn-cs"/>
              </a:rPr>
              <a:t>99.72%</a:t>
            </a:r>
          </a:p>
        </p:txBody>
      </p:sp>
      <p:graphicFrame>
        <p:nvGraphicFramePr>
          <p:cNvPr id="1945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066800" y="2971800"/>
          <a:ext cx="7239000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Chart" r:id="rId3" imgW="9182100" imgH="4127500" progId="Excel.Chart.8">
                  <p:embed/>
                </p:oleObj>
              </mc:Choice>
              <mc:Fallback>
                <p:oleObj name="Chart" r:id="rId3" imgW="9182100" imgH="41275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971800"/>
                        <a:ext cx="7239000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8610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3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4953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u="sng" dirty="0">
                <a:cs typeface="Arial" charset="0"/>
              </a:rPr>
              <a:t>Symbols for Normal Distributions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Arial" charset="0"/>
              </a:rPr>
              <a:t>	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990600" y="990600"/>
            <a:ext cx="723900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Symbol" charset="0"/>
                <a:cs typeface="Arial" charset="0"/>
              </a:rPr>
              <a:t>m</a:t>
            </a:r>
            <a:r>
              <a:rPr lang="en-US" sz="2800" dirty="0">
                <a:cs typeface="Arial" charset="0"/>
              </a:rPr>
              <a:t> : the mean of a density curve.</a:t>
            </a:r>
          </a:p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Symbol" charset="0"/>
                <a:cs typeface="Arial" charset="0"/>
              </a:rPr>
              <a:t>s</a:t>
            </a:r>
            <a:r>
              <a:rPr lang="en-US" sz="2800" dirty="0">
                <a:cs typeface="Arial" charset="0"/>
              </a:rPr>
              <a:t> : the standard deviation of a density curve</a:t>
            </a:r>
            <a:r>
              <a:rPr lang="en-US" sz="2000" dirty="0">
                <a:cs typeface="Arial" charset="0"/>
              </a:rPr>
              <a:t>.</a:t>
            </a:r>
            <a:endParaRPr lang="en-US" sz="2000" dirty="0">
              <a:latin typeface="Symbol" charset="0"/>
              <a:cs typeface="Arial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57200" y="2743200"/>
            <a:ext cx="8001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All Normal distributions have this general shape.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1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62611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>
              <a:spcAft>
                <a:spcPts val="1875"/>
              </a:spcAft>
              <a:buSzPct val="100000"/>
              <a:defRPr/>
            </a:pPr>
            <a:r>
              <a:rPr lang="en-US" dirty="0" smtClean="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rPr>
              <a:t>Three Examples of  Normal </a:t>
            </a:r>
            <a:r>
              <a:rPr lang="en-US" dirty="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 charset="0"/>
                <a:ea typeface="SimSun" charset="0"/>
                <a:cs typeface="SimSun" charset="0"/>
              </a:rPr>
              <a:t>istributions</a:t>
            </a:r>
          </a:p>
        </p:txBody>
      </p:sp>
      <p:pic>
        <p:nvPicPr>
          <p:cNvPr id="186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883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6374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78486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Arial" charset="0"/>
              </a:rPr>
              <a:t>Different </a:t>
            </a:r>
            <a:r>
              <a:rPr lang="en-US" u="sng" dirty="0">
                <a:cs typeface="Arial" charset="0"/>
              </a:rPr>
              <a:t>Means</a:t>
            </a:r>
            <a:r>
              <a:rPr lang="en-US" dirty="0">
                <a:cs typeface="Arial" charset="0"/>
              </a:rPr>
              <a:t> (</a:t>
            </a:r>
            <a:r>
              <a:rPr lang="en-US" dirty="0">
                <a:latin typeface="Symbol" charset="0"/>
                <a:cs typeface="Arial" charset="0"/>
              </a:rPr>
              <a:t>m) </a:t>
            </a:r>
            <a:r>
              <a:rPr lang="en-US" dirty="0">
                <a:cs typeface="Arial" charset="0"/>
              </a:rPr>
              <a:t>results in center of graph at different location on the x axis</a:t>
            </a:r>
          </a:p>
        </p:txBody>
      </p:sp>
    </p:spTree>
  </p:cSld>
  <p:clrMapOvr>
    <a:masterClrMapping/>
  </p:clrMapOvr>
  <p:transition xmlns:p14="http://schemas.microsoft.com/office/powerpoint/2010/main" spd="med">
    <p:pull dir="rd"/>
  </p:transition>
  <p:timing>
    <p:tnLst>
      <p:par>
        <p:cTn xmlns:p14="http://schemas.microsoft.com/office/powerpoint/2010/main"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52800"/>
            <a:ext cx="8534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1295400"/>
            <a:ext cx="861060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Arial" charset="0"/>
              </a:rPr>
              <a:t>Different Standard Deviations (</a:t>
            </a:r>
            <a:r>
              <a:rPr lang="en-US" dirty="0">
                <a:latin typeface="Symbol" charset="0"/>
                <a:cs typeface="Arial" charset="0"/>
              </a:rPr>
              <a:t>s) </a:t>
            </a:r>
            <a:r>
              <a:rPr lang="en-US" dirty="0">
                <a:cs typeface="Arial" charset="0"/>
              </a:rPr>
              <a:t>results in varying spreads.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Arial" charset="0"/>
              </a:rPr>
              <a:t>-Smaller the </a:t>
            </a:r>
            <a:r>
              <a:rPr lang="en-US" dirty="0">
                <a:latin typeface="Symbol" charset="0"/>
                <a:cs typeface="Arial" charset="0"/>
              </a:rPr>
              <a:t>s, </a:t>
            </a:r>
            <a:r>
              <a:rPr lang="en-US" dirty="0">
                <a:cs typeface="Arial" charset="0"/>
              </a:rPr>
              <a:t>the more </a:t>
            </a:r>
            <a:r>
              <a:rPr lang="en-US" u="sng" dirty="0">
                <a:cs typeface="Arial" charset="0"/>
              </a:rPr>
              <a:t>NARROWER</a:t>
            </a:r>
            <a:r>
              <a:rPr lang="en-US" dirty="0">
                <a:cs typeface="Arial" charset="0"/>
              </a:rPr>
              <a:t> the spread of the curve</a:t>
            </a:r>
          </a:p>
          <a:p>
            <a:pPr>
              <a:spcBef>
                <a:spcPct val="50000"/>
              </a:spcBef>
              <a:defRPr/>
            </a:pPr>
            <a:r>
              <a:rPr lang="en-US" dirty="0">
                <a:cs typeface="Arial" charset="0"/>
              </a:rPr>
              <a:t>-Larger the </a:t>
            </a:r>
            <a:r>
              <a:rPr lang="en-US" dirty="0">
                <a:latin typeface="Symbol" charset="0"/>
                <a:cs typeface="Arial" charset="0"/>
              </a:rPr>
              <a:t>s, </a:t>
            </a:r>
            <a:r>
              <a:rPr lang="en-US" dirty="0">
                <a:cs typeface="Arial" charset="0"/>
              </a:rPr>
              <a:t>the more </a:t>
            </a:r>
            <a:r>
              <a:rPr lang="en-US" u="sng" dirty="0">
                <a:cs typeface="Arial" charset="0"/>
              </a:rPr>
              <a:t>WIDER</a:t>
            </a:r>
            <a:r>
              <a:rPr lang="en-US" dirty="0">
                <a:cs typeface="Arial" charset="0"/>
              </a:rPr>
              <a:t> the spread of the curve</a:t>
            </a:r>
          </a:p>
          <a:p>
            <a:pPr>
              <a:spcBef>
                <a:spcPct val="50000"/>
              </a:spcBef>
              <a:defRPr/>
            </a:pPr>
            <a:endParaRPr lang="en-US" dirty="0">
              <a:cs typeface="Arial" charset="0"/>
            </a:endParaRP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381000" y="381000"/>
            <a:ext cx="662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Analyzing the Spread of the Normal Distribution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Guided Practice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35525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latin typeface="+mj-lt"/>
              </a:rPr>
              <a:t>A </a:t>
            </a:r>
            <a:r>
              <a:rPr lang="en-US" sz="2800" dirty="0">
                <a:latin typeface="+mj-lt"/>
              </a:rPr>
              <a:t>set of data with a Mean 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smtClean="0">
                <a:latin typeface="Symbol" charset="0"/>
                <a:cs typeface="Arial" charset="0"/>
              </a:rPr>
              <a:t>m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>
                <a:latin typeface="+mj-lt"/>
              </a:rPr>
              <a:t>of 10 and a Standard Deviation 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smtClean="0">
                <a:latin typeface="Symbol" charset="0"/>
                <a:cs typeface="Arial" charset="0"/>
              </a:rPr>
              <a:t>s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>
                <a:latin typeface="+mj-lt"/>
              </a:rPr>
              <a:t>of 2, is normally distributed. 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latin typeface="+mj-lt"/>
              </a:rPr>
              <a:t>Given: </a:t>
            </a:r>
            <a:r>
              <a:rPr lang="en-US" sz="2800" dirty="0" smtClean="0">
                <a:latin typeface="+mj-lt"/>
              </a:rPr>
              <a:t>(</a:t>
            </a:r>
            <a:r>
              <a:rPr lang="en-US" sz="2800" dirty="0" smtClean="0">
                <a:latin typeface="Symbol" charset="0"/>
                <a:cs typeface="Arial" charset="0"/>
              </a:rPr>
              <a:t>m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>
                <a:latin typeface="+mj-lt"/>
              </a:rPr>
              <a:t>= </a:t>
            </a:r>
            <a:r>
              <a:rPr lang="en-US" sz="2800" dirty="0" smtClean="0">
                <a:latin typeface="+mj-lt"/>
              </a:rPr>
              <a:t>______    (</a:t>
            </a:r>
            <a:r>
              <a:rPr lang="en-US" sz="2800" dirty="0" smtClean="0">
                <a:latin typeface="Symbol" charset="0"/>
                <a:cs typeface="Arial" charset="0"/>
              </a:rPr>
              <a:t>s</a:t>
            </a:r>
            <a:r>
              <a:rPr lang="en-US" sz="2800" dirty="0" smtClean="0">
                <a:latin typeface="+mj-lt"/>
              </a:rPr>
              <a:t>) </a:t>
            </a:r>
            <a:r>
              <a:rPr lang="en-US" sz="2800" dirty="0">
                <a:latin typeface="+mj-lt"/>
              </a:rPr>
              <a:t>=  ______    </a:t>
            </a:r>
            <a:endParaRPr lang="en-US" sz="2800" dirty="0" smtClean="0">
              <a:latin typeface="+mj-lt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dirty="0" smtClean="0">
                <a:latin typeface="+mj-lt"/>
              </a:rPr>
              <a:t>a) Sketch &amp; Label the Normal Curve</a:t>
            </a:r>
            <a:endParaRPr lang="en-US" sz="2800" dirty="0">
              <a:latin typeface="+mj-lt"/>
            </a:endParaRPr>
          </a:p>
        </p:txBody>
      </p:sp>
      <p:pic>
        <p:nvPicPr>
          <p:cNvPr id="5" name="Picture 4" descr="Screen Shot 2018-01-07 at 11.52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81534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90800" y="19050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953000" y="19050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1000" y="6167438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10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495800" y="3500438"/>
            <a:ext cx="0" cy="2667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43400" y="2971800"/>
            <a:ext cx="36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  <a:cs typeface="Arial" charset="0"/>
              </a:rPr>
              <a:t>m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00400" y="4191000"/>
            <a:ext cx="38100" cy="20574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81200" y="5105400"/>
            <a:ext cx="0" cy="1143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5562600"/>
            <a:ext cx="0" cy="6858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91200" y="4267200"/>
            <a:ext cx="0" cy="19812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086600" y="5410200"/>
            <a:ext cx="0" cy="8382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0" y="5715000"/>
            <a:ext cx="0" cy="5334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410200" y="3805238"/>
            <a:ext cx="693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  <a:cs typeface="Arial" charset="0"/>
              </a:rPr>
              <a:t>+1s</a:t>
            </a:r>
            <a:endParaRPr lang="en-US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705600" y="4872038"/>
            <a:ext cx="693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  <a:cs typeface="Arial" charset="0"/>
              </a:rPr>
              <a:t>+2s</a:t>
            </a:r>
            <a:endParaRPr lang="en-US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993063" y="5329238"/>
            <a:ext cx="693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  <a:cs typeface="Arial" charset="0"/>
              </a:rPr>
              <a:t>+3s</a:t>
            </a:r>
            <a:endParaRPr lang="en-US"/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1600200" y="4724400"/>
            <a:ext cx="6778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  <a:cs typeface="Arial" charset="0"/>
              </a:rPr>
              <a:t>-2s</a:t>
            </a:r>
            <a:endParaRPr lang="en-US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04800" y="5176838"/>
            <a:ext cx="6778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  <a:cs typeface="Arial" charset="0"/>
              </a:rPr>
              <a:t>-3s</a:t>
            </a:r>
            <a:endParaRPr lang="en-US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827338" y="3733800"/>
            <a:ext cx="6778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latin typeface="Symbol" charset="0"/>
                <a:cs typeface="Arial" charset="0"/>
              </a:rPr>
              <a:t>-1s</a:t>
            </a:r>
            <a:endParaRPr lang="en-US"/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5562600" y="6167438"/>
            <a:ext cx="68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12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048000" y="61722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8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4648200" y="5715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876800" y="51816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+2</a:t>
            </a: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943600" y="5867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096000" y="5405438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+2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239000" y="5943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391400" y="54864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+2</a:t>
            </a:r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3352800" y="57150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657600" y="52578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-2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flipH="1">
            <a:off x="2057400" y="58674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838200" y="5943600"/>
            <a:ext cx="990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286000" y="54102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-2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1066800" y="54864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-2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934200" y="61722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14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8153400" y="6172200"/>
            <a:ext cx="60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1676400" y="62484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___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381000" y="6243638"/>
            <a:ext cx="76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___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37" grpId="0"/>
      <p:bldP spid="38" grpId="0"/>
      <p:bldP spid="39" grpId="0"/>
      <p:bldP spid="41" grpId="0"/>
      <p:bldP spid="42" grpId="0"/>
      <p:bldP spid="44" grpId="0"/>
      <p:bldP spid="45" grpId="0"/>
      <p:bldP spid="50" grpId="0"/>
      <p:bldP spid="52" grpId="0"/>
      <p:bldP spid="55" grpId="0"/>
      <p:bldP spid="58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285</Words>
  <Application>Microsoft Macintosh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Office Excel Chart</vt:lpstr>
      <vt:lpstr>The Normal Curve</vt:lpstr>
      <vt:lpstr>Properties of the Normal Curve:</vt:lpstr>
      <vt:lpstr>Properties (cont.)</vt:lpstr>
      <vt:lpstr>PowerPoint Presentation</vt:lpstr>
      <vt:lpstr>PowerPoint Presentation</vt:lpstr>
      <vt:lpstr>PowerPoint Presentation</vt:lpstr>
      <vt:lpstr>Guided Practice Problem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Normal Curve</dc:title>
  <dc:creator>May Ng</dc:creator>
  <cp:lastModifiedBy>May Ng</cp:lastModifiedBy>
  <cp:revision>1</cp:revision>
  <dcterms:created xsi:type="dcterms:W3CDTF">2018-01-18T00:57:44Z</dcterms:created>
  <dcterms:modified xsi:type="dcterms:W3CDTF">2018-01-18T00:59:51Z</dcterms:modified>
</cp:coreProperties>
</file>