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2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9"/>
  </p:notesMasterIdLst>
  <p:sldIdLst>
    <p:sldId id="256" r:id="rId2"/>
    <p:sldId id="257" r:id="rId3"/>
    <p:sldId id="264" r:id="rId4"/>
    <p:sldId id="258" r:id="rId5"/>
    <p:sldId id="268" r:id="rId6"/>
    <p:sldId id="269" r:id="rId7"/>
    <p:sldId id="270" r:id="rId8"/>
    <p:sldId id="271" r:id="rId9"/>
    <p:sldId id="272" r:id="rId10"/>
    <p:sldId id="273" r:id="rId11"/>
    <p:sldId id="259" r:id="rId12"/>
    <p:sldId id="266" r:id="rId13"/>
    <p:sldId id="260" r:id="rId14"/>
    <p:sldId id="261" r:id="rId15"/>
    <p:sldId id="262" r:id="rId16"/>
    <p:sldId id="267" r:id="rId17"/>
    <p:sldId id="26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4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w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Relationship Id="rId3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Relationship Id="rId3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19.emf"/><Relationship Id="rId1" Type="http://schemas.openxmlformats.org/officeDocument/2006/relationships/image" Target="../media/image17.wmf"/><Relationship Id="rId2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E9FD8-2D0B-F44B-B56C-D7F76BFB572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F3531-0831-9746-9266-45DB8A1F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2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515" y="703686"/>
            <a:ext cx="4657372" cy="3473238"/>
          </a:xfrm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41338" y="6400800"/>
            <a:ext cx="57070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2010, 2007, 2004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14887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12/6/17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8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18.e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24.bin"/><Relationship Id="rId7" Type="http://schemas.openxmlformats.org/officeDocument/2006/relationships/image" Target="../media/image2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9.e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5.emf"/><Relationship Id="rId10" Type="http://schemas.openxmlformats.org/officeDocument/2006/relationships/oleObject" Target="../embeddings/oleObject1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3.e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14.e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5265" y="3218976"/>
            <a:ext cx="7407482" cy="4572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</a:rPr>
              <a:t>Ch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3-2 </a:t>
            </a:r>
            <a:r>
              <a:rPr lang="en-US" sz="2400" dirty="0" err="1">
                <a:solidFill>
                  <a:srgbClr val="000000"/>
                </a:solidFill>
              </a:rPr>
              <a:t>Con’t</a:t>
            </a:r>
            <a:r>
              <a:rPr lang="en-US" sz="2400" dirty="0">
                <a:solidFill>
                  <a:srgbClr val="000000"/>
                </a:solidFill>
              </a:rPr>
              <a:t>: Calculating </a:t>
            </a:r>
            <a:r>
              <a:rPr lang="en-US" sz="2400" dirty="0" smtClean="0">
                <a:solidFill>
                  <a:srgbClr val="000000"/>
                </a:solidFill>
              </a:rPr>
              <a:t>Mean&amp; Median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of </a:t>
            </a:r>
            <a:r>
              <a:rPr lang="en-US" sz="2400" dirty="0">
                <a:solidFill>
                  <a:srgbClr val="000000"/>
                </a:solidFill>
              </a:rPr>
              <a:t>a </a:t>
            </a:r>
            <a:r>
              <a:rPr lang="en-US" sz="2400" dirty="0" smtClean="0">
                <a:solidFill>
                  <a:srgbClr val="000000"/>
                </a:solidFill>
              </a:rPr>
              <a:t>frequency </a:t>
            </a:r>
            <a:r>
              <a:rPr lang="en-US" sz="2400" dirty="0" err="1" smtClean="0">
                <a:solidFill>
                  <a:srgbClr val="000000"/>
                </a:solidFill>
              </a:rPr>
              <a:t>DistributioN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71551" y="2380221"/>
            <a:ext cx="6629400" cy="583586"/>
          </a:xfrm>
        </p:spPr>
        <p:txBody>
          <a:bodyPr/>
          <a:lstStyle/>
          <a:p>
            <a:r>
              <a:rPr lang="en-US" dirty="0" smtClean="0"/>
              <a:t>Notes #20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1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424"/>
            <a:ext cx="8569022" cy="618258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3) Calculate the Cumulative Frequency to determine the Position of the #.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score at the </a:t>
            </a:r>
            <a:r>
              <a:rPr lang="en-US" dirty="0">
                <a:solidFill>
                  <a:srgbClr val="3366FF"/>
                </a:solidFill>
              </a:rPr>
              <a:t>25</a:t>
            </a:r>
            <a:r>
              <a:rPr lang="en-US" baseline="30000" dirty="0">
                <a:solidFill>
                  <a:srgbClr val="3366FF"/>
                </a:solidFill>
              </a:rPr>
              <a:t>th</a:t>
            </a:r>
            <a:r>
              <a:rPr lang="en-US" dirty="0"/>
              <a:t> position is </a:t>
            </a:r>
            <a:r>
              <a:rPr lang="en-US" dirty="0">
                <a:solidFill>
                  <a:srgbClr val="3366FF"/>
                </a:solidFill>
              </a:rPr>
              <a:t>2</a:t>
            </a:r>
            <a:r>
              <a:rPr lang="en-US" dirty="0"/>
              <a:t> and the score at the </a:t>
            </a:r>
            <a:r>
              <a:rPr lang="en-US" dirty="0">
                <a:solidFill>
                  <a:srgbClr val="FF6600"/>
                </a:solidFill>
              </a:rPr>
              <a:t>26</a:t>
            </a:r>
            <a:r>
              <a:rPr lang="en-US" baseline="30000" dirty="0">
                <a:solidFill>
                  <a:srgbClr val="FF6600"/>
                </a:solidFill>
              </a:rPr>
              <a:t>th</a:t>
            </a:r>
            <a:r>
              <a:rPr lang="en-US" dirty="0"/>
              <a:t> position is </a:t>
            </a:r>
            <a:r>
              <a:rPr lang="en-US" dirty="0">
                <a:solidFill>
                  <a:srgbClr val="FF6600"/>
                </a:solidFill>
              </a:rPr>
              <a:t>3</a:t>
            </a:r>
            <a:r>
              <a:rPr lang="en-US" dirty="0"/>
              <a:t>. The median is the average of the scores at 25</a:t>
            </a:r>
            <a:r>
              <a:rPr lang="en-US" baseline="30000" dirty="0"/>
              <a:t>th</a:t>
            </a:r>
            <a:r>
              <a:rPr lang="en-US" dirty="0"/>
              <a:t> and 26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positions is 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4) Double Check your answer: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0, 0, 0, 0, 0, 0, 0, 0, 0, 0, 0</a:t>
            </a:r>
            <a:r>
              <a:rPr lang="en-US" dirty="0" smtClean="0"/>
              <a:t>, 1, 1, 1, 1, 1, 1, 1, 1, 1, </a:t>
            </a:r>
            <a:r>
              <a:rPr lang="en-US" dirty="0" smtClean="0">
                <a:solidFill>
                  <a:srgbClr val="0000FF"/>
                </a:solidFill>
              </a:rPr>
              <a:t>2, 2, 2, 2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sz="3000" b="1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/>
              <a:t>, </a:t>
            </a:r>
            <a:r>
              <a:rPr lang="en-US" sz="3000" b="1" dirty="0" smtClean="0">
                <a:solidFill>
                  <a:srgbClr val="FF6600"/>
                </a:solidFill>
              </a:rPr>
              <a:t>3</a:t>
            </a:r>
            <a:r>
              <a:rPr lang="en-US" b="1" dirty="0" smtClean="0">
                <a:solidFill>
                  <a:srgbClr val="FF6600"/>
                </a:solidFill>
              </a:rPr>
              <a:t>, 3, 3, 3, 3, 3, 3, 3, 3, 3, </a:t>
            </a:r>
            <a:r>
              <a:rPr lang="en-US" b="1" dirty="0" smtClean="0"/>
              <a:t>…. Etc…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624581"/>
              </p:ext>
            </p:extLst>
          </p:nvPr>
        </p:nvGraphicFramePr>
        <p:xfrm>
          <a:off x="1091388" y="1177366"/>
          <a:ext cx="6618203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542"/>
                <a:gridCol w="1648549"/>
                <a:gridCol w="376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 Frequency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(aka: Position of #)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US" dirty="0" smtClean="0"/>
                        <a:t> + 9 = 20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+ 5 = 25</a:t>
                      </a:r>
                      <a:r>
                        <a:rPr lang="en-US" baseline="30000" dirty="0" smtClean="0">
                          <a:solidFill>
                            <a:srgbClr val="0000FF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P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osition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25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10 = 35</a:t>
                      </a:r>
                      <a:r>
                        <a:rPr lang="en-US" baseline="30000" dirty="0" smtClean="0">
                          <a:solidFill>
                            <a:srgbClr val="FF6600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 + 15 = 50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582310"/>
              </p:ext>
            </p:extLst>
          </p:nvPr>
        </p:nvGraphicFramePr>
        <p:xfrm>
          <a:off x="7431530" y="4947234"/>
          <a:ext cx="1116735" cy="602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tion" r:id="rId3" imgW="800100" imgH="431800" progId="Equation.3">
                  <p:embed/>
                </p:oleObj>
              </mc:Choice>
              <mc:Fallback>
                <p:oleObj name="Equation" r:id="rId3" imgW="800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31530" y="4947234"/>
                        <a:ext cx="1116735" cy="602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8370760" y="5399711"/>
            <a:ext cx="0" cy="553675"/>
          </a:xfrm>
          <a:prstGeom prst="straightConnector1">
            <a:avLst/>
          </a:prstGeom>
          <a:ln w="3810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31780"/>
              </p:ext>
            </p:extLst>
          </p:nvPr>
        </p:nvGraphicFramePr>
        <p:xfrm>
          <a:off x="3459998" y="4746696"/>
          <a:ext cx="1488320" cy="80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5" imgW="800100" imgH="431800" progId="Equation.3">
                  <p:embed/>
                </p:oleObj>
              </mc:Choice>
              <mc:Fallback>
                <p:oleObj name="Equation" r:id="rId5" imgW="800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9998" y="4746696"/>
                        <a:ext cx="1488320" cy="803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16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607214" y="400404"/>
            <a:ext cx="803822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4000" dirty="0" smtClean="0">
                <a:solidFill>
                  <a:srgbClr val="008000"/>
                </a:solidFill>
              </a:rPr>
              <a:t>What is the Weighted Mean?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54274" name="Text Box 10"/>
          <p:cNvSpPr txBox="1">
            <a:spLocks noChangeArrowheads="1"/>
          </p:cNvSpPr>
          <p:nvPr/>
        </p:nvSpPr>
        <p:spPr bwMode="auto">
          <a:xfrm>
            <a:off x="607214" y="1471613"/>
            <a:ext cx="8038225" cy="57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 dirty="0" smtClean="0"/>
              <a:t>ANS: It is when some data </a:t>
            </a:r>
            <a:r>
              <a:rPr lang="en-US" sz="2800" b="0" dirty="0"/>
              <a:t>values </a:t>
            </a:r>
            <a:r>
              <a:rPr lang="en-US" sz="2800" b="0" dirty="0" smtClean="0"/>
              <a:t>contribute more “weight,” </a:t>
            </a:r>
            <a:r>
              <a:rPr lang="en-US" sz="2800" b="0" i="1" dirty="0" smtClean="0"/>
              <a:t>w</a:t>
            </a:r>
            <a:r>
              <a:rPr lang="en-US" sz="2800" b="0" dirty="0" smtClean="0"/>
              <a:t> , and you have to find the mean by:</a:t>
            </a:r>
          </a:p>
          <a:p>
            <a:pPr marL="514350" indent="-514350">
              <a:buAutoNum type="arabicPeriod"/>
            </a:pPr>
            <a:r>
              <a:rPr lang="en-US" sz="2800" b="0" dirty="0" smtClean="0"/>
              <a:t>Multiply </a:t>
            </a:r>
            <a:r>
              <a:rPr lang="en-US" sz="2800" b="0" dirty="0"/>
              <a:t>the numbers in your data set by the </a:t>
            </a:r>
            <a:r>
              <a:rPr lang="en-US" sz="2800" b="0" dirty="0" smtClean="0"/>
              <a:t>weights</a:t>
            </a:r>
            <a:r>
              <a:rPr lang="en-US" sz="2800" b="0" dirty="0"/>
              <a:t> </a:t>
            </a:r>
            <a:r>
              <a:rPr lang="en-US" sz="2800" b="0" dirty="0" smtClean="0"/>
              <a:t>or Frequency</a:t>
            </a:r>
          </a:p>
          <a:p>
            <a:endParaRPr lang="en-US" sz="2800" b="0" dirty="0"/>
          </a:p>
          <a:p>
            <a:r>
              <a:rPr lang="en-US" sz="2800" b="0" dirty="0" smtClean="0"/>
              <a:t>2. Add </a:t>
            </a:r>
            <a:r>
              <a:rPr lang="en-US" sz="2800" b="0" dirty="0"/>
              <a:t>the numbers up. </a:t>
            </a:r>
            <a:endParaRPr lang="en-US" sz="2800" b="0" dirty="0" smtClean="0"/>
          </a:p>
          <a:p>
            <a:endParaRPr lang="en-US" sz="2800" b="0" dirty="0"/>
          </a:p>
          <a:p>
            <a:r>
              <a:rPr lang="en-US" sz="2800" b="0" dirty="0" smtClean="0"/>
              <a:t>3. Divide by weight or Frequency total.</a:t>
            </a:r>
            <a:endParaRPr lang="en-US" sz="2800" b="0" dirty="0"/>
          </a:p>
          <a:p>
            <a:pPr>
              <a:spcBef>
                <a:spcPct val="50000"/>
              </a:spcBef>
            </a:pPr>
            <a:r>
              <a:rPr lang="en-US" sz="2800" b="0" dirty="0" smtClean="0"/>
              <a:t>*Weighted Mean is also influenced by outliers, so may not be as reliable for statistical analysis*</a:t>
            </a:r>
          </a:p>
          <a:p>
            <a:pPr>
              <a:spcBef>
                <a:spcPct val="50000"/>
              </a:spcBef>
            </a:pPr>
            <a:endParaRPr lang="en-US" sz="32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for Weighted Mean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04192753"/>
              </p:ext>
            </p:extLst>
          </p:nvPr>
        </p:nvGraphicFramePr>
        <p:xfrm>
          <a:off x="426128" y="1992687"/>
          <a:ext cx="2675703" cy="130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3" imgW="1739900" imgH="838200" progId="Equation.3">
                  <p:embed/>
                </p:oleObj>
              </mc:Choice>
              <mc:Fallback>
                <p:oleObj name="Equation" r:id="rId3" imgW="1739900" imgH="838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128" y="1992687"/>
                        <a:ext cx="2675703" cy="1305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0945"/>
              </p:ext>
            </p:extLst>
          </p:nvPr>
        </p:nvGraphicFramePr>
        <p:xfrm>
          <a:off x="559820" y="3788548"/>
          <a:ext cx="519676" cy="37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quation" r:id="rId5" imgW="152400" imgH="139700" progId="Equation.3">
                  <p:embed/>
                </p:oleObj>
              </mc:Choice>
              <mc:Fallback>
                <p:oleObj name="Equation" r:id="rId5" imgW="1524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820" y="3788548"/>
                        <a:ext cx="519676" cy="378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2693" y="3743760"/>
            <a:ext cx="2112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r>
              <a:rPr lang="en-US" dirty="0" smtClean="0">
                <a:ln>
                  <a:solidFill>
                    <a:schemeClr val="accent2"/>
                  </a:solidFill>
                </a:ln>
              </a:rPr>
              <a:t> weight </a:t>
            </a:r>
            <a:r>
              <a:rPr lang="en-US" dirty="0" smtClean="0"/>
              <a:t>of value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846001"/>
              </p:ext>
            </p:extLst>
          </p:nvPr>
        </p:nvGraphicFramePr>
        <p:xfrm>
          <a:off x="628149" y="4390007"/>
          <a:ext cx="358671" cy="41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7" imgW="127000" imgH="139700" progId="Equation.3">
                  <p:embed/>
                </p:oleObj>
              </mc:Choice>
              <mc:Fallback>
                <p:oleObj name="Equation" r:id="rId7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8149" y="4390007"/>
                        <a:ext cx="358671" cy="4103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8129" y="4377007"/>
            <a:ext cx="2292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the specific </a:t>
            </a:r>
            <a:r>
              <a:rPr lang="en-US" b="1" dirty="0" smtClean="0">
                <a:solidFill>
                  <a:schemeClr val="accent2"/>
                </a:solidFill>
              </a:rPr>
              <a:t>value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291849"/>
              </p:ext>
            </p:extLst>
          </p:nvPr>
        </p:nvGraphicFramePr>
        <p:xfrm>
          <a:off x="426128" y="5114835"/>
          <a:ext cx="663942" cy="461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9" imgW="266700" imgH="203200" progId="Equation.3">
                  <p:embed/>
                </p:oleObj>
              </mc:Choice>
              <mc:Fallback>
                <p:oleObj name="Equation" r:id="rId9" imgW="266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128" y="5114835"/>
                        <a:ext cx="663942" cy="461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43683" y="5108791"/>
            <a:ext cx="2828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the</a:t>
            </a:r>
            <a:r>
              <a:rPr lang="en-US" dirty="0" smtClean="0">
                <a:solidFill>
                  <a:srgbClr val="CF543F"/>
                </a:solidFill>
              </a:rPr>
              <a:t> </a:t>
            </a:r>
            <a:r>
              <a:rPr lang="en-US" b="1" dirty="0" smtClean="0">
                <a:solidFill>
                  <a:srgbClr val="CF543F"/>
                </a:solidFill>
              </a:rPr>
              <a:t>sum</a:t>
            </a:r>
            <a:r>
              <a:rPr lang="en-US" dirty="0" smtClean="0">
                <a:solidFill>
                  <a:srgbClr val="CF543F"/>
                </a:solidFill>
              </a:rPr>
              <a:t> </a:t>
            </a:r>
            <a:r>
              <a:rPr lang="en-US" dirty="0" smtClean="0"/>
              <a:t>of the </a:t>
            </a:r>
            <a:r>
              <a:rPr lang="en-US" b="1" dirty="0" smtClean="0">
                <a:solidFill>
                  <a:srgbClr val="CF543F"/>
                </a:solidFill>
              </a:rPr>
              <a:t>weights</a:t>
            </a:r>
            <a:endParaRPr lang="en-US" b="1" dirty="0">
              <a:solidFill>
                <a:srgbClr val="CF5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1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11209"/>
            <a:ext cx="8610600" cy="3213100"/>
          </a:xfr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en-US" sz="2000" dirty="0">
                <a:latin typeface="Arial" charset="0"/>
              </a:rPr>
              <a:t>In her first semester of college, a </a:t>
            </a:r>
            <a:r>
              <a:rPr lang="en-US" sz="2000" dirty="0" smtClean="0">
                <a:latin typeface="Arial" charset="0"/>
              </a:rPr>
              <a:t>student </a:t>
            </a:r>
            <a:r>
              <a:rPr lang="en-US" sz="2000" dirty="0">
                <a:latin typeface="Arial" charset="0"/>
              </a:rPr>
              <a:t>took five courses.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sz="2000" dirty="0">
                <a:latin typeface="Arial" charset="0"/>
              </a:rPr>
              <a:t>Her final grades along with the number of credits for each course were A (3 credits), A (4 credits), B (3 credits), C (3 credits), and F (1 credit).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sz="2000" dirty="0">
                <a:latin typeface="Arial" charset="0"/>
              </a:rPr>
              <a:t>The grading system assigns quality points to letter grades as follows: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sz="2000" dirty="0">
                <a:latin typeface="Arial" charset="0"/>
              </a:rPr>
              <a:t>A = 4; B = 3; C = 2; D = 1; F = 0.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sz="2000" dirty="0">
                <a:latin typeface="Arial" charset="0"/>
              </a:rPr>
              <a:t>Compute her grade point average. 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81000" y="247296"/>
            <a:ext cx="808618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8000"/>
                </a:solidFill>
              </a:rPr>
              <a:t>Example – Weighted </a:t>
            </a:r>
            <a:r>
              <a:rPr lang="en-US" sz="4000" dirty="0" smtClean="0">
                <a:solidFill>
                  <a:srgbClr val="008000"/>
                </a:solidFill>
              </a:rPr>
              <a:t>Mean (Calculating Weighted G.P.A.)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5034204"/>
            <a:ext cx="8610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defTabSz="741363">
              <a:lnSpc>
                <a:spcPct val="110000"/>
              </a:lnSpc>
              <a:spcBef>
                <a:spcPct val="80000"/>
              </a:spcBef>
              <a:buClr>
                <a:schemeClr val="accent2"/>
              </a:buClr>
              <a:buSzPct val="100000"/>
            </a:pPr>
            <a:r>
              <a:rPr lang="en-US" b="0" dirty="0">
                <a:solidFill>
                  <a:schemeClr val="hlink"/>
                </a:solidFill>
              </a:rPr>
              <a:t>Solution</a:t>
            </a:r>
            <a:r>
              <a:rPr lang="en-US" b="0" dirty="0">
                <a:solidFill>
                  <a:schemeClr val="tx2"/>
                </a:solidFill>
              </a:rPr>
              <a:t/>
            </a:r>
            <a:br>
              <a:rPr lang="en-US" b="0" dirty="0">
                <a:solidFill>
                  <a:schemeClr val="tx2"/>
                </a:solidFill>
              </a:rPr>
            </a:br>
            <a:r>
              <a:rPr lang="en-US" b="0" dirty="0"/>
              <a:t>Use the numbers of credits as the weights: </a:t>
            </a:r>
            <a:r>
              <a:rPr lang="en-US" b="0" i="1" dirty="0">
                <a:latin typeface="Times New Roman" charset="0"/>
                <a:cs typeface="Times New Roman" charset="0"/>
              </a:rPr>
              <a:t>w</a:t>
            </a:r>
            <a:r>
              <a:rPr lang="en-US" b="0" dirty="0"/>
              <a:t> = 3, 4, 3, 3, 1. </a:t>
            </a:r>
          </a:p>
          <a:p>
            <a:pPr defTabSz="741363">
              <a:lnSpc>
                <a:spcPct val="110000"/>
              </a:lnSpc>
              <a:spcBef>
                <a:spcPct val="80000"/>
              </a:spcBef>
              <a:buClr>
                <a:schemeClr val="accent2"/>
              </a:buClr>
              <a:buSzPct val="100000"/>
            </a:pPr>
            <a:r>
              <a:rPr lang="en-US" b="0" dirty="0"/>
              <a:t>Replace the letters grades of A, A, B, C, and F with the corresponding quality points: </a:t>
            </a:r>
            <a:r>
              <a:rPr lang="en-US" b="0" i="1" dirty="0">
                <a:latin typeface="Times New Roman" charset="0"/>
                <a:cs typeface="Times New Roman" charset="0"/>
              </a:rPr>
              <a:t>x</a:t>
            </a:r>
            <a:r>
              <a:rPr lang="en-US" b="0" dirty="0"/>
              <a:t> = 4, 4, 3, 2, 0.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1" grpId="0" build="p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54100"/>
            <a:ext cx="8610600" cy="1231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 defTabSz="741363">
              <a:lnSpc>
                <a:spcPct val="110000"/>
              </a:lnSpc>
              <a:spcBef>
                <a:spcPct val="80000"/>
              </a:spcBef>
              <a:buClr>
                <a:schemeClr val="accent2"/>
              </a:buClr>
              <a:buFontTx/>
              <a:buNone/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Solution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3200">
                <a:solidFill>
                  <a:schemeClr val="tx2"/>
                </a:solidFill>
                <a:latin typeface="Arial" charset="0"/>
              </a:rPr>
            </a:br>
            <a:endParaRPr lang="en-US" sz="2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401638" y="422275"/>
            <a:ext cx="7446962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</a:rPr>
              <a:t>Example – Weighted Mean</a:t>
            </a:r>
            <a:endParaRPr lang="en-US" sz="4000">
              <a:solidFill>
                <a:schemeClr val="hlink"/>
              </a:solidFill>
            </a:endParaRPr>
          </a:p>
        </p:txBody>
      </p:sp>
      <p:graphicFrame>
        <p:nvGraphicFramePr>
          <p:cNvPr id="67586" name="Object 5"/>
          <p:cNvGraphicFramePr>
            <a:graphicFrameLocks noGrp="1" noChangeAspect="1"/>
          </p:cNvGraphicFramePr>
          <p:nvPr/>
        </p:nvGraphicFramePr>
        <p:xfrm>
          <a:off x="1079500" y="1965325"/>
          <a:ext cx="7443788" cy="225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4" imgW="6286500" imgH="1905000" progId="Equation.DSMT4">
                  <p:embed/>
                </p:oleObj>
              </mc:Choice>
              <mc:Fallback>
                <p:oleObj name="Equation" r:id="rId4" imgW="6286500" imgH="19050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965325"/>
                        <a:ext cx="7443788" cy="225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Grp="1" noChangeAspect="1"/>
          </p:cNvGraphicFramePr>
          <p:nvPr/>
        </p:nvGraphicFramePr>
        <p:xfrm>
          <a:off x="1263650" y="4598988"/>
          <a:ext cx="2573338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6" imgW="1803400" imgH="825500" progId="Equation.DSMT4">
                  <p:embed/>
                </p:oleObj>
              </mc:Choice>
              <mc:Fallback>
                <p:oleObj name="Equation" r:id="rId6" imgW="1803400" imgH="8255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4598988"/>
                        <a:ext cx="2573338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727200"/>
            <a:ext cx="8584268" cy="20834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/>
          <a:p>
            <a:pPr marL="679450" indent="-679450">
              <a:spcAft>
                <a:spcPct val="90000"/>
              </a:spcAft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latin typeface="Arial" charset="0"/>
              </a:rPr>
              <a:t>What is the Midrange?</a:t>
            </a:r>
          </a:p>
          <a:p>
            <a:pPr marL="0" indent="0">
              <a:spcAft>
                <a:spcPct val="90000"/>
              </a:spcAft>
              <a:buClr>
                <a:schemeClr val="accent2"/>
              </a:buClr>
              <a:buNone/>
            </a:pPr>
            <a:r>
              <a:rPr lang="en-US" dirty="0" smtClean="0"/>
              <a:t>ANS: It is </a:t>
            </a:r>
            <a:r>
              <a:rPr lang="en-US" dirty="0"/>
              <a:t>the mean of the maximum and minimum values of the data set. </a:t>
            </a:r>
            <a:endParaRPr lang="en-US" dirty="0" smtClean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135313" y="4999038"/>
            <a:ext cx="3921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3136900" y="4256088"/>
            <a:ext cx="3921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5313" y="4678363"/>
            <a:ext cx="8548687" cy="1081087"/>
            <a:chOff x="197" y="2947"/>
            <a:chExt cx="5385" cy="681"/>
          </a:xfrm>
        </p:grpSpPr>
        <p:sp>
          <p:nvSpPr>
            <p:cNvPr id="380935" name="Rectangle 7"/>
            <p:cNvSpPr>
              <a:spLocks noChangeArrowheads="1"/>
            </p:cNvSpPr>
            <p:nvPr/>
          </p:nvSpPr>
          <p:spPr bwMode="auto">
            <a:xfrm>
              <a:off x="197" y="2976"/>
              <a:ext cx="1564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3200" b="0" dirty="0">
                  <a:ea typeface="+mn-ea"/>
                  <a:cs typeface="+mn-cs"/>
                </a:rPr>
                <a:t>Midrange</a:t>
              </a:r>
              <a:r>
                <a:rPr lang="en-US" sz="3200" b="0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  <a:cs typeface="+mn-cs"/>
                </a:rPr>
                <a:t> </a:t>
              </a:r>
              <a:r>
                <a:rPr lang="en-US" sz="3200" b="0" dirty="0">
                  <a:ea typeface="+mn-ea"/>
                  <a:cs typeface="+mn-cs"/>
                </a:rPr>
                <a:t>=</a:t>
              </a:r>
            </a:p>
          </p:txBody>
        </p:sp>
        <p:sp>
          <p:nvSpPr>
            <p:cNvPr id="38919" name="Rectangle 8"/>
            <p:cNvSpPr>
              <a:spLocks noChangeArrowheads="1"/>
            </p:cNvSpPr>
            <p:nvPr/>
          </p:nvSpPr>
          <p:spPr bwMode="auto">
            <a:xfrm>
              <a:off x="2157" y="2947"/>
              <a:ext cx="342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>
                <a:spcBef>
                  <a:spcPct val="30000"/>
                </a:spcBef>
                <a:spcAft>
                  <a:spcPct val="90000"/>
                </a:spcAft>
              </a:pPr>
              <a:r>
                <a:rPr lang="en-US" sz="2400" b="0" dirty="0"/>
                <a:t>maximum value + minimum value</a:t>
              </a: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2157" y="3252"/>
              <a:ext cx="31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921" name="Rectangle 10"/>
            <p:cNvSpPr>
              <a:spLocks noChangeArrowheads="1"/>
            </p:cNvSpPr>
            <p:nvPr/>
          </p:nvSpPr>
          <p:spPr bwMode="auto">
            <a:xfrm>
              <a:off x="3690" y="3362"/>
              <a:ext cx="223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30000"/>
                </a:spcBef>
                <a:spcAft>
                  <a:spcPct val="90000"/>
                </a:spcAft>
              </a:pPr>
              <a:r>
                <a:rPr lang="en-US" sz="2400"/>
                <a:t>2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43202" y="382688"/>
            <a:ext cx="7960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“Forgotten” Measure of Central Tendency: Midrange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95313" y="3988680"/>
            <a:ext cx="38349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Midrange Formula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Midrange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Calculate the midrange for the </a:t>
            </a:r>
            <a:r>
              <a:rPr lang="en-US" sz="2800" dirty="0"/>
              <a:t>data set 3, 4, 10, </a:t>
            </a:r>
            <a:r>
              <a:rPr lang="en-US" sz="2800" dirty="0" smtClean="0"/>
              <a:t>11.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 Min: 3</a:t>
            </a:r>
          </a:p>
          <a:p>
            <a:r>
              <a:rPr lang="en-US" sz="2800" dirty="0" smtClean="0"/>
              <a:t>Max: 11</a:t>
            </a:r>
          </a:p>
          <a:p>
            <a:r>
              <a:rPr lang="en-US" sz="2800" dirty="0" smtClean="0"/>
              <a:t>Midrange</a:t>
            </a:r>
          </a:p>
          <a:p>
            <a:pPr marL="114300" indent="0">
              <a:buNone/>
            </a:pPr>
            <a:r>
              <a:rPr lang="en-US" sz="2800" dirty="0" smtClean="0"/>
              <a:t> (11+3)</a:t>
            </a:r>
            <a:r>
              <a:rPr lang="en-US" sz="2800" dirty="0"/>
              <a:t>/2 = 7</a:t>
            </a:r>
          </a:p>
        </p:txBody>
      </p:sp>
    </p:spTree>
    <p:extLst>
      <p:ext uri="{BB962C8B-B14F-4D97-AF65-F5344CB8AC3E}">
        <p14:creationId xmlns:p14="http://schemas.microsoft.com/office/powerpoint/2010/main" val="130422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76816" y="277813"/>
            <a:ext cx="8459366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The “Good” &amp;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“Bad”</a:t>
            </a:r>
          </a:p>
          <a:p>
            <a:pPr>
              <a:defRPr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Midrange</a:t>
            </a:r>
            <a:endParaRPr lang="en-US" sz="4000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3135313" y="4999038"/>
            <a:ext cx="3921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3136900" y="4256088"/>
            <a:ext cx="3921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324283" y="1672936"/>
            <a:ext cx="8308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679450" indent="-679450">
              <a:lnSpc>
                <a:spcPct val="100000"/>
              </a:lnSpc>
              <a:spcBef>
                <a:spcPct val="30000"/>
              </a:spcBef>
              <a:spcAft>
                <a:spcPct val="90000"/>
              </a:spcAft>
              <a:buClr>
                <a:schemeClr val="accent2"/>
              </a:buClr>
              <a:buSzPct val="100000"/>
              <a:buFont typeface="Wingdings" charset="0"/>
              <a:buChar char="v"/>
            </a:pPr>
            <a:r>
              <a:rPr lang="en-US" sz="2400" dirty="0" smtClean="0"/>
              <a:t>The “Good” </a:t>
            </a:r>
            <a:r>
              <a:rPr lang="en-US" sz="2400" b="0" dirty="0" smtClean="0"/>
              <a:t>Features</a:t>
            </a:r>
            <a:endParaRPr lang="en-US" sz="2400" b="0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898236" y="2179199"/>
            <a:ext cx="75596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679450" indent="-679450">
              <a:lnSpc>
                <a:spcPct val="100000"/>
              </a:lnSpc>
              <a:spcBef>
                <a:spcPct val="30000"/>
              </a:spcBef>
              <a:spcAft>
                <a:spcPct val="90000"/>
              </a:spcAft>
              <a:buClr>
                <a:schemeClr val="accent2"/>
              </a:buClr>
              <a:buSzPct val="100000"/>
              <a:buFont typeface="Arial" charset="0"/>
              <a:buNone/>
            </a:pPr>
            <a:r>
              <a:rPr lang="en-US" sz="2400" b="0" dirty="0"/>
              <a:t>(1)	</a:t>
            </a:r>
            <a:r>
              <a:rPr lang="en-US" sz="2400" b="0" dirty="0" smtClean="0"/>
              <a:t>Very </a:t>
            </a:r>
            <a:r>
              <a:rPr lang="en-US" sz="2400" b="0" dirty="0"/>
              <a:t>easy to compute</a:t>
            </a: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875145" y="2778264"/>
            <a:ext cx="7559675" cy="1062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679450" indent="-679450">
              <a:lnSpc>
                <a:spcPct val="100000"/>
              </a:lnSpc>
              <a:spcBef>
                <a:spcPct val="30000"/>
              </a:spcBef>
              <a:spcAft>
                <a:spcPct val="90000"/>
              </a:spcAft>
              <a:buClr>
                <a:schemeClr val="accent2"/>
              </a:buClr>
              <a:buSzPct val="100000"/>
              <a:buFont typeface="Arial" charset="0"/>
              <a:buNone/>
            </a:pPr>
            <a:r>
              <a:rPr lang="en-US" sz="2400" b="0" dirty="0"/>
              <a:t>(2)   </a:t>
            </a:r>
            <a:r>
              <a:rPr lang="en-US" sz="2400" dirty="0" smtClean="0"/>
              <a:t>More than </a:t>
            </a:r>
            <a:r>
              <a:rPr lang="en-US" sz="2400" b="0" dirty="0" smtClean="0"/>
              <a:t>several </a:t>
            </a:r>
            <a:r>
              <a:rPr lang="en-US" sz="2400" b="0" dirty="0"/>
              <a:t>ways to define the </a:t>
            </a:r>
            <a:r>
              <a:rPr lang="en-US" sz="2400" b="0" dirty="0" smtClean="0"/>
              <a:t>center, </a:t>
            </a:r>
            <a:r>
              <a:rPr lang="en-US" sz="2400" dirty="0" smtClean="0"/>
              <a:t>besides</a:t>
            </a:r>
            <a:r>
              <a:rPr lang="en-US" sz="2400" b="0" dirty="0" smtClean="0"/>
              <a:t> mean, median, and mode.</a:t>
            </a:r>
            <a:endParaRPr lang="en-US" sz="2400" b="0" dirty="0"/>
          </a:p>
        </p:txBody>
      </p:sp>
      <p:sp>
        <p:nvSpPr>
          <p:cNvPr id="40968" name="Rectangle 9"/>
          <p:cNvSpPr>
            <a:spLocks noChangeArrowheads="1"/>
          </p:cNvSpPr>
          <p:nvPr/>
        </p:nvSpPr>
        <p:spPr bwMode="auto">
          <a:xfrm>
            <a:off x="805872" y="3601743"/>
            <a:ext cx="75596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679450" indent="-679450">
              <a:lnSpc>
                <a:spcPct val="100000"/>
              </a:lnSpc>
              <a:spcBef>
                <a:spcPct val="30000"/>
              </a:spcBef>
              <a:spcAft>
                <a:spcPct val="90000"/>
              </a:spcAft>
              <a:buClr>
                <a:schemeClr val="accent2"/>
              </a:buClr>
              <a:buSzPct val="100000"/>
              <a:buFont typeface="Arial" charset="0"/>
              <a:buNone/>
            </a:pPr>
            <a:r>
              <a:rPr lang="en-US" sz="2800" b="0" dirty="0"/>
              <a:t>(</a:t>
            </a:r>
            <a:r>
              <a:rPr lang="en-US" sz="2400" b="0" dirty="0"/>
              <a:t>3)	avoid confusion with median by defining the midrange along with the median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48936" y="4758171"/>
            <a:ext cx="8787246" cy="131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9450" indent="-679450">
              <a:spcAft>
                <a:spcPct val="90000"/>
              </a:spcAft>
              <a:buClr>
                <a:schemeClr val="accent2"/>
              </a:buClr>
              <a:buFont typeface="Wingdings" charset="0"/>
              <a:buChar char="v"/>
            </a:pPr>
            <a:r>
              <a:rPr lang="en-US" dirty="0" smtClean="0">
                <a:latin typeface="Arial" charset="0"/>
              </a:rPr>
              <a:t>The “Bad”</a:t>
            </a:r>
          </a:p>
          <a:p>
            <a:pPr marL="0" indent="0">
              <a:spcAft>
                <a:spcPct val="90000"/>
              </a:spcAft>
              <a:buClr>
                <a:schemeClr val="accent2"/>
              </a:buClr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     1) </a:t>
            </a:r>
            <a:r>
              <a:rPr lang="en-US" smtClean="0">
                <a:latin typeface="Arial" charset="0"/>
              </a:rPr>
              <a:t>Influenced by </a:t>
            </a:r>
            <a:r>
              <a:rPr lang="en-US" dirty="0" smtClean="0">
                <a:latin typeface="Arial" charset="0"/>
              </a:rPr>
              <a:t>extremes/outliers</a:t>
            </a:r>
          </a:p>
          <a:p>
            <a:pPr marL="0" indent="0">
              <a:spcAft>
                <a:spcPct val="90000"/>
              </a:spcAft>
              <a:buClr>
                <a:schemeClr val="accent2"/>
              </a:buClr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    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  <p:bldP spid="409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8538" y="1676400"/>
            <a:ext cx="7348537" cy="284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spcAft>
                <a:spcPct val="90000"/>
              </a:spcAft>
              <a:buFontTx/>
              <a:buNone/>
            </a:pPr>
            <a:r>
              <a:rPr lang="en-US" dirty="0" smtClean="0">
                <a:latin typeface="Arial" charset="0"/>
              </a:rPr>
              <a:t>Formula for solving Mean of Frequency Distribution </a:t>
            </a:r>
            <a:r>
              <a:rPr lang="en-US" i="1" dirty="0" smtClean="0">
                <a:latin typeface="Times" charset="0"/>
              </a:rPr>
              <a:t>.</a:t>
            </a:r>
            <a:endParaRPr lang="en-US" i="1" dirty="0">
              <a:latin typeface="Arial" charset="0"/>
            </a:endParaRPr>
          </a:p>
          <a:p>
            <a:pPr marL="0" indent="0">
              <a:spcAft>
                <a:spcPct val="90000"/>
              </a:spcAft>
              <a:buFontTx/>
              <a:buNone/>
            </a:pPr>
            <a:endParaRPr lang="en-US" sz="3200" dirty="0">
              <a:latin typeface="Arial" charset="0"/>
            </a:endParaRP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1446213" y="254000"/>
            <a:ext cx="625633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</a:rPr>
              <a:t>Calculating a Mean from </a:t>
            </a:r>
          </a:p>
          <a:p>
            <a:pPr algn="ctr"/>
            <a:r>
              <a:rPr lang="en-US" sz="4000">
                <a:solidFill>
                  <a:srgbClr val="008000"/>
                </a:solidFill>
              </a:rPr>
              <a:t>a Frequency Distribution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3595688" y="4789488"/>
            <a:ext cx="3921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3295650" y="4111625"/>
            <a:ext cx="3819525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2978150" y="5464175"/>
            <a:ext cx="15906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06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37639929"/>
              </p:ext>
            </p:extLst>
          </p:nvPr>
        </p:nvGraphicFramePr>
        <p:xfrm>
          <a:off x="2676237" y="2449941"/>
          <a:ext cx="3041650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1752600" imgH="901700" progId="Equation.3">
                  <p:embed/>
                </p:oleObj>
              </mc:Choice>
              <mc:Fallback>
                <p:oleObj name="Equation" r:id="rId4" imgW="1752600" imgH="9017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237" y="2449941"/>
                        <a:ext cx="3041650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Notation for Mean of a Frequency Distribution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73635"/>
              </p:ext>
            </p:extLst>
          </p:nvPr>
        </p:nvGraphicFramePr>
        <p:xfrm>
          <a:off x="709753" y="1699983"/>
          <a:ext cx="1979549" cy="1018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4" name="Equation" r:id="rId3" imgW="1752600" imgH="901700" progId="Equation.3">
                  <p:embed/>
                </p:oleObj>
              </mc:Choice>
              <mc:Fallback>
                <p:oleObj name="Equation" r:id="rId3" imgW="1752600" imgH="9017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53" y="1699983"/>
                        <a:ext cx="1979549" cy="1018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249924"/>
              </p:ext>
            </p:extLst>
          </p:nvPr>
        </p:nvGraphicFramePr>
        <p:xfrm>
          <a:off x="625071" y="3090541"/>
          <a:ext cx="399903" cy="473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Equation" r:id="rId5" imgW="139700" imgH="203200" progId="Equation.3">
                  <p:embed/>
                </p:oleObj>
              </mc:Choice>
              <mc:Fallback>
                <p:oleObj name="Equation" r:id="rId5" imgW="139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5071" y="3090541"/>
                        <a:ext cx="399903" cy="473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13565" y="3142092"/>
            <a:ext cx="285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r>
              <a:rPr lang="en-US" dirty="0" smtClean="0">
                <a:ln>
                  <a:solidFill>
                    <a:schemeClr val="accent2"/>
                  </a:solidFill>
                </a:ln>
              </a:rPr>
              <a:t> frequency </a:t>
            </a:r>
            <a:r>
              <a:rPr lang="en-US" dirty="0" smtClean="0"/>
              <a:t>for the class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6328"/>
              </p:ext>
            </p:extLst>
          </p:nvPr>
        </p:nvGraphicFramePr>
        <p:xfrm>
          <a:off x="628149" y="4055747"/>
          <a:ext cx="358671" cy="41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quation" r:id="rId7" imgW="127000" imgH="139700" progId="Equation.3">
                  <p:embed/>
                </p:oleObj>
              </mc:Choice>
              <mc:Fallback>
                <p:oleObj name="Equation" r:id="rId7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8149" y="4055747"/>
                        <a:ext cx="358671" cy="4103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58129" y="4065031"/>
            <a:ext cx="473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the</a:t>
            </a:r>
            <a:r>
              <a:rPr lang="en-US" dirty="0" smtClean="0">
                <a:ln>
                  <a:solidFill>
                    <a:srgbClr val="CF543F"/>
                  </a:solidFill>
                </a:ln>
              </a:rPr>
              <a:t> midpoint </a:t>
            </a:r>
            <a:r>
              <a:rPr lang="en-US" dirty="0" smtClean="0"/>
              <a:t>value for the specific class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369309"/>
              </p:ext>
            </p:extLst>
          </p:nvPr>
        </p:nvGraphicFramePr>
        <p:xfrm>
          <a:off x="580019" y="4934978"/>
          <a:ext cx="645494" cy="48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Equation" r:id="rId9" imgW="266700" imgH="203200" progId="Equation.3">
                  <p:embed/>
                </p:oleObj>
              </mc:Choice>
              <mc:Fallback>
                <p:oleObj name="Equation" r:id="rId9" imgW="266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0019" y="4934978"/>
                        <a:ext cx="645494" cy="48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70078" y="4991695"/>
            <a:ext cx="302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</a:t>
            </a:r>
            <a:r>
              <a:rPr lang="en-US" dirty="0" smtClean="0">
                <a:ln>
                  <a:solidFill>
                    <a:srgbClr val="CF543F"/>
                  </a:solidFill>
                </a:ln>
              </a:rPr>
              <a:t>sum of of all frequencies</a:t>
            </a:r>
            <a:endParaRPr lang="en-US" dirty="0">
              <a:ln>
                <a:solidFill>
                  <a:srgbClr val="CF543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4614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</a:rPr>
              <a:t>Example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990600"/>
            <a:ext cx="822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</a:rPr>
              <a:t>Estimate the mean from the IQ </a:t>
            </a:r>
            <a:r>
              <a:rPr lang="en-US" dirty="0" smtClean="0">
                <a:latin typeface="Arial" charset="0"/>
              </a:rPr>
              <a:t>scores.</a:t>
            </a:r>
            <a:endParaRPr lang="en-US" dirty="0">
              <a:latin typeface="Arial" charset="0"/>
            </a:endParaRPr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29" y="1676400"/>
            <a:ext cx="8490963" cy="360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252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91620992"/>
              </p:ext>
            </p:extLst>
          </p:nvPr>
        </p:nvGraphicFramePr>
        <p:xfrm>
          <a:off x="1116013" y="5472113"/>
          <a:ext cx="399732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" imgW="4076700" imgH="901700" progId="Equation.3">
                  <p:embed/>
                </p:oleObj>
              </mc:Choice>
              <mc:Fallback>
                <p:oleObj name="Equation" r:id="rId4" imgW="4076700" imgH="9017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472113"/>
                        <a:ext cx="399732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10770" y="2206149"/>
            <a:ext cx="2027668" cy="286232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38438" y="2202561"/>
            <a:ext cx="2648362" cy="286232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Calculate the Median of a Frequency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Case </a:t>
            </a:r>
            <a:r>
              <a:rPr lang="en-US" b="1" dirty="0"/>
              <a:t>1.</a:t>
            </a:r>
            <a:r>
              <a:rPr lang="en-US" dirty="0"/>
              <a:t> When the number of observations is </a:t>
            </a:r>
            <a:r>
              <a:rPr lang="en-US" b="1" dirty="0" smtClean="0">
                <a:solidFill>
                  <a:srgbClr val="CF543F"/>
                </a:solidFill>
              </a:rPr>
              <a:t>ODD</a:t>
            </a:r>
            <a:r>
              <a:rPr lang="en-US" dirty="0" smtClean="0"/>
              <a:t>, </a:t>
            </a:r>
            <a:r>
              <a:rPr lang="en-US" dirty="0"/>
              <a:t>then the median </a:t>
            </a:r>
            <a:r>
              <a:rPr lang="en-US" dirty="0" smtClean="0"/>
              <a:t>is value at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</a:t>
            </a:r>
            <a:r>
              <a:rPr lang="en-US" dirty="0"/>
              <a:t> </a:t>
            </a:r>
            <a:r>
              <a:rPr lang="en-US" dirty="0" smtClean="0"/>
              <a:t>     position.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234291"/>
              </p:ext>
            </p:extLst>
          </p:nvPr>
        </p:nvGraphicFramePr>
        <p:xfrm>
          <a:off x="679673" y="2871910"/>
          <a:ext cx="1305406" cy="114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3" imgW="520700" imgH="457200" progId="Equation.3">
                  <p:embed/>
                </p:oleObj>
              </mc:Choice>
              <mc:Fallback>
                <p:oleObj name="Equation" r:id="rId3" imgW="5207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673" y="2871910"/>
                        <a:ext cx="1305406" cy="1146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98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EXAMPLE #1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9760"/>
            <a:ext cx="8229600" cy="4373563"/>
          </a:xfrm>
        </p:spPr>
        <p:txBody>
          <a:bodyPr/>
          <a:lstStyle/>
          <a:p>
            <a:r>
              <a:rPr lang="en-US" dirty="0"/>
              <a:t>The following is a frequency table of the score obtained in a mathematics quiz. Find the median </a:t>
            </a:r>
            <a:r>
              <a:rPr lang="en-US" dirty="0" smtClean="0"/>
              <a:t>score.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Screen Shot 2015-11-12 at 9.27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37" y="2424759"/>
            <a:ext cx="4458915" cy="12075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139" y="3636464"/>
            <a:ext cx="859325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Solution:</a:t>
            </a:r>
          </a:p>
          <a:p>
            <a:endParaRPr lang="en-US" dirty="0"/>
          </a:p>
          <a:p>
            <a:r>
              <a:rPr lang="en-US" dirty="0" smtClean="0"/>
              <a:t>1. Calculate the Sum of Frequency            = </a:t>
            </a:r>
            <a:r>
              <a:rPr lang="en-US" dirty="0"/>
              <a:t>3 + 4 + 7 + 6 + 3 = 23 (odd #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2. Since </a:t>
            </a:r>
            <a:r>
              <a:rPr lang="en-US" dirty="0"/>
              <a:t>the </a:t>
            </a:r>
            <a:r>
              <a:rPr lang="en-US" dirty="0" smtClean="0"/>
              <a:t>            </a:t>
            </a:r>
            <a:r>
              <a:rPr lang="en-US" dirty="0"/>
              <a:t>is </a:t>
            </a:r>
            <a:r>
              <a:rPr lang="en-US" b="1" dirty="0" smtClean="0">
                <a:solidFill>
                  <a:srgbClr val="FF6600"/>
                </a:solidFill>
              </a:rPr>
              <a:t>ODD</a:t>
            </a:r>
            <a:r>
              <a:rPr lang="en-US" dirty="0" smtClean="0"/>
              <a:t>,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median is at </a:t>
            </a:r>
            <a:r>
              <a:rPr lang="en-US" dirty="0" smtClean="0"/>
              <a:t>the               position.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231462"/>
              </p:ext>
            </p:extLst>
          </p:nvPr>
        </p:nvGraphicFramePr>
        <p:xfrm>
          <a:off x="5611714" y="4528845"/>
          <a:ext cx="866071" cy="760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tion" r:id="rId4" imgW="520700" imgH="457200" progId="Equation.3">
                  <p:embed/>
                </p:oleObj>
              </mc:Choice>
              <mc:Fallback>
                <p:oleObj name="Equation" r:id="rId4" imgW="5207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11714" y="4528845"/>
                        <a:ext cx="866071" cy="760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722500"/>
              </p:ext>
            </p:extLst>
          </p:nvPr>
        </p:nvGraphicFramePr>
        <p:xfrm>
          <a:off x="932382" y="5289298"/>
          <a:ext cx="2699594" cy="830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6" imgW="1485900" imgH="457200" progId="Equation.3">
                  <p:embed/>
                </p:oleObj>
              </mc:Choice>
              <mc:Fallback>
                <p:oleObj name="Equation" r:id="rId6" imgW="1485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2382" y="5289298"/>
                        <a:ext cx="2699594" cy="830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374113"/>
              </p:ext>
            </p:extLst>
          </p:nvPr>
        </p:nvGraphicFramePr>
        <p:xfrm>
          <a:off x="4335251" y="4103352"/>
          <a:ext cx="645494" cy="48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Equation" r:id="rId8" imgW="266700" imgH="203200" progId="Equation.3">
                  <p:embed/>
                </p:oleObj>
              </mc:Choice>
              <mc:Fallback>
                <p:oleObj name="Equation" r:id="rId8" imgW="266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35251" y="4103352"/>
                        <a:ext cx="645494" cy="48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220804"/>
              </p:ext>
            </p:extLst>
          </p:nvPr>
        </p:nvGraphicFramePr>
        <p:xfrm>
          <a:off x="1740694" y="4661878"/>
          <a:ext cx="645494" cy="48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Equation" r:id="rId10" imgW="266700" imgH="203200" progId="Equation.3">
                  <p:embed/>
                </p:oleObj>
              </mc:Choice>
              <mc:Fallback>
                <p:oleObj name="Equation" r:id="rId10" imgW="266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40694" y="4661878"/>
                        <a:ext cx="645494" cy="48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060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424"/>
            <a:ext cx="8229600" cy="6182587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 smtClean="0"/>
              <a:t>3) Calculate the Cumulative Frequency to determine the Position of the #.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The </a:t>
            </a:r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position is after the 7</a:t>
            </a:r>
            <a:r>
              <a:rPr lang="en-US" baseline="30000" dirty="0"/>
              <a:t>th</a:t>
            </a:r>
            <a:r>
              <a:rPr lang="en-US" dirty="0"/>
              <a:t> position but before the 14</a:t>
            </a:r>
            <a:r>
              <a:rPr lang="en-US" baseline="30000" dirty="0"/>
              <a:t>th</a:t>
            </a:r>
            <a:r>
              <a:rPr lang="en-US" dirty="0"/>
              <a:t> position. So, the median is 2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4) Double Check your answer: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CF543F"/>
                </a:solidFill>
              </a:rPr>
              <a:t>0, 0, 0</a:t>
            </a:r>
            <a:r>
              <a:rPr lang="en-US" dirty="0" smtClean="0"/>
              <a:t>, 1, 1, 1, 1, </a:t>
            </a:r>
            <a:r>
              <a:rPr lang="en-US" dirty="0" smtClean="0">
                <a:solidFill>
                  <a:srgbClr val="0000FF"/>
                </a:solidFill>
              </a:rPr>
              <a:t>2, 2, 2, 2</a:t>
            </a:r>
            <a:r>
              <a:rPr lang="en-US" sz="3500" b="1" dirty="0" smtClean="0">
                <a:solidFill>
                  <a:srgbClr val="0000FF"/>
                </a:solidFill>
              </a:rPr>
              <a:t>, 2, </a:t>
            </a:r>
            <a:r>
              <a:rPr lang="en-US" dirty="0" smtClean="0">
                <a:solidFill>
                  <a:srgbClr val="0000FF"/>
                </a:solidFill>
              </a:rPr>
              <a:t>2, 2</a:t>
            </a:r>
            <a:r>
              <a:rPr lang="en-US" dirty="0" smtClean="0"/>
              <a:t>, 3, 3, 3, 3, 3, 3, …. Etc…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017912"/>
              </p:ext>
            </p:extLst>
          </p:nvPr>
        </p:nvGraphicFramePr>
        <p:xfrm>
          <a:off x="1091388" y="1798895"/>
          <a:ext cx="6618203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542"/>
                <a:gridCol w="1648549"/>
                <a:gridCol w="376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 Frequency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(aka: Position of #)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F543F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F543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F543F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CF543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F543F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rgbClr val="CF543F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rgbClr val="CF543F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CF543F"/>
                          </a:solidFill>
                        </a:rPr>
                        <a:t>Position</a:t>
                      </a:r>
                      <a:endParaRPr lang="en-US" dirty="0">
                        <a:solidFill>
                          <a:srgbClr val="CF543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r>
                        <a:rPr lang="en-US" dirty="0" smtClean="0"/>
                        <a:t> + 4 = 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+ 7=14</a:t>
                      </a:r>
                      <a:r>
                        <a:rPr lang="en-US" baseline="30000" dirty="0" smtClean="0">
                          <a:solidFill>
                            <a:srgbClr val="0000FF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P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osition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 + 6 = 20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+ 3 = 23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Position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4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Case 2.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When </a:t>
            </a:r>
            <a:r>
              <a:rPr lang="en-US" sz="2400" dirty="0"/>
              <a:t>the number of observations is </a:t>
            </a:r>
            <a:r>
              <a:rPr lang="en-US" sz="2400" dirty="0" smtClean="0">
                <a:solidFill>
                  <a:srgbClr val="0000FF"/>
                </a:solidFill>
              </a:rPr>
              <a:t>even</a:t>
            </a:r>
            <a:r>
              <a:rPr lang="en-US" sz="2400" dirty="0">
                <a:solidFill>
                  <a:srgbClr val="0000FF"/>
                </a:solidFill>
              </a:rPr>
              <a:t/>
            </a:r>
            <a:br>
              <a:rPr lang="en-US" sz="2400" dirty="0">
                <a:solidFill>
                  <a:srgbClr val="0000FF"/>
                </a:solidFill>
              </a:rPr>
            </a:b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median is the average of values at the  </a:t>
            </a:r>
            <a:r>
              <a:rPr lang="en-US" dirty="0" smtClean="0"/>
              <a:t> 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and            positions</a:t>
            </a:r>
            <a:r>
              <a:rPr lang="en-US" dirty="0"/>
              <a:t>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290200"/>
              </p:ext>
            </p:extLst>
          </p:nvPr>
        </p:nvGraphicFramePr>
        <p:xfrm>
          <a:off x="613173" y="2331312"/>
          <a:ext cx="612339" cy="816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3" imgW="342900" imgH="457200" progId="Equation.3">
                  <p:embed/>
                </p:oleObj>
              </mc:Choice>
              <mc:Fallback>
                <p:oleObj name="Equation" r:id="rId3" imgW="342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3173" y="2331312"/>
                        <a:ext cx="612339" cy="816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797887"/>
              </p:ext>
            </p:extLst>
          </p:nvPr>
        </p:nvGraphicFramePr>
        <p:xfrm>
          <a:off x="1985544" y="2371417"/>
          <a:ext cx="888667" cy="77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5" imgW="520700" imgH="457200" progId="Equation.3">
                  <p:embed/>
                </p:oleObj>
              </mc:Choice>
              <mc:Fallback>
                <p:oleObj name="Equation" r:id="rId5" imgW="5207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5544" y="2371417"/>
                        <a:ext cx="888667" cy="776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77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29060"/>
            <a:ext cx="8260672" cy="5067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following is a frequency </a:t>
            </a:r>
            <a:r>
              <a:rPr lang="en-US" dirty="0"/>
              <a:t>table of the scores obtained in a competition. Find the median score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Screen Shot 2015-11-12 at 9.57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2650710"/>
            <a:ext cx="3822700" cy="1244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8538" y="4029165"/>
            <a:ext cx="73844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Solution:</a:t>
            </a:r>
          </a:p>
          <a:p>
            <a:endParaRPr lang="en-US" dirty="0" smtClean="0"/>
          </a:p>
          <a:p>
            <a:r>
              <a:rPr lang="en-US" dirty="0" smtClean="0"/>
              <a:t>1)           = </a:t>
            </a:r>
            <a:r>
              <a:rPr lang="en-US" dirty="0"/>
              <a:t>11 + 9 + 5 + 10 + 15 = 50 (even number)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8537" y="5202833"/>
            <a:ext cx="79382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Since </a:t>
            </a:r>
            <a:r>
              <a:rPr lang="en-US" dirty="0"/>
              <a:t>the number of scores is </a:t>
            </a:r>
            <a:r>
              <a:rPr lang="en-US" b="1" dirty="0" smtClean="0">
                <a:solidFill>
                  <a:srgbClr val="0000FF"/>
                </a:solidFill>
              </a:rPr>
              <a:t>EVEN</a:t>
            </a:r>
            <a:r>
              <a:rPr lang="en-US" dirty="0" smtClean="0"/>
              <a:t>, </a:t>
            </a:r>
            <a:r>
              <a:rPr lang="en-US" dirty="0"/>
              <a:t>the median is at the average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 the                               position </a:t>
            </a:r>
            <a:r>
              <a:rPr lang="en-US" dirty="0"/>
              <a:t>and </a:t>
            </a:r>
            <a:r>
              <a:rPr lang="en-US" dirty="0" smtClean="0"/>
              <a:t>                                    position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618502"/>
              </p:ext>
            </p:extLst>
          </p:nvPr>
        </p:nvGraphicFramePr>
        <p:xfrm>
          <a:off x="1525002" y="5699125"/>
          <a:ext cx="1875194" cy="655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4" imgW="1308100" imgH="457200" progId="Equation.3">
                  <p:embed/>
                </p:oleObj>
              </mc:Choice>
              <mc:Fallback>
                <p:oleObj name="Equation" r:id="rId4" imgW="13081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002" y="5699125"/>
                        <a:ext cx="1875194" cy="655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570378"/>
              </p:ext>
            </p:extLst>
          </p:nvPr>
        </p:nvGraphicFramePr>
        <p:xfrm>
          <a:off x="4863669" y="5730038"/>
          <a:ext cx="2196174" cy="603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6" imgW="1663700" imgH="457200" progId="Equation.3">
                  <p:embed/>
                </p:oleObj>
              </mc:Choice>
              <mc:Fallback>
                <p:oleObj name="Equation" r:id="rId6" imgW="16637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63669" y="5730038"/>
                        <a:ext cx="2196174" cy="603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28657"/>
              </p:ext>
            </p:extLst>
          </p:nvPr>
        </p:nvGraphicFramePr>
        <p:xfrm>
          <a:off x="1098909" y="4511673"/>
          <a:ext cx="645494" cy="48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8" imgW="266700" imgH="203200" progId="Equation.3">
                  <p:embed/>
                </p:oleObj>
              </mc:Choice>
              <mc:Fallback>
                <p:oleObj name="Equation" r:id="rId8" imgW="266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98909" y="4511673"/>
                        <a:ext cx="645494" cy="48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970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1171</TotalTime>
  <Words>887</Words>
  <Application>Microsoft Macintosh PowerPoint</Application>
  <PresentationFormat>On-screen Show (4:3)</PresentationFormat>
  <Paragraphs>161</Paragraphs>
  <Slides>17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Apothecary</vt:lpstr>
      <vt:lpstr>Equation</vt:lpstr>
      <vt:lpstr>Notes #20</vt:lpstr>
      <vt:lpstr>PowerPoint Presentation</vt:lpstr>
      <vt:lpstr>Notation for Mean of a Frequency Distribution</vt:lpstr>
      <vt:lpstr>Example</vt:lpstr>
      <vt:lpstr>How to Calculate the Median of a Frequency Distribution</vt:lpstr>
      <vt:lpstr>EXAMPLE #1  </vt:lpstr>
      <vt:lpstr>PowerPoint Presentation</vt:lpstr>
      <vt:lpstr>Case 2.  When the number of observations is even </vt:lpstr>
      <vt:lpstr>Example #2</vt:lpstr>
      <vt:lpstr>PowerPoint Presentation</vt:lpstr>
      <vt:lpstr>PowerPoint Presentation</vt:lpstr>
      <vt:lpstr>Notation for Weighted Mean</vt:lpstr>
      <vt:lpstr>PowerPoint Presentation</vt:lpstr>
      <vt:lpstr>PowerPoint Presentation</vt:lpstr>
      <vt:lpstr>PowerPoint Presentation</vt:lpstr>
      <vt:lpstr>Example of Midrange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#20</dc:title>
  <dc:creator>May Ng</dc:creator>
  <cp:lastModifiedBy>May Ng</cp:lastModifiedBy>
  <cp:revision>32</cp:revision>
  <dcterms:created xsi:type="dcterms:W3CDTF">2015-11-13T01:16:06Z</dcterms:created>
  <dcterms:modified xsi:type="dcterms:W3CDTF">2017-12-06T20:49:05Z</dcterms:modified>
</cp:coreProperties>
</file>