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89DAE-2447-E643-ADD2-7A328836E5E2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D74BF-78EF-B74A-9028-3B4EEF8A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33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F054FB-B155-8943-9042-8CE12759AF2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5A0457-AE9D-FA46-BC31-471F521FBB5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DBF8DE-C2E0-8948-BC59-120A64400D5B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0EFA-86A4-E749-A6F5-64006FF9CDF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2B9F-43EC-234E-BAC7-65B98436E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7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0EFA-86A4-E749-A6F5-64006FF9CDF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2B9F-43EC-234E-BAC7-65B98436E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0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0EFA-86A4-E749-A6F5-64006FF9CDF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2B9F-43EC-234E-BAC7-65B98436E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7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0EFA-86A4-E749-A6F5-64006FF9CDF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2B9F-43EC-234E-BAC7-65B98436E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9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0EFA-86A4-E749-A6F5-64006FF9CDF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2B9F-43EC-234E-BAC7-65B98436E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2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0EFA-86A4-E749-A6F5-64006FF9CDF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2B9F-43EC-234E-BAC7-65B98436E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0EFA-86A4-E749-A6F5-64006FF9CDF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2B9F-43EC-234E-BAC7-65B98436E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8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0EFA-86A4-E749-A6F5-64006FF9CDF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2B9F-43EC-234E-BAC7-65B98436E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2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0EFA-86A4-E749-A6F5-64006FF9CDF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2B9F-43EC-234E-BAC7-65B98436E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1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0EFA-86A4-E749-A6F5-64006FF9CDF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2B9F-43EC-234E-BAC7-65B98436E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2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0EFA-86A4-E749-A6F5-64006FF9CDF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2B9F-43EC-234E-BAC7-65B98436E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4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70EFA-86A4-E749-A6F5-64006FF9CDF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92B9F-43EC-234E-BAC7-65B98436E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wmf"/><Relationship Id="rId14" Type="http://schemas.openxmlformats.org/officeDocument/2006/relationships/image" Target="../media/image21.wmf"/><Relationship Id="rId15" Type="http://schemas.openxmlformats.org/officeDocument/2006/relationships/image" Target="../media/image22.wmf"/><Relationship Id="rId16" Type="http://schemas.openxmlformats.org/officeDocument/2006/relationships/image" Target="../media/image23.wmf"/><Relationship Id="rId17" Type="http://schemas.openxmlformats.org/officeDocument/2006/relationships/image" Target="../media/image24.wmf"/><Relationship Id="rId18" Type="http://schemas.openxmlformats.org/officeDocument/2006/relationships/image" Target="../media/image25.wmf"/><Relationship Id="rId19" Type="http://schemas.openxmlformats.org/officeDocument/2006/relationships/image" Target="../media/image26.wmf"/><Relationship Id="rId50" Type="http://schemas.openxmlformats.org/officeDocument/2006/relationships/image" Target="../media/image57.wmf"/><Relationship Id="rId51" Type="http://schemas.openxmlformats.org/officeDocument/2006/relationships/image" Target="../media/image58.wmf"/><Relationship Id="rId52" Type="http://schemas.openxmlformats.org/officeDocument/2006/relationships/image" Target="../media/image59.wmf"/><Relationship Id="rId53" Type="http://schemas.openxmlformats.org/officeDocument/2006/relationships/image" Target="../media/image60.wmf"/><Relationship Id="rId54" Type="http://schemas.openxmlformats.org/officeDocument/2006/relationships/image" Target="../media/image61.wmf"/><Relationship Id="rId55" Type="http://schemas.openxmlformats.org/officeDocument/2006/relationships/image" Target="../media/image62.wmf"/><Relationship Id="rId56" Type="http://schemas.openxmlformats.org/officeDocument/2006/relationships/image" Target="../media/image63.wmf"/><Relationship Id="rId57" Type="http://schemas.openxmlformats.org/officeDocument/2006/relationships/image" Target="../media/image64.wmf"/><Relationship Id="rId58" Type="http://schemas.openxmlformats.org/officeDocument/2006/relationships/image" Target="../media/image65.wmf"/><Relationship Id="rId40" Type="http://schemas.openxmlformats.org/officeDocument/2006/relationships/image" Target="../media/image47.wmf"/><Relationship Id="rId41" Type="http://schemas.openxmlformats.org/officeDocument/2006/relationships/image" Target="../media/image48.wmf"/><Relationship Id="rId42" Type="http://schemas.openxmlformats.org/officeDocument/2006/relationships/image" Target="../media/image49.wmf"/><Relationship Id="rId43" Type="http://schemas.openxmlformats.org/officeDocument/2006/relationships/image" Target="../media/image50.wmf"/><Relationship Id="rId44" Type="http://schemas.openxmlformats.org/officeDocument/2006/relationships/image" Target="../media/image51.wmf"/><Relationship Id="rId45" Type="http://schemas.openxmlformats.org/officeDocument/2006/relationships/image" Target="../media/image52.wmf"/><Relationship Id="rId46" Type="http://schemas.openxmlformats.org/officeDocument/2006/relationships/image" Target="../media/image53.wmf"/><Relationship Id="rId47" Type="http://schemas.openxmlformats.org/officeDocument/2006/relationships/image" Target="../media/image54.wmf"/><Relationship Id="rId48" Type="http://schemas.openxmlformats.org/officeDocument/2006/relationships/image" Target="../media/image55.wmf"/><Relationship Id="rId49" Type="http://schemas.openxmlformats.org/officeDocument/2006/relationships/image" Target="../media/image56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5" Type="http://schemas.openxmlformats.org/officeDocument/2006/relationships/image" Target="../media/image12.wmf"/><Relationship Id="rId6" Type="http://schemas.openxmlformats.org/officeDocument/2006/relationships/image" Target="../media/image13.wmf"/><Relationship Id="rId7" Type="http://schemas.openxmlformats.org/officeDocument/2006/relationships/image" Target="../media/image14.wmf"/><Relationship Id="rId8" Type="http://schemas.openxmlformats.org/officeDocument/2006/relationships/image" Target="../media/image15.wmf"/><Relationship Id="rId9" Type="http://schemas.openxmlformats.org/officeDocument/2006/relationships/image" Target="../media/image16.wmf"/><Relationship Id="rId30" Type="http://schemas.openxmlformats.org/officeDocument/2006/relationships/image" Target="../media/image37.wmf"/><Relationship Id="rId31" Type="http://schemas.openxmlformats.org/officeDocument/2006/relationships/image" Target="../media/image38.wmf"/><Relationship Id="rId32" Type="http://schemas.openxmlformats.org/officeDocument/2006/relationships/image" Target="../media/image39.wmf"/><Relationship Id="rId33" Type="http://schemas.openxmlformats.org/officeDocument/2006/relationships/image" Target="../media/image40.wmf"/><Relationship Id="rId34" Type="http://schemas.openxmlformats.org/officeDocument/2006/relationships/image" Target="../media/image41.wmf"/><Relationship Id="rId35" Type="http://schemas.openxmlformats.org/officeDocument/2006/relationships/image" Target="../media/image42.wmf"/><Relationship Id="rId36" Type="http://schemas.openxmlformats.org/officeDocument/2006/relationships/image" Target="../media/image43.wmf"/><Relationship Id="rId37" Type="http://schemas.openxmlformats.org/officeDocument/2006/relationships/image" Target="../media/image44.wmf"/><Relationship Id="rId38" Type="http://schemas.openxmlformats.org/officeDocument/2006/relationships/image" Target="../media/image45.wmf"/><Relationship Id="rId39" Type="http://schemas.openxmlformats.org/officeDocument/2006/relationships/image" Target="../media/image46.wmf"/><Relationship Id="rId20" Type="http://schemas.openxmlformats.org/officeDocument/2006/relationships/image" Target="../media/image27.wmf"/><Relationship Id="rId21" Type="http://schemas.openxmlformats.org/officeDocument/2006/relationships/image" Target="../media/image28.wmf"/><Relationship Id="rId22" Type="http://schemas.openxmlformats.org/officeDocument/2006/relationships/image" Target="../media/image29.wmf"/><Relationship Id="rId23" Type="http://schemas.openxmlformats.org/officeDocument/2006/relationships/image" Target="../media/image30.wmf"/><Relationship Id="rId24" Type="http://schemas.openxmlformats.org/officeDocument/2006/relationships/image" Target="../media/image31.wmf"/><Relationship Id="rId25" Type="http://schemas.openxmlformats.org/officeDocument/2006/relationships/image" Target="../media/image32.wmf"/><Relationship Id="rId26" Type="http://schemas.openxmlformats.org/officeDocument/2006/relationships/image" Target="../media/image33.wmf"/><Relationship Id="rId27" Type="http://schemas.openxmlformats.org/officeDocument/2006/relationships/image" Target="../media/image34.wmf"/><Relationship Id="rId28" Type="http://schemas.openxmlformats.org/officeDocument/2006/relationships/image" Target="../media/image35.wmf"/><Relationship Id="rId29" Type="http://schemas.openxmlformats.org/officeDocument/2006/relationships/image" Target="../media/image36.wmf"/><Relationship Id="rId10" Type="http://schemas.openxmlformats.org/officeDocument/2006/relationships/image" Target="../media/image17.wmf"/><Relationship Id="rId11" Type="http://schemas.openxmlformats.org/officeDocument/2006/relationships/image" Target="../media/image18.wmf"/><Relationship Id="rId12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Using E(x) to make wise Decisions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914400"/>
            <a:ext cx="7772400" cy="1500188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/>
              <a:t>Notes #20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762000"/>
            <a:ext cx="8720138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Ex 2: Decision Theory (Investing in Stocks or Game Show)</a:t>
            </a:r>
          </a:p>
          <a:p>
            <a:pPr eaLnBrk="1" hangingPunct="1"/>
            <a:r>
              <a:rPr lang="en-US"/>
              <a:t>This can be used to reason numerically which is a correct decision to make by comparing expected values.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u="sng"/>
              <a:t>Example</a:t>
            </a:r>
          </a:p>
          <a:p>
            <a:pPr eaLnBrk="1" hangingPunct="1"/>
            <a:r>
              <a:rPr lang="en-US"/>
              <a:t>A venture capital firm can invest in two different companies. Company A has a 40% chance of earning a $80,000 profit and a 60% chance of a $12,000 loss. Company B has a 70% chance of earning a $50,000 profit and a 30% chance of a $40,000 loss. Which is the better investment?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To do this we compute the expected amount earned from each investment.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95400" y="2286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Company 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91200" y="228600"/>
            <a:ext cx="2057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Company B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838200"/>
          <a:ext cx="3886200" cy="2057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3140"/>
                <a:gridCol w="227306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Amt</a:t>
                      </a:r>
                      <a:r>
                        <a:rPr lang="en-US" baseline="0" dirty="0" smtClean="0"/>
                        <a:t> Earned</a:t>
                      </a:r>
                    </a:p>
                    <a:p>
                      <a:pPr algn="ctr"/>
                      <a:r>
                        <a:rPr lang="en-US" baseline="0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$80,000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0.40</a:t>
                      </a:r>
                      <a:endParaRPr lang="en-US" sz="28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-$12,000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0.60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876800" y="838200"/>
          <a:ext cx="4038600" cy="2057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9300"/>
                <a:gridCol w="20193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Amt</a:t>
                      </a:r>
                      <a:r>
                        <a:rPr lang="en-US" baseline="0" dirty="0" smtClean="0"/>
                        <a:t> Earned</a:t>
                      </a:r>
                    </a:p>
                    <a:p>
                      <a:pPr algn="ctr"/>
                      <a:r>
                        <a:rPr lang="en-US" baseline="0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$50,000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0.70</a:t>
                      </a:r>
                      <a:endParaRPr lang="en-US" sz="28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-$40,000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0.30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1750" y="3200400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E(x) =0.40 (80000)+ 0.6(-12000)</a:t>
            </a:r>
          </a:p>
          <a:p>
            <a:pPr eaLnBrk="1" hangingPunct="1"/>
            <a:r>
              <a:rPr lang="en-US"/>
              <a:t>                     </a:t>
            </a:r>
          </a:p>
          <a:p>
            <a:pPr eaLnBrk="1" hangingPunct="1"/>
            <a:r>
              <a:rPr lang="en-US"/>
              <a:t>      = $24,800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76800" y="3200400"/>
            <a:ext cx="419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E(x)=0.7(50000)+0.3(-40000)</a:t>
            </a:r>
          </a:p>
          <a:p>
            <a:pPr eaLnBrk="1" hangingPunct="1"/>
            <a:r>
              <a:rPr lang="en-US"/>
              <a:t>                     </a:t>
            </a:r>
          </a:p>
          <a:p>
            <a:pPr eaLnBrk="1" hangingPunct="1"/>
            <a:r>
              <a:rPr lang="en-US"/>
              <a:t>       = $23,000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" y="4724400"/>
            <a:ext cx="8229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ANS: Investing in Company A would be better it has an expected return of $24,800 compared to company B with an expected return of $23,000.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charset="0"/>
                <a:cs typeface="Times New Roman" charset="0"/>
              </a:rPr>
              <a:t>Ex. 3 Investing in Stocks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69215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2060"/>
                </a:solidFill>
                <a:latin typeface="Times New Roman" charset="0"/>
                <a:cs typeface="Times New Roman" charset="0"/>
              </a:rPr>
              <a:t>Expected Investment Profits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7938" y="4724400"/>
            <a:ext cx="435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cs typeface="Times New Roman" charset="0"/>
              </a:rPr>
              <a:t>E(x) = -400 (0.2) + 800 (0.5) + 1300 (.3)</a:t>
            </a:r>
            <a:endParaRPr lang="en-US" sz="2000" i="1">
              <a:latin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1196975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2060"/>
                </a:solidFill>
                <a:latin typeface="Times New Roman" charset="0"/>
                <a:cs typeface="Times New Roman" charset="0"/>
              </a:rPr>
              <a:t>Mark intends to invest $6,000 in one of two companies.  His research is presented in the tables below: 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-15875" y="414972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2060"/>
                </a:solidFill>
                <a:latin typeface="Times New Roman" charset="0"/>
                <a:cs typeface="Times New Roman" charset="0"/>
              </a:rPr>
              <a:t>a. What are the expected profits (or loses) for each company?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23850" y="2133600"/>
          <a:ext cx="381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Company ABC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Profit/Loss (x)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Probability P(x)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$400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$800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$1300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773613" y="2133600"/>
          <a:ext cx="381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Company PDQ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Profit/Loss (x)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Probability P(x)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$600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$1000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5157788"/>
            <a:ext cx="3352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cs typeface="Times New Roman" charset="0"/>
              </a:rPr>
              <a:t>E(x) = -80 + 400 + 390</a:t>
            </a:r>
            <a:endParaRPr lang="en-US" sz="2000" i="1">
              <a:latin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5589588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cs typeface="Times New Roman" charset="0"/>
              </a:rPr>
              <a:t>E(x) = $710</a:t>
            </a:r>
            <a:endParaRPr lang="en-US" sz="2000" i="1">
              <a:latin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759325" y="4724400"/>
            <a:ext cx="4352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cs typeface="Times New Roman" charset="0"/>
              </a:rPr>
              <a:t>E(x) = 600 (0.8) + 1000 (0.2)</a:t>
            </a:r>
            <a:endParaRPr lang="en-US" sz="2000" i="1">
              <a:latin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68850" y="5157788"/>
            <a:ext cx="3352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cs typeface="Times New Roman" charset="0"/>
              </a:rPr>
              <a:t>E(x) = 480 + 200</a:t>
            </a:r>
            <a:endParaRPr lang="en-US" sz="2000" i="1">
              <a:latin typeface="Times New Roman" charset="0"/>
              <a:cs typeface="Times New Roman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768850" y="5589588"/>
            <a:ext cx="266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cs typeface="Times New Roman" charset="0"/>
              </a:rPr>
              <a:t>E(x) = $680</a:t>
            </a:r>
            <a:endParaRPr lang="en-US" sz="2000" i="1">
              <a:latin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447800" y="5589588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cs typeface="Times New Roman" charset="0"/>
              </a:rPr>
              <a:t>Profit</a:t>
            </a:r>
            <a:endParaRPr lang="en-US" sz="2000" i="1">
              <a:latin typeface="Times New Roman" charset="0"/>
              <a:cs typeface="Times New Roman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11888" y="556260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cs typeface="Times New Roman" charset="0"/>
              </a:rPr>
              <a:t>Profit</a:t>
            </a:r>
            <a:endParaRPr lang="en-US" sz="2000" i="1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7000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Evaluating an Insurance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990600"/>
            <a:ext cx="8351837" cy="1223963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Suppose that you want to insure a laptop computer, an iPhone, a trail bike, and your </a:t>
            </a:r>
            <a:r>
              <a:rPr lang="en-US" sz="2800" dirty="0" smtClean="0"/>
              <a:t>textbooks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pic>
        <p:nvPicPr>
          <p:cNvPr id="27651" name="Picture 3" descr="Screen Shot 2016-04-06 at 8.22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8940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9388" y="5211763"/>
            <a:ext cx="8713787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Tx/>
              <a:buAutoNum type="alphaLcParenR"/>
              <a:defRPr/>
            </a:pPr>
            <a:r>
              <a:rPr lang="en-US" dirty="0"/>
              <a:t>If all of your items were stolen, how much money is the insurance company expected to pay in claims on your policy?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b)   Is $100 a fair premium for this policy?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6-04-06 at 8.22.1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761" b="-19761"/>
          <a:stretch>
            <a:fillRect/>
          </a:stretch>
        </p:blipFill>
        <p:spPr>
          <a:xfrm>
            <a:off x="611188" y="-26988"/>
            <a:ext cx="7848600" cy="3671888"/>
          </a:xfrm>
        </p:spPr>
      </p:pic>
      <p:sp>
        <p:nvSpPr>
          <p:cNvPr id="28674" name="TextBox 7"/>
          <p:cNvSpPr txBox="1">
            <a:spLocks noChangeArrowheads="1"/>
          </p:cNvSpPr>
          <p:nvPr/>
        </p:nvSpPr>
        <p:spPr bwMode="auto">
          <a:xfrm>
            <a:off x="900113" y="4005263"/>
            <a:ext cx="373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E(x) = $40 + $12 + $6 + $32</a:t>
            </a:r>
          </a:p>
        </p:txBody>
      </p:sp>
      <p:sp>
        <p:nvSpPr>
          <p:cNvPr id="28675" name="TextBox 8"/>
          <p:cNvSpPr txBox="1">
            <a:spLocks noChangeArrowheads="1"/>
          </p:cNvSpPr>
          <p:nvPr/>
        </p:nvSpPr>
        <p:spPr bwMode="auto">
          <a:xfrm>
            <a:off x="1514475" y="4437063"/>
            <a:ext cx="896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= $90</a:t>
            </a:r>
          </a:p>
        </p:txBody>
      </p:sp>
      <p:sp>
        <p:nvSpPr>
          <p:cNvPr id="28676" name="Rectangle 9"/>
          <p:cNvSpPr>
            <a:spLocks noChangeArrowheads="1"/>
          </p:cNvSpPr>
          <p:nvPr/>
        </p:nvSpPr>
        <p:spPr bwMode="auto">
          <a:xfrm>
            <a:off x="395288" y="4868863"/>
            <a:ext cx="82089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ANS: The insurance company is expected to pay out, on average, $90 for your claim.</a:t>
            </a:r>
          </a:p>
        </p:txBody>
      </p:sp>
      <p:sp>
        <p:nvSpPr>
          <p:cNvPr id="28677" name="Rectangle 10"/>
          <p:cNvSpPr>
            <a:spLocks noChangeArrowheads="1"/>
          </p:cNvSpPr>
          <p:nvPr/>
        </p:nvSpPr>
        <p:spPr bwMode="auto">
          <a:xfrm>
            <a:off x="395288" y="3141663"/>
            <a:ext cx="82089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AutoNum type="alphaLcParenR"/>
            </a:pPr>
            <a:r>
              <a:rPr lang="en-US"/>
              <a:t>If all of your items were stolen, how much money is the insurance company expected to pay in claims on your policy?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  <p:bldP spid="28676" grpId="0"/>
      <p:bldP spid="286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0513"/>
            <a:ext cx="8458200" cy="7000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Evaluating an Insurance </a:t>
            </a:r>
            <a:r>
              <a:rPr lang="en-US" dirty="0"/>
              <a:t>P</a:t>
            </a:r>
            <a:r>
              <a:rPr lang="en-US" dirty="0" smtClean="0"/>
              <a:t>olicy</a:t>
            </a:r>
            <a:endParaRPr lang="en-US" dirty="0"/>
          </a:p>
        </p:txBody>
      </p:sp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179388" y="1125538"/>
            <a:ext cx="87137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AutoNum type="alphaLcParenR" startAt="2"/>
            </a:pPr>
            <a:r>
              <a:rPr lang="en-US"/>
              <a:t>Is $100 a fair premium for this policy? (Premium is how much the insurance company will charge you to cover your items.)</a:t>
            </a: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179388" y="1989138"/>
            <a:ext cx="89646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ANS: The $90 tells us that if the insurance company were </a:t>
            </a:r>
          </a:p>
          <a:p>
            <a:r>
              <a:rPr lang="en-US"/>
              <a:t>           to write one million policies like this, it would expect to pay </a:t>
            </a:r>
          </a:p>
          <a:p>
            <a:r>
              <a:rPr lang="en-US"/>
              <a:t>           1,000,000 × ($90) = $90,000,000 in claims.</a:t>
            </a:r>
          </a:p>
          <a:p>
            <a:endParaRPr lang="en-US"/>
          </a:p>
        </p:txBody>
      </p:sp>
      <p:sp>
        <p:nvSpPr>
          <p:cNvPr id="29700" name="Rectangle 7"/>
          <p:cNvSpPr>
            <a:spLocks noChangeArrowheads="1"/>
          </p:cNvSpPr>
          <p:nvPr/>
        </p:nvSpPr>
        <p:spPr bwMode="auto">
          <a:xfrm>
            <a:off x="468313" y="3357563"/>
            <a:ext cx="8064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 They will pay out a sum of $90,000,000.</a:t>
            </a:r>
          </a:p>
        </p:txBody>
      </p:sp>
      <p:sp>
        <p:nvSpPr>
          <p:cNvPr id="29701" name="Rectangle 8"/>
          <p:cNvSpPr>
            <a:spLocks noChangeArrowheads="1"/>
          </p:cNvSpPr>
          <p:nvPr/>
        </p:nvSpPr>
        <p:spPr bwMode="auto">
          <a:xfrm>
            <a:off x="250825" y="3933825"/>
            <a:ext cx="8569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If the company is to make a profit, it must charge more than $90 as a premium, so it seems like a $100 premium is reasonable.</a:t>
            </a:r>
          </a:p>
        </p:txBody>
      </p:sp>
      <p:sp>
        <p:nvSpPr>
          <p:cNvPr id="29702" name="TextBox 9"/>
          <p:cNvSpPr txBox="1">
            <a:spLocks noChangeArrowheads="1"/>
          </p:cNvSpPr>
          <p:nvPr/>
        </p:nvSpPr>
        <p:spPr bwMode="auto">
          <a:xfrm>
            <a:off x="34925" y="5013325"/>
            <a:ext cx="4502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Policy Price per Student: $100</a:t>
            </a:r>
          </a:p>
          <a:p>
            <a:pPr eaLnBrk="1" hangingPunct="1"/>
            <a:r>
              <a:rPr lang="en-US">
                <a:latin typeface="Times New Roman" charset="0"/>
              </a:rPr>
              <a:t># of Customers: 1,000,000</a:t>
            </a:r>
          </a:p>
          <a:p>
            <a:pPr eaLnBrk="1" hangingPunct="1"/>
            <a:r>
              <a:rPr lang="en-US">
                <a:latin typeface="Times New Roman" charset="0"/>
              </a:rPr>
              <a:t>     Gross Gains: $100,000,000</a:t>
            </a:r>
          </a:p>
        </p:txBody>
      </p:sp>
      <p:sp>
        <p:nvSpPr>
          <p:cNvPr id="29703" name="TextBox 10"/>
          <p:cNvSpPr txBox="1">
            <a:spLocks noChangeArrowheads="1"/>
          </p:cNvSpPr>
          <p:nvPr/>
        </p:nvSpPr>
        <p:spPr bwMode="auto">
          <a:xfrm>
            <a:off x="4067175" y="5013325"/>
            <a:ext cx="4471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Net Gains: Gross Gains – Pay outs   </a:t>
            </a:r>
          </a:p>
        </p:txBody>
      </p:sp>
      <p:sp>
        <p:nvSpPr>
          <p:cNvPr id="29704" name="TextBox 11"/>
          <p:cNvSpPr txBox="1">
            <a:spLocks noChangeArrowheads="1"/>
          </p:cNvSpPr>
          <p:nvPr/>
        </p:nvSpPr>
        <p:spPr bwMode="auto">
          <a:xfrm>
            <a:off x="5076825" y="5373688"/>
            <a:ext cx="41529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= $100 mil – $90 mil </a:t>
            </a:r>
          </a:p>
          <a:p>
            <a:pPr eaLnBrk="1" hangingPunct="1"/>
            <a:r>
              <a:rPr lang="en-US">
                <a:latin typeface="Times New Roman" charset="0"/>
              </a:rPr>
              <a:t>= $10 mil (Insurance Co. keeps)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  <p:bldP spid="29700" grpId="0"/>
      <p:bldP spid="29701" grpId="0"/>
      <p:bldP spid="29702" grpId="0"/>
      <p:bldP spid="29703" grpId="0"/>
      <p:bldP spid="2970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2242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Use Math to determine when to QUIT before it’s too late!</a:t>
            </a:r>
          </a:p>
          <a:p>
            <a:pPr marL="0" indent="0">
              <a:buFontTx/>
              <a:buNone/>
              <a:defRPr/>
            </a:pPr>
            <a:endParaRPr lang="en-US" dirty="0">
              <a:cs typeface="+mn-cs"/>
            </a:endParaRPr>
          </a:p>
          <a:p>
            <a:pPr marL="0" indent="0">
              <a:buFontTx/>
              <a:buNone/>
              <a:defRPr/>
            </a:pPr>
            <a:r>
              <a:rPr lang="en-US" dirty="0" smtClean="0">
                <a:cs typeface="+mn-cs"/>
              </a:rPr>
              <a:t>Life Lessons:</a:t>
            </a:r>
            <a:endParaRPr lang="en-US" dirty="0"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3917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cs typeface="+mj-cs"/>
              </a:rPr>
              <a:t>M</a:t>
            </a:r>
            <a:r>
              <a:rPr lang="en-US" dirty="0" smtClean="0">
                <a:cs typeface="+mj-cs"/>
              </a:rPr>
              <a:t>ain </a:t>
            </a:r>
            <a:r>
              <a:rPr lang="en-US" dirty="0">
                <a:cs typeface="+mj-cs"/>
              </a:rPr>
              <a:t>P</a:t>
            </a:r>
            <a:r>
              <a:rPr lang="en-US" dirty="0" smtClean="0">
                <a:cs typeface="+mj-cs"/>
              </a:rPr>
              <a:t>urpose of Using </a:t>
            </a:r>
            <a:r>
              <a:rPr lang="en-US" dirty="0">
                <a:cs typeface="+mj-cs"/>
              </a:rPr>
              <a:t>E</a:t>
            </a:r>
            <a:r>
              <a:rPr lang="en-US" dirty="0" smtClean="0">
                <a:cs typeface="+mj-cs"/>
              </a:rPr>
              <a:t>xpected </a:t>
            </a:r>
            <a:r>
              <a:rPr lang="en-US" dirty="0">
                <a:cs typeface="+mj-cs"/>
              </a:rPr>
              <a:t>V</a:t>
            </a:r>
            <a:r>
              <a:rPr lang="en-US" dirty="0" smtClean="0">
                <a:cs typeface="+mj-cs"/>
              </a:rPr>
              <a:t>alues in Game </a:t>
            </a:r>
            <a:r>
              <a:rPr lang="en-US" dirty="0">
                <a:cs typeface="+mj-cs"/>
              </a:rPr>
              <a:t>P</a:t>
            </a:r>
            <a:r>
              <a:rPr lang="en-US" dirty="0" smtClean="0">
                <a:cs typeface="+mj-cs"/>
              </a:rPr>
              <a:t>laying </a:t>
            </a:r>
            <a:r>
              <a:rPr lang="en-US" dirty="0">
                <a:cs typeface="+mj-cs"/>
              </a:rPr>
              <a:t>D</a:t>
            </a:r>
            <a:r>
              <a:rPr lang="en-US" dirty="0" smtClean="0">
                <a:cs typeface="+mj-cs"/>
              </a:rPr>
              <a:t>ecisions</a:t>
            </a:r>
            <a:endParaRPr lang="en-US" dirty="0">
              <a:cs typeface="+mj-cs"/>
            </a:endParaRP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304800" y="4267200"/>
            <a:ext cx="79216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/>
              <a:t>#1: If the E(x) is less than what you already won, STOP </a:t>
            </a:r>
          </a:p>
          <a:p>
            <a:r>
              <a:rPr lang="en-US" sz="2400"/>
              <a:t>      &amp; WALK AWAY!</a:t>
            </a:r>
          </a:p>
        </p:txBody>
      </p:sp>
      <p:sp>
        <p:nvSpPr>
          <p:cNvPr id="31748" name="TextBox 6"/>
          <p:cNvSpPr txBox="1">
            <a:spLocks noChangeArrowheads="1"/>
          </p:cNvSpPr>
          <p:nvPr/>
        </p:nvSpPr>
        <p:spPr bwMode="auto">
          <a:xfrm>
            <a:off x="273050" y="5257800"/>
            <a:ext cx="84899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Times New Roman" charset="0"/>
              </a:rPr>
              <a:t>#2: If the E(x) is greater than what you already have/won, 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      then continue playing.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31747" grpId="0"/>
      <p:bldP spid="317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Get to Know Card Playing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7088" y="1412875"/>
            <a:ext cx="1031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4 Suits</a:t>
            </a:r>
          </a:p>
        </p:txBody>
      </p:sp>
      <p:pic>
        <p:nvPicPr>
          <p:cNvPr id="4" name="Picture 3" descr="Screen Shot 2016-04-05 at 6.57.3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3238"/>
            <a:ext cx="788035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27088" y="2924175"/>
            <a:ext cx="1911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For each Suit: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47738" y="3573463"/>
            <a:ext cx="5424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“9” Number Cards: 2, 3, 4, 5, 6, 7, 8, 9, 10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00113" y="4292600"/>
            <a:ext cx="4489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“3” Face Cards: Jack, Queen, King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4213" y="4911725"/>
            <a:ext cx="2568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>
                <a:latin typeface="Times New Roman" charset="0"/>
              </a:rPr>
              <a:t>+ “1” Ace: Per Suit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01713" y="5445125"/>
            <a:ext cx="184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13 cards total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64008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u="sng" dirty="0" smtClean="0">
                <a:cs typeface="+mn-cs"/>
              </a:rPr>
              <a:t>Example 2a (Making Money for the player or for the House)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dirty="0" smtClean="0">
                <a:cs typeface="+mn-cs"/>
              </a:rPr>
              <a:t>If you spin the spinner to the right, a person has agreed to pay you the amount shown in the color it lands on. What is the expected value for you to win playing this game?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dirty="0" smtClean="0">
                <a:cs typeface="+mn-cs"/>
              </a:rPr>
              <a:t>We begin by making a table of all possible numbers that can result along with their probabilities.</a:t>
            </a:r>
          </a:p>
        </p:txBody>
      </p:sp>
      <p:graphicFrame>
        <p:nvGraphicFramePr>
          <p:cNvPr id="37890" name="Object 3"/>
          <p:cNvGraphicFramePr>
            <a:graphicFrameLocks noChangeAspect="1"/>
          </p:cNvGraphicFramePr>
          <p:nvPr/>
        </p:nvGraphicFramePr>
        <p:xfrm>
          <a:off x="6610350" y="152400"/>
          <a:ext cx="2305050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Chart" r:id="rId4" imgW="3225800" imgH="2616200" progId="MSGraph.Chart.8">
                  <p:embed followColorScheme="full"/>
                </p:oleObj>
              </mc:Choice>
              <mc:Fallback>
                <p:oleObj name="Chart" r:id="rId4" imgW="3225800" imgH="26162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4201" t="7007" r="14201" b="7007"/>
                      <a:stretch>
                        <a:fillRect/>
                      </a:stretch>
                    </p:blipFill>
                    <p:spPr bwMode="auto">
                      <a:xfrm>
                        <a:off x="6610350" y="152400"/>
                        <a:ext cx="2305050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905750" y="15240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cs typeface="+mn-cs"/>
              </a:rPr>
              <a:t>$ 40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905750" y="6858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cs typeface="+mn-cs"/>
              </a:rPr>
              <a:t>$ 10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067550" y="1066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cs typeface="+mn-cs"/>
              </a:rPr>
              <a:t>$ 5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H="1" flipV="1">
            <a:off x="7219950" y="609600"/>
            <a:ext cx="533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2362200"/>
          <a:ext cx="8458200" cy="20685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14550"/>
                <a:gridCol w="1441739"/>
                <a:gridCol w="2787361"/>
                <a:gridCol w="2114550"/>
              </a:tblGrid>
              <a:tr h="6400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Cost to Play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Payoff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Net Gain/Loss</a:t>
                      </a:r>
                    </a:p>
                    <a:p>
                      <a:pPr algn="ctr"/>
                      <a:r>
                        <a:rPr lang="en-US" sz="1800" dirty="0" smtClean="0"/>
                        <a:t>(x)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P(x)</a:t>
                      </a:r>
                      <a:endParaRPr lang="en-US" sz="1800" dirty="0"/>
                    </a:p>
                  </a:txBody>
                  <a:tcPr marT="45710" marB="45710"/>
                </a:tc>
              </a:tr>
              <a:tr h="476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$5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+$5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0.50</a:t>
                      </a:r>
                      <a:endParaRPr lang="en-US" sz="1800" dirty="0"/>
                    </a:p>
                  </a:txBody>
                  <a:tcPr marT="45710" marB="45710"/>
                </a:tc>
              </a:tr>
              <a:tr h="4761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$0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+$10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0.25</a:t>
                      </a:r>
                      <a:endParaRPr lang="en-US" sz="1800" dirty="0"/>
                    </a:p>
                  </a:txBody>
                  <a:tcPr marT="45710" marB="45710"/>
                </a:tc>
              </a:tr>
              <a:tr h="4761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$0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$40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+$40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0.25</a:t>
                      </a:r>
                      <a:endParaRPr lang="en-US" sz="1800" dirty="0"/>
                    </a:p>
                  </a:txBody>
                  <a:tcPr marT="45710" marB="45710"/>
                </a:tc>
              </a:tr>
            </a:tbl>
          </a:graphicData>
        </a:graphic>
      </p:graphicFrame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228600" y="4462463"/>
            <a:ext cx="89154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6600"/>
                </a:solidFill>
                <a:cs typeface="+mn-cs"/>
              </a:rPr>
              <a:t>Expected Value</a:t>
            </a:r>
            <a:r>
              <a:rPr lang="en-US" sz="2400" dirty="0" smtClean="0">
                <a:cs typeface="+mn-cs"/>
              </a:rPr>
              <a:t> = (5)</a:t>
            </a:r>
            <a:r>
              <a:rPr lang="en-US" sz="2400" dirty="0" smtClean="0">
                <a:cs typeface="+mn-cs"/>
                <a:sym typeface="Symbol" charset="0"/>
              </a:rPr>
              <a:t>(0.5) + (10)(0.25) + (40)(0.25)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dirty="0">
                <a:cs typeface="+mn-cs"/>
                <a:sym typeface="Symbol" charset="0"/>
              </a:rPr>
              <a:t> </a:t>
            </a:r>
            <a:r>
              <a:rPr lang="en-US" sz="2400" dirty="0" smtClean="0">
                <a:cs typeface="+mn-cs"/>
                <a:sym typeface="Symbol" charset="0"/>
              </a:rPr>
              <a:t>                           = 2.5 + 2.5 + 10 = $15</a:t>
            </a:r>
            <a:endParaRPr lang="en-US" sz="2200" dirty="0" smtClean="0">
              <a:cs typeface="+mn-cs"/>
              <a:sym typeface="Symbo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dirty="0" smtClean="0">
                <a:cs typeface="+mn-cs"/>
                <a:sym typeface="Symbol" charset="0"/>
              </a:rPr>
              <a:t>This means on average a person could expect to win 15 dollars each time they play this game, and the House loses $15.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Screen Shot 2016-04-06 at 8.32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9144000" cy="669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64008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u="sng" dirty="0" smtClean="0">
                <a:cs typeface="+mn-cs"/>
              </a:rPr>
              <a:t>Example 2b (Making Money for the player or for the House)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dirty="0" smtClean="0">
                <a:cs typeface="+mn-cs"/>
              </a:rPr>
              <a:t>If you spin the spinner to the right, a person has agreed to pay you the amount shown in the color it lands on. What is the expected value for you to win playing this game?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dirty="0" smtClean="0">
                <a:cs typeface="+mn-cs"/>
              </a:rPr>
              <a:t>We begin by making a table of all possible numbers that can result along with their probabilities.</a:t>
            </a:r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/>
        </p:nvGraphicFramePr>
        <p:xfrm>
          <a:off x="6610350" y="152400"/>
          <a:ext cx="2305050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Chart" r:id="rId4" imgW="3225800" imgH="2616200" progId="MSGraph.Chart.8">
                  <p:embed followColorScheme="full"/>
                </p:oleObj>
              </mc:Choice>
              <mc:Fallback>
                <p:oleObj name="Chart" r:id="rId4" imgW="3225800" imgH="26162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4201" t="7007" r="14201" b="7007"/>
                      <a:stretch>
                        <a:fillRect/>
                      </a:stretch>
                    </p:blipFill>
                    <p:spPr bwMode="auto">
                      <a:xfrm>
                        <a:off x="6610350" y="152400"/>
                        <a:ext cx="2305050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905750" y="15240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cs typeface="+mn-cs"/>
              </a:rPr>
              <a:t>$ 40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905750" y="6858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cs typeface="+mn-cs"/>
              </a:rPr>
              <a:t>$ 10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067550" y="1066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cs typeface="+mn-cs"/>
              </a:rPr>
              <a:t>$ 5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H="1" flipV="1">
            <a:off x="7219950" y="609600"/>
            <a:ext cx="533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943" name="Rectangle 1"/>
          <p:cNvSpPr>
            <a:spLocks noChangeArrowheads="1"/>
          </p:cNvSpPr>
          <p:nvPr/>
        </p:nvSpPr>
        <p:spPr bwMode="auto">
          <a:xfrm>
            <a:off x="228600" y="22860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Symbol" charset="0"/>
              </a:rPr>
              <a:t>If they charge you $ 20 to spin this each time what is your expected value?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8600" y="2819400"/>
          <a:ext cx="8458200" cy="20685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14550"/>
                <a:gridCol w="1441739"/>
                <a:gridCol w="2787361"/>
                <a:gridCol w="2114550"/>
              </a:tblGrid>
              <a:tr h="6400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Cost to Play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Payoff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Net Gain/Loss</a:t>
                      </a:r>
                    </a:p>
                    <a:p>
                      <a:pPr algn="ctr"/>
                      <a:r>
                        <a:rPr lang="en-US" sz="1800" dirty="0" smtClean="0"/>
                        <a:t>[Payoff – Cost to Play]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P(x)</a:t>
                      </a:r>
                      <a:endParaRPr lang="en-US" sz="1800" dirty="0"/>
                    </a:p>
                  </a:txBody>
                  <a:tcPr marT="45710" marB="45710"/>
                </a:tc>
              </a:tr>
              <a:tr h="476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$20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$5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$5</a:t>
                      </a:r>
                      <a:r>
                        <a:rPr lang="en-US" sz="1800" baseline="0" dirty="0" smtClean="0"/>
                        <a:t> - $20 = -$15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0.50</a:t>
                      </a:r>
                      <a:endParaRPr lang="en-US" sz="1800" dirty="0"/>
                    </a:p>
                  </a:txBody>
                  <a:tcPr marT="45710" marB="45710"/>
                </a:tc>
              </a:tr>
              <a:tr h="4761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$20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$10 - $20 = -$10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0.25</a:t>
                      </a:r>
                      <a:endParaRPr lang="en-US" sz="1800" dirty="0"/>
                    </a:p>
                  </a:txBody>
                  <a:tcPr marT="45710" marB="45710"/>
                </a:tc>
              </a:tr>
              <a:tr h="4761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$20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$40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$40 - $20 = $20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0.25</a:t>
                      </a:r>
                      <a:endParaRPr lang="en-US" sz="1800" dirty="0"/>
                    </a:p>
                  </a:txBody>
                  <a:tcPr marT="45710" marB="45710"/>
                </a:tc>
              </a:tr>
            </a:tbl>
          </a:graphicData>
        </a:graphic>
      </p:graphicFrame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228600" y="4997450"/>
            <a:ext cx="88392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200" b="1" dirty="0" smtClean="0">
                <a:solidFill>
                  <a:srgbClr val="006600"/>
                </a:solidFill>
                <a:cs typeface="+mn-cs"/>
              </a:rPr>
              <a:t>Expected Value</a:t>
            </a:r>
            <a:r>
              <a:rPr lang="en-US" sz="2200" dirty="0" smtClean="0">
                <a:cs typeface="+mn-cs"/>
              </a:rPr>
              <a:t> = </a:t>
            </a:r>
            <a:r>
              <a:rPr lang="en-US" sz="2200" dirty="0" smtClean="0">
                <a:cs typeface="+mn-cs"/>
                <a:sym typeface="Symbol" charset="0"/>
              </a:rPr>
              <a:t>-15(0.5) + -10(0.25) + 20(0.25) 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200" dirty="0">
                <a:cs typeface="+mn-cs"/>
                <a:sym typeface="Symbol" charset="0"/>
              </a:rPr>
              <a:t> </a:t>
            </a:r>
            <a:r>
              <a:rPr lang="en-US" sz="2200" dirty="0" smtClean="0">
                <a:cs typeface="+mn-cs"/>
                <a:sym typeface="Symbol" charset="0"/>
              </a:rPr>
              <a:t>                          =  -7.5 + -2.5 + 5 = -5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200" dirty="0" smtClean="0">
                <a:cs typeface="+mn-cs"/>
                <a:sym typeface="Symbol" charset="0"/>
              </a:rPr>
              <a:t>Which means on average you should expect to lose $ 5, and the House gains $5.</a:t>
            </a:r>
            <a:endParaRPr lang="en-US" sz="22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536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0"/>
            <a:ext cx="536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0480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480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48000"/>
            <a:ext cx="536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0"/>
            <a:ext cx="539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048000"/>
            <a:ext cx="539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9600"/>
            <a:ext cx="536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19600"/>
            <a:ext cx="536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19600"/>
            <a:ext cx="536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196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196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4196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4196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4196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4196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196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196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4196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99" name="Picture 27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913" y="4419600"/>
            <a:ext cx="538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00" name="Picture 28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581150"/>
            <a:ext cx="536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01" name="Picture 29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581150"/>
            <a:ext cx="536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02" name="Picture 30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58115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03" name="Picture 31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158115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04" name="Picture 32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002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05" name="Picture 33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002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06" name="Picture 34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536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07" name="Picture 35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002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08" name="Picture 36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002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09" name="Picture 37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002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10" name="Picture 38"/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002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11" name="Picture 39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600200"/>
            <a:ext cx="539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12" name="Picture 40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913" y="1600200"/>
            <a:ext cx="538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13" name="Picture 41"/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62625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14" name="Picture 42"/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7912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15" name="Picture 43"/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7912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16" name="Picture 44"/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7912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17" name="Picture 45"/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536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18" name="Picture 46"/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7912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19" name="Picture 47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7912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20" name="Picture 48"/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7912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21" name="Picture 49"/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7912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22" name="Picture 50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7912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23" name="Picture 51"/>
          <p:cNvPicPr>
            <a:picLocks noChangeAspect="1" noChangeArrowheads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912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24" name="Picture 52"/>
          <p:cNvPicPr>
            <a:picLocks noChangeAspect="1" noChangeArrowheads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791200"/>
            <a:ext cx="539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25" name="Picture 53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538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28" name="Picture 56"/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5159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29" name="Picture 57"/>
          <p:cNvPicPr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14400"/>
            <a:ext cx="501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30" name="Picture 58"/>
          <p:cNvPicPr>
            <a:picLocks noChangeAspect="1" noChangeArrowheads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914400"/>
            <a:ext cx="43973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31" name="Picture 59"/>
          <p:cNvPicPr>
            <a:picLocks noChangeAspect="1" noChangeArrowheads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914400"/>
            <a:ext cx="5254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1066800" y="1066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dirty="0">
                <a:latin typeface="Comic Sans MS" charset="0"/>
                <a:cs typeface="+mn-cs"/>
              </a:rPr>
              <a:t>Hearts</a:t>
            </a:r>
          </a:p>
        </p:txBody>
      </p:sp>
      <p:sp>
        <p:nvSpPr>
          <p:cNvPr id="3133" name="Text Box 61"/>
          <p:cNvSpPr txBox="1">
            <a:spLocks noChangeArrowheads="1"/>
          </p:cNvSpPr>
          <p:nvPr/>
        </p:nvSpPr>
        <p:spPr bwMode="auto">
          <a:xfrm>
            <a:off x="3352800" y="1066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dirty="0">
                <a:latin typeface="Comic Sans MS" charset="0"/>
                <a:cs typeface="+mn-cs"/>
              </a:rPr>
              <a:t>Clubs</a:t>
            </a:r>
          </a:p>
        </p:txBody>
      </p:sp>
      <p:sp>
        <p:nvSpPr>
          <p:cNvPr id="3134" name="Text Box 62"/>
          <p:cNvSpPr txBox="1">
            <a:spLocks noChangeArrowheads="1"/>
          </p:cNvSpPr>
          <p:nvPr/>
        </p:nvSpPr>
        <p:spPr bwMode="auto">
          <a:xfrm>
            <a:off x="5257800" y="10668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dirty="0">
                <a:latin typeface="Comic Sans MS" charset="0"/>
                <a:cs typeface="+mn-cs"/>
              </a:rPr>
              <a:t>Diamonds</a:t>
            </a:r>
          </a:p>
        </p:txBody>
      </p:sp>
      <p:sp>
        <p:nvSpPr>
          <p:cNvPr id="3135" name="Text Box 63"/>
          <p:cNvSpPr txBox="1">
            <a:spLocks noChangeArrowheads="1"/>
          </p:cNvSpPr>
          <p:nvPr/>
        </p:nvSpPr>
        <p:spPr bwMode="auto">
          <a:xfrm>
            <a:off x="7620000" y="990600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dirty="0">
                <a:latin typeface="Comic Sans MS" charset="0"/>
                <a:cs typeface="+mn-cs"/>
              </a:rPr>
              <a:t>Spades</a:t>
            </a:r>
          </a:p>
        </p:txBody>
      </p:sp>
    </p:spTree>
  </p:cSld>
  <p:clrMapOvr>
    <a:masterClrMapping/>
  </p:clrMapOvr>
  <p:transition xmlns:p14="http://schemas.microsoft.com/office/powerpoint/2010/main" spd="med">
    <p:blinds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2" grpId="0"/>
      <p:bldP spid="3133" grpId="0"/>
      <p:bldP spid="3134" grpId="0"/>
      <p:bldP spid="31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Screen Shot 2016-04-06 at 8.28.00 PM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71438"/>
            <a:ext cx="9109075" cy="674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392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+mj-cs"/>
              </a:rPr>
              <a:t>Ex. 1: “Who </a:t>
            </a:r>
            <a:r>
              <a:rPr lang="en-US" dirty="0">
                <a:latin typeface="Arial" charset="0"/>
                <a:cs typeface="+mj-cs"/>
              </a:rPr>
              <a:t>Wants to be a Millionaire</a:t>
            </a:r>
            <a:r>
              <a:rPr lang="en-US" dirty="0" smtClean="0">
                <a:latin typeface="Arial" charset="0"/>
                <a:cs typeface="+mj-cs"/>
              </a:rPr>
              <a:t>?”</a:t>
            </a:r>
            <a:endParaRPr lang="en-US" dirty="0">
              <a:latin typeface="Arial" charset="0"/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latin typeface="Arial" charset="0"/>
                <a:cs typeface="+mn-cs"/>
              </a:rPr>
              <a:t>Let</a:t>
            </a:r>
            <a:r>
              <a:rPr lang="ja-JP" altLang="en-US" sz="2800" dirty="0" smtClean="0">
                <a:latin typeface="Arial" charset="0"/>
                <a:cs typeface="+mn-cs"/>
              </a:rPr>
              <a:t>’</a:t>
            </a:r>
            <a:r>
              <a:rPr lang="en-US" sz="2800" dirty="0" smtClean="0">
                <a:latin typeface="Arial" charset="0"/>
                <a:cs typeface="+mn-cs"/>
              </a:rPr>
              <a:t>s </a:t>
            </a:r>
            <a:r>
              <a:rPr lang="en-US" sz="2800" dirty="0">
                <a:latin typeface="Arial" charset="0"/>
                <a:cs typeface="+mn-cs"/>
              </a:rPr>
              <a:t>say you</a:t>
            </a:r>
            <a:r>
              <a:rPr lang="ja-JP" altLang="en-US" sz="2800" dirty="0">
                <a:latin typeface="Arial" charset="0"/>
                <a:cs typeface="+mn-cs"/>
              </a:rPr>
              <a:t>’</a:t>
            </a:r>
            <a:r>
              <a:rPr lang="en-US" sz="2800" dirty="0">
                <a:latin typeface="Arial" charset="0"/>
                <a:cs typeface="+mn-cs"/>
              </a:rPr>
              <a:t>re at the $125,000 question with no life-lines. The question you get is the </a:t>
            </a:r>
            <a:r>
              <a:rPr lang="en-US" sz="2800" dirty="0" smtClean="0">
                <a:latin typeface="Arial" charset="0"/>
                <a:cs typeface="+mn-cs"/>
              </a:rPr>
              <a:t>following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800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>
                <a:latin typeface="Arial" charset="0"/>
                <a:cs typeface="+mn-cs"/>
              </a:rPr>
              <a:t>Which Harry Potter character was the hero in the story?</a:t>
            </a:r>
            <a:endParaRPr lang="en-US" sz="2800" i="1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i="1" dirty="0">
                <a:latin typeface="Arial" charset="0"/>
                <a:cs typeface="+mn-cs"/>
              </a:rPr>
              <a:t>   A. </a:t>
            </a:r>
            <a:r>
              <a:rPr lang="en-US" sz="2800" i="1" dirty="0" smtClean="0">
                <a:latin typeface="Arial" charset="0"/>
                <a:cs typeface="+mn-cs"/>
              </a:rPr>
              <a:t>Harry Potter</a:t>
            </a:r>
            <a:endParaRPr lang="en-US" sz="2800" i="1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i="1" dirty="0">
                <a:latin typeface="Arial" charset="0"/>
                <a:cs typeface="+mn-cs"/>
              </a:rPr>
              <a:t>   B. </a:t>
            </a:r>
            <a:r>
              <a:rPr lang="en-US" sz="2800" i="1" dirty="0" smtClean="0">
                <a:latin typeface="Arial" charset="0"/>
                <a:cs typeface="+mn-cs"/>
              </a:rPr>
              <a:t>Neville </a:t>
            </a:r>
            <a:r>
              <a:rPr lang="en-US" sz="2800" i="1" dirty="0" err="1" smtClean="0">
                <a:latin typeface="Arial" charset="0"/>
                <a:cs typeface="+mn-cs"/>
              </a:rPr>
              <a:t>Longbottom</a:t>
            </a:r>
            <a:endParaRPr lang="en-US" sz="2800" i="1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i="1" dirty="0">
                <a:latin typeface="Arial" charset="0"/>
                <a:cs typeface="+mn-cs"/>
              </a:rPr>
              <a:t>   C. </a:t>
            </a:r>
            <a:r>
              <a:rPr lang="en-US" sz="2800" i="1" dirty="0" smtClean="0">
                <a:latin typeface="Arial" charset="0"/>
                <a:cs typeface="+mn-cs"/>
              </a:rPr>
              <a:t>Severus </a:t>
            </a:r>
            <a:r>
              <a:rPr lang="en-US" sz="2800" i="1" dirty="0" err="1" smtClean="0">
                <a:latin typeface="Arial" charset="0"/>
                <a:cs typeface="+mn-cs"/>
              </a:rPr>
              <a:t>Snape</a:t>
            </a:r>
            <a:endParaRPr lang="en-US" sz="2800" i="1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i="1" dirty="0">
                <a:latin typeface="Arial" charset="0"/>
                <a:cs typeface="+mn-cs"/>
              </a:rPr>
              <a:t>   D. </a:t>
            </a:r>
            <a:r>
              <a:rPr lang="en-US" sz="2800" i="1" dirty="0" smtClean="0">
                <a:latin typeface="Arial" charset="0"/>
                <a:cs typeface="+mn-cs"/>
              </a:rPr>
              <a:t>Hermione Granger</a:t>
            </a:r>
            <a:endParaRPr lang="en-US" sz="2800" i="1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800" i="1" dirty="0"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latin typeface="Arial" charset="0"/>
                <a:cs typeface="+mn-cs"/>
              </a:rPr>
              <a:t>a) If </a:t>
            </a:r>
            <a:r>
              <a:rPr lang="en-US" sz="2800" dirty="0">
                <a:latin typeface="Arial" charset="0"/>
                <a:cs typeface="+mn-cs"/>
              </a:rPr>
              <a:t>you get the question right you will be at </a:t>
            </a:r>
            <a:r>
              <a:rPr lang="en-US" sz="2800" dirty="0" smtClean="0">
                <a:latin typeface="Arial" charset="0"/>
                <a:cs typeface="+mn-cs"/>
              </a:rPr>
              <a:t>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dirty="0">
                <a:latin typeface="Arial" charset="0"/>
                <a:cs typeface="+mn-cs"/>
              </a:rPr>
              <a:t> </a:t>
            </a:r>
            <a:r>
              <a:rPr lang="en-US" sz="2800" dirty="0" smtClean="0">
                <a:latin typeface="Arial" charset="0"/>
                <a:cs typeface="+mn-cs"/>
              </a:rPr>
              <a:t>   $</a:t>
            </a:r>
            <a:r>
              <a:rPr lang="en-US" sz="2800" dirty="0">
                <a:latin typeface="Arial" charset="0"/>
                <a:cs typeface="+mn-cs"/>
              </a:rPr>
              <a:t>125,000.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latin typeface="Arial" charset="0"/>
                <a:cs typeface="+mn-cs"/>
              </a:rPr>
              <a:t>b) If </a:t>
            </a:r>
            <a:r>
              <a:rPr lang="en-US" sz="2800" dirty="0">
                <a:latin typeface="Arial" charset="0"/>
                <a:cs typeface="+mn-cs"/>
              </a:rPr>
              <a:t>you get the question wrong you fall back to </a:t>
            </a:r>
            <a:r>
              <a:rPr lang="en-US" sz="2800" dirty="0" smtClean="0">
                <a:latin typeface="Arial" charset="0"/>
                <a:cs typeface="+mn-cs"/>
              </a:rPr>
              <a:t>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latin typeface="Arial" charset="0"/>
                <a:cs typeface="+mn-cs"/>
              </a:rPr>
              <a:t>    $</a:t>
            </a:r>
            <a:r>
              <a:rPr lang="en-US" sz="2800" dirty="0">
                <a:latin typeface="Arial" charset="0"/>
                <a:cs typeface="+mn-cs"/>
              </a:rPr>
              <a:t>32,000.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latin typeface="Arial" charset="0"/>
                <a:cs typeface="+mn-cs"/>
              </a:rPr>
              <a:t>c) Your </a:t>
            </a:r>
            <a:r>
              <a:rPr lang="en-US" sz="2800" dirty="0">
                <a:latin typeface="Arial" charset="0"/>
                <a:cs typeface="+mn-cs"/>
              </a:rPr>
              <a:t>third option is to walk away with </a:t>
            </a:r>
            <a:r>
              <a:rPr lang="en-US" sz="2800" dirty="0" smtClean="0">
                <a:latin typeface="Arial" charset="0"/>
                <a:cs typeface="+mn-cs"/>
              </a:rPr>
              <a:t>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dirty="0">
                <a:latin typeface="Arial" charset="0"/>
                <a:cs typeface="+mn-cs"/>
              </a:rPr>
              <a:t> </a:t>
            </a:r>
            <a:r>
              <a:rPr lang="en-US" sz="2800" dirty="0" smtClean="0">
                <a:latin typeface="Arial" charset="0"/>
                <a:cs typeface="+mn-cs"/>
              </a:rPr>
              <a:t>   $</a:t>
            </a:r>
            <a:r>
              <a:rPr lang="en-US" sz="2800" dirty="0">
                <a:latin typeface="Arial" charset="0"/>
                <a:cs typeface="+mn-cs"/>
              </a:rPr>
              <a:t>64,000.</a:t>
            </a:r>
          </a:p>
          <a:p>
            <a:pPr marL="0" indent="0" eaLnBrk="1" hangingPunct="1">
              <a:buFontTx/>
              <a:buNone/>
              <a:defRPr/>
            </a:pPr>
            <a:endParaRPr lang="en-US" sz="2800" dirty="0" smtClean="0">
              <a:latin typeface="Arial" charset="0"/>
              <a:cs typeface="+mn-cs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latin typeface="Arial" charset="0"/>
                <a:cs typeface="+mn-cs"/>
              </a:rPr>
              <a:t>Q: What </a:t>
            </a:r>
            <a:r>
              <a:rPr lang="en-US" sz="2800" dirty="0">
                <a:latin typeface="Arial" charset="0"/>
                <a:cs typeface="+mn-cs"/>
              </a:rPr>
              <a:t>to do, what to do</a:t>
            </a:r>
            <a:r>
              <a:rPr lang="en-US" sz="2800" dirty="0" smtClean="0">
                <a:latin typeface="Arial" charset="0"/>
                <a:cs typeface="+mn-cs"/>
              </a:rPr>
              <a:t>?</a:t>
            </a:r>
          </a:p>
          <a:p>
            <a:pPr marL="0" indent="0" eaLnBrk="1" hangingPunct="1">
              <a:buFontTx/>
              <a:buNone/>
              <a:defRPr/>
            </a:pPr>
            <a:endParaRPr lang="en-US" sz="2800" dirty="0" smtClean="0">
              <a:latin typeface="Arial" charset="0"/>
              <a:cs typeface="+mn-cs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400" dirty="0" smtClean="0">
                <a:latin typeface="Arial" charset="0"/>
                <a:cs typeface="+mn-cs"/>
              </a:rPr>
              <a:t>Use Expected Values to determine your answer.</a:t>
            </a:r>
            <a:endParaRPr lang="en-US" sz="2400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7715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Given Conditions</a:t>
            </a:r>
            <a:endParaRPr lang="en-US" dirty="0">
              <a:cs typeface="+mj-cs"/>
            </a:endParaRPr>
          </a:p>
        </p:txBody>
      </p:sp>
      <p:pic>
        <p:nvPicPr>
          <p:cNvPr id="22531" name="Picture 2" descr="Screen Shot 2016-04-06 at 8.34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789363"/>
            <a:ext cx="2195512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 descr="Screen Shot 2016-04-06 at 8.39.25 PM.png"/>
          <p:cNvPicPr>
            <a:picLocks noChangeAspect="1"/>
          </p:cNvPicPr>
          <p:nvPr/>
        </p:nvPicPr>
        <p:blipFill>
          <a:blip r:embed="rId2">
            <a:alphaModFix amt="9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305800" cy="567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9411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600" y="2438400"/>
          <a:ext cx="7086600" cy="1811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4648"/>
                <a:gridCol w="1789683"/>
                <a:gridCol w="1822269"/>
              </a:tblGrid>
              <a:tr h="6400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Answer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Options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Payoff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6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correct answer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$125,000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1/4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6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incorrect answers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$32,000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3/4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695" name="Rectangle 2"/>
          <p:cNvSpPr>
            <a:spLocks noChangeArrowheads="1"/>
          </p:cNvSpPr>
          <p:nvPr/>
        </p:nvSpPr>
        <p:spPr bwMode="auto">
          <a:xfrm>
            <a:off x="228600" y="4432300"/>
            <a:ext cx="7850188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/>
              <a:t>What is our expectation “E(x)”?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E(x) = $125,000(1/4) + $32,000(3/4)</a:t>
            </a:r>
          </a:p>
          <a:p>
            <a:pPr>
              <a:lnSpc>
                <a:spcPct val="90000"/>
              </a:lnSpc>
            </a:pPr>
            <a:r>
              <a:rPr lang="en-US"/>
              <a:t>       </a:t>
            </a:r>
          </a:p>
          <a:p>
            <a:pPr>
              <a:lnSpc>
                <a:spcPct val="90000"/>
              </a:lnSpc>
            </a:pPr>
            <a:r>
              <a:rPr lang="en-US"/>
              <a:t>        = $55,250. </a:t>
            </a:r>
          </a:p>
          <a:p>
            <a:pPr>
              <a:lnSpc>
                <a:spcPct val="90000"/>
              </a:lnSpc>
            </a:pPr>
            <a:r>
              <a:rPr lang="en-US"/>
              <a:t>    </a:t>
            </a:r>
          </a:p>
          <a:p>
            <a:pPr>
              <a:lnSpc>
                <a:spcPct val="90000"/>
              </a:lnSpc>
            </a:pPr>
            <a:r>
              <a:rPr lang="en-US"/>
              <a:t>           $55,250 &lt; $64,000 (walk away value).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FINAL ANSWER: Take your money and RUN!</a:t>
            </a:r>
          </a:p>
        </p:txBody>
      </p:sp>
      <p:pic>
        <p:nvPicPr>
          <p:cNvPr id="24596" name="Picture 3" descr="Screen Shot 2016-04-06 at 8.39.25 PM.png"/>
          <p:cNvPicPr>
            <a:picLocks noChangeAspect="1"/>
          </p:cNvPicPr>
          <p:nvPr/>
        </p:nvPicPr>
        <p:blipFill>
          <a:blip r:embed="rId2">
            <a:alphaModFix amt="9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5888"/>
            <a:ext cx="730567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9411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86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+mj-cs"/>
              </a:rPr>
              <a:t>What if we had a 50/50</a:t>
            </a:r>
          </a:p>
        </p:txBody>
      </p:sp>
      <p:pic>
        <p:nvPicPr>
          <p:cNvPr id="25602" name="Picture 4" descr="Screen Shot 2016-04-06 at 9.03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90600"/>
            <a:ext cx="47307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762000" y="3657600"/>
            <a:ext cx="78486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Then 2 of the choices would vanish.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Now the choices left will be</a:t>
            </a:r>
          </a:p>
          <a:p>
            <a:pPr>
              <a:lnSpc>
                <a:spcPct val="80000"/>
              </a:lnSpc>
            </a:pPr>
            <a:r>
              <a:rPr lang="en-US" sz="2400"/>
              <a:t> A. H</a:t>
            </a:r>
            <a:r>
              <a:rPr lang="en-US" sz="2400" i="1"/>
              <a:t>arry Potter</a:t>
            </a:r>
          </a:p>
          <a:p>
            <a:pPr>
              <a:lnSpc>
                <a:spcPct val="80000"/>
              </a:lnSpc>
            </a:pPr>
            <a:r>
              <a:rPr lang="en-US" sz="2400"/>
              <a:t> C. </a:t>
            </a:r>
            <a:r>
              <a:rPr lang="en-US" sz="2400" i="1"/>
              <a:t>Severus Snape</a:t>
            </a:r>
          </a:p>
        </p:txBody>
      </p:sp>
      <p:sp>
        <p:nvSpPr>
          <p:cNvPr id="29700" name="TextBox 6"/>
          <p:cNvSpPr txBox="1">
            <a:spLocks noChangeArrowheads="1"/>
          </p:cNvSpPr>
          <p:nvPr/>
        </p:nvSpPr>
        <p:spPr bwMode="auto">
          <a:xfrm>
            <a:off x="838200" y="5562600"/>
            <a:ext cx="4205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latin typeface="Times New Roman" charset="0"/>
              </a:rPr>
              <a:t>What to do, now?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2133600"/>
          <a:ext cx="7791451" cy="2214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54"/>
                <a:gridCol w="1229806"/>
                <a:gridCol w="1252198"/>
                <a:gridCol w="2921793"/>
              </a:tblGrid>
              <a:tr h="7381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Number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Payoff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P(x)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correct answer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$125,000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$125,00 x ½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incorrect answers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$32,000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$32,000 x ½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743" name="Rectangle 2"/>
          <p:cNvSpPr>
            <a:spLocks noChangeArrowheads="1"/>
          </p:cNvSpPr>
          <p:nvPr/>
        </p:nvSpPr>
        <p:spPr bwMode="auto">
          <a:xfrm>
            <a:off x="250825" y="4316413"/>
            <a:ext cx="7850188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What is our expectation “E(x)”?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E(x) = $125,000(1/2) + $32,000(1/2) = $78,500. </a:t>
            </a:r>
          </a:p>
          <a:p>
            <a:pPr>
              <a:lnSpc>
                <a:spcPct val="90000"/>
              </a:lnSpc>
            </a:pPr>
            <a:r>
              <a:rPr lang="en-US" sz="2400"/>
              <a:t>    </a:t>
            </a:r>
          </a:p>
          <a:p>
            <a:pPr>
              <a:lnSpc>
                <a:spcPct val="90000"/>
              </a:lnSpc>
            </a:pPr>
            <a:r>
              <a:rPr lang="en-US" sz="2400"/>
              <a:t> $78,500 &gt; $64,000 [walk away value].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FINAL ANSWER: Take the guess, and hope for the best!</a:t>
            </a:r>
          </a:p>
        </p:txBody>
      </p:sp>
      <p:pic>
        <p:nvPicPr>
          <p:cNvPr id="26648" name="Picture 4" descr="Screen Shot 2016-04-06 at 8.46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15888"/>
            <a:ext cx="6264275" cy="196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Screen Shot 2016-04-06 at 8.28.00 PM.pn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471488"/>
            <a:ext cx="8972550" cy="59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+mj-cs"/>
              </a:rPr>
              <a:t>FINAL ANSWER</a:t>
            </a:r>
            <a:endParaRPr lang="en-US" dirty="0">
              <a:latin typeface="Arial" charset="0"/>
              <a:cs typeface="+mj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450" cy="2239963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i="1" dirty="0">
                <a:latin typeface="Arial" charset="0"/>
              </a:rPr>
              <a:t>Which Harry Potter character was the hero in the story?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i="1" dirty="0">
              <a:latin typeface="Arial" charset="0"/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dirty="0">
              <a:latin typeface="Arial" charset="0"/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Arial" charset="0"/>
                <a:cs typeface="+mn-cs"/>
              </a:rPr>
              <a:t>The </a:t>
            </a:r>
            <a:r>
              <a:rPr lang="en-US" dirty="0">
                <a:latin typeface="Arial" charset="0"/>
                <a:cs typeface="+mn-cs"/>
              </a:rPr>
              <a:t>answer is C</a:t>
            </a:r>
            <a:r>
              <a:rPr lang="en-US" dirty="0" smtClean="0">
                <a:latin typeface="Arial" charset="0"/>
                <a:cs typeface="+mn-cs"/>
              </a:rPr>
              <a:t>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Arial" charset="0"/>
                <a:cs typeface="+mn-cs"/>
              </a:rPr>
              <a:t>Severus </a:t>
            </a:r>
            <a:r>
              <a:rPr lang="en-US" dirty="0" err="1" smtClean="0">
                <a:latin typeface="Arial" charset="0"/>
                <a:cs typeface="+mn-cs"/>
              </a:rPr>
              <a:t>Snape</a:t>
            </a:r>
            <a:endParaRPr lang="en-US" dirty="0" smtClean="0"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1546</Words>
  <Application>Microsoft Macintosh PowerPoint</Application>
  <PresentationFormat>On-screen Show (4:3)</PresentationFormat>
  <Paragraphs>226</Paragraphs>
  <Slides>21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Chart</vt:lpstr>
      <vt:lpstr>Using E(x) to make wise Decisions</vt:lpstr>
      <vt:lpstr>PowerPoint Presentation</vt:lpstr>
      <vt:lpstr>Ex. 1: “Who Wants to be a Millionaire?”</vt:lpstr>
      <vt:lpstr>Given Conditions</vt:lpstr>
      <vt:lpstr>PowerPoint Presentation</vt:lpstr>
      <vt:lpstr>PowerPoint Presentation</vt:lpstr>
      <vt:lpstr>What if we had a 50/50</vt:lpstr>
      <vt:lpstr>PowerPoint Presentation</vt:lpstr>
      <vt:lpstr>FINAL ANSWER</vt:lpstr>
      <vt:lpstr>PowerPoint Presentation</vt:lpstr>
      <vt:lpstr>PowerPoint Presentation</vt:lpstr>
      <vt:lpstr>PowerPoint Presentation</vt:lpstr>
      <vt:lpstr>PowerPoint Presentation</vt:lpstr>
      <vt:lpstr>Evaluating an Insurance Policy</vt:lpstr>
      <vt:lpstr>PowerPoint Presentation</vt:lpstr>
      <vt:lpstr>Evaluating an Insurance Policy</vt:lpstr>
      <vt:lpstr>Main Purpose of Using Expected Values in Game Playing Decisions</vt:lpstr>
      <vt:lpstr>Get to Know Card Playing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E(x) to make wise Decisions</dc:title>
  <dc:creator>May Ng</dc:creator>
  <cp:lastModifiedBy>May Ng</cp:lastModifiedBy>
  <cp:revision>1</cp:revision>
  <dcterms:created xsi:type="dcterms:W3CDTF">2018-05-21T22:12:42Z</dcterms:created>
  <dcterms:modified xsi:type="dcterms:W3CDTF">2018-05-21T22:15:31Z</dcterms:modified>
</cp:coreProperties>
</file>