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7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16"/>
  </p:notesMasterIdLst>
  <p:sldIdLst>
    <p:sldId id="256" r:id="rId2"/>
    <p:sldId id="275" r:id="rId3"/>
    <p:sldId id="279" r:id="rId4"/>
    <p:sldId id="283" r:id="rId5"/>
    <p:sldId id="281" r:id="rId6"/>
    <p:sldId id="280" r:id="rId7"/>
    <p:sldId id="282" r:id="rId8"/>
    <p:sldId id="284" r:id="rId9"/>
    <p:sldId id="259" r:id="rId10"/>
    <p:sldId id="286" r:id="rId11"/>
    <p:sldId id="263" r:id="rId12"/>
    <p:sldId id="264" r:id="rId13"/>
    <p:sldId id="276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vis01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5.e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4.emf"/><Relationship Id="rId3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5C806-6DE4-CA4E-9284-8E3C283B4412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C6199-5643-EC4F-9602-459E8BDB9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December 6,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December 6,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Wednesday, December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e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ople.richland.edu/james/ictcm/2001/descriptive/helpcenter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.richland.edu/james/ictcm/2001/descriptive/helpcenter.html" TargetMode="Externa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5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804" y="1995884"/>
            <a:ext cx="7543800" cy="1149166"/>
          </a:xfrm>
        </p:spPr>
        <p:txBody>
          <a:bodyPr/>
          <a:lstStyle/>
          <a:p>
            <a:pPr algn="ctr"/>
            <a:r>
              <a:rPr lang="en-US" dirty="0" smtClean="0"/>
              <a:t>Notes #21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560" y="3142073"/>
            <a:ext cx="6172200" cy="125132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Ch</a:t>
            </a:r>
            <a:r>
              <a:rPr lang="en-US" sz="2800" dirty="0" smtClean="0"/>
              <a:t> 3-3 Measure of Variations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576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90571"/>
            <a:ext cx="7345363" cy="39319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Use Example 1 test scores of five randomly selected</a:t>
            </a:r>
            <a:r>
              <a:rPr lang="en-US" b="1" dirty="0"/>
              <a:t> </a:t>
            </a:r>
            <a:r>
              <a:rPr lang="en-US" b="1" dirty="0" smtClean="0"/>
              <a:t>students</a:t>
            </a:r>
          </a:p>
          <a:p>
            <a:pPr marL="0" indent="0">
              <a:buNone/>
            </a:pPr>
            <a:r>
              <a:rPr lang="en-US" b="1" dirty="0" smtClean="0"/>
              <a:t>                     67</a:t>
            </a:r>
            <a:r>
              <a:rPr lang="en-US" b="1" dirty="0"/>
              <a:t>, 72, 85, 93 and </a:t>
            </a:r>
            <a:r>
              <a:rPr lang="en-US" b="1" dirty="0" smtClean="0"/>
              <a:t>98 </a:t>
            </a:r>
          </a:p>
          <a:p>
            <a:pPr marL="0" indent="0">
              <a:buNone/>
            </a:pPr>
            <a:r>
              <a:rPr lang="en-US" b="1" dirty="0" smtClean="0"/>
              <a:t>Determine </a:t>
            </a:r>
            <a:r>
              <a:rPr lang="en-US" b="1" dirty="0"/>
              <a:t>the </a:t>
            </a:r>
            <a:r>
              <a:rPr lang="en-US" b="1" dirty="0" smtClean="0"/>
              <a:t>Standard Deviation </a:t>
            </a:r>
            <a:r>
              <a:rPr lang="en-US" b="1" dirty="0"/>
              <a:t>of the test scores </a:t>
            </a:r>
            <a:r>
              <a:rPr lang="en-US" b="1" dirty="0" smtClean="0"/>
              <a:t>from Example 1 (Remember Sample Variation: 176.5)</a:t>
            </a:r>
          </a:p>
          <a:p>
            <a:pPr marL="0" indent="0">
              <a:buNone/>
            </a:pPr>
            <a:r>
              <a:rPr lang="en-US" b="1" u="sng" dirty="0" smtClean="0"/>
              <a:t>Sample Variation</a:t>
            </a:r>
            <a:endParaRPr lang="en-US" b="1" u="sng" dirty="0"/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43062"/>
              </p:ext>
            </p:extLst>
          </p:nvPr>
        </p:nvGraphicFramePr>
        <p:xfrm>
          <a:off x="5164138" y="4805363"/>
          <a:ext cx="18907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3" imgW="2159000" imgH="1003300" progId="Equation.3">
                  <p:embed/>
                </p:oleObj>
              </mc:Choice>
              <mc:Fallback>
                <p:oleObj name="Equation" r:id="rId3" imgW="21590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4805363"/>
                        <a:ext cx="1890712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602119"/>
              </p:ext>
            </p:extLst>
          </p:nvPr>
        </p:nvGraphicFramePr>
        <p:xfrm>
          <a:off x="1311275" y="5099050"/>
          <a:ext cx="17097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5" imgW="762000" imgH="215900" progId="Equation.3">
                  <p:embed/>
                </p:oleObj>
              </mc:Choice>
              <mc:Fallback>
                <p:oleObj name="Equation" r:id="rId5" imgW="762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1275" y="5099050"/>
                        <a:ext cx="1709738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252207"/>
              </p:ext>
            </p:extLst>
          </p:nvPr>
        </p:nvGraphicFramePr>
        <p:xfrm>
          <a:off x="5187950" y="5921375"/>
          <a:ext cx="25606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7" imgW="1092200" imgH="215900" progId="Equation.3">
                  <p:embed/>
                </p:oleObj>
              </mc:Choice>
              <mc:Fallback>
                <p:oleObj name="Equation" r:id="rId7" imgW="1092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7950" y="5921375"/>
                        <a:ext cx="2560638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8664" y="4279186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Standard Deviation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26668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19088" y="268288"/>
            <a:ext cx="846137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 smtClean="0">
                <a:solidFill>
                  <a:srgbClr val="008000"/>
                </a:solidFill>
              </a:rPr>
              <a:t>Example 3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87400" y="1219200"/>
            <a:ext cx="76644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b="0" dirty="0"/>
              <a:t>F</a:t>
            </a:r>
            <a:r>
              <a:rPr lang="en-US" sz="3200" b="0" dirty="0" smtClean="0"/>
              <a:t>ind </a:t>
            </a:r>
            <a:r>
              <a:rPr lang="en-US" sz="3200" b="0" dirty="0"/>
              <a:t>the standard deviation of these numbers of chocolate chips: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b="0" dirty="0"/>
              <a:t>		     22, 22, 26, 24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19088" y="268288"/>
            <a:ext cx="846137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 smtClean="0">
                <a:solidFill>
                  <a:srgbClr val="008000"/>
                </a:solidFill>
              </a:rPr>
              <a:t>Example 3</a:t>
            </a:r>
            <a:endParaRPr lang="en-US" sz="4000" dirty="0">
              <a:solidFill>
                <a:srgbClr val="00800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71372"/>
              </p:ext>
            </p:extLst>
          </p:nvPr>
        </p:nvGraphicFramePr>
        <p:xfrm>
          <a:off x="595313" y="1517650"/>
          <a:ext cx="7835900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4" imgW="3606800" imgH="1549400" progId="Equation.3">
                  <p:embed/>
                </p:oleObj>
              </mc:Choice>
              <mc:Fallback>
                <p:oleObj name="Equation" r:id="rId4" imgW="3606800" imgH="154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1517650"/>
                        <a:ext cx="7835900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9088" y="5475476"/>
            <a:ext cx="8529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The Standard Deviation of the number of chocolate chips </a:t>
            </a:r>
          </a:p>
          <a:p>
            <a:r>
              <a:rPr lang="en-US" sz="2400" dirty="0" smtClean="0"/>
              <a:t>is 1.91.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6486" y="4201725"/>
            <a:ext cx="27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The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Formula Review:</a:t>
            </a:r>
          </a:p>
          <a:p>
            <a:pPr marL="0" indent="0">
              <a:buNone/>
            </a:pPr>
            <a:r>
              <a:rPr lang="en-US" dirty="0"/>
              <a:t>Range = Max </a:t>
            </a:r>
            <a:r>
              <a:rPr lang="en-US" dirty="0" smtClean="0"/>
              <a:t>– </a:t>
            </a:r>
            <a:r>
              <a:rPr lang="en-US" dirty="0"/>
              <a:t>Min</a:t>
            </a:r>
          </a:p>
          <a:p>
            <a:pPr marL="0" indent="0">
              <a:buNone/>
            </a:pPr>
            <a:r>
              <a:rPr lang="en-US" b="1" dirty="0" smtClean="0"/>
              <a:t>Fact: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range is approximately four times the standard deviation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Problem with Range: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uses only the extreme values, it is greatly affected by extreme values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85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144463"/>
            <a:ext cx="8686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4000" dirty="0">
                <a:solidFill>
                  <a:srgbClr val="007600"/>
                </a:solidFill>
              </a:rPr>
              <a:t>Standard Deviation – </a:t>
            </a:r>
          </a:p>
          <a:p>
            <a:pPr algn="ctr"/>
            <a:r>
              <a:rPr lang="en-US" sz="4000" dirty="0" smtClean="0">
                <a:solidFill>
                  <a:srgbClr val="007600"/>
                </a:solidFill>
              </a:rPr>
              <a:t>4 Important </a:t>
            </a:r>
            <a:r>
              <a:rPr lang="en-US" sz="4000" dirty="0">
                <a:solidFill>
                  <a:srgbClr val="007600"/>
                </a:solidFill>
              </a:rPr>
              <a:t>Properties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4986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b="0" dirty="0" smtClean="0"/>
              <a:t>It is </a:t>
            </a:r>
            <a:r>
              <a:rPr lang="en-US" sz="2800" b="0" dirty="0"/>
              <a:t>a measure of </a:t>
            </a:r>
            <a:r>
              <a:rPr lang="en-US" sz="2800" b="0" dirty="0" smtClean="0"/>
              <a:t>differences </a:t>
            </a:r>
            <a:r>
              <a:rPr lang="en-US" sz="2800" b="0" dirty="0"/>
              <a:t>of all values from the mean.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81000" y="2532063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b="0" dirty="0" smtClean="0"/>
              <a:t>It</a:t>
            </a:r>
            <a:r>
              <a:rPr lang="en-US" sz="2800" dirty="0" smtClean="0"/>
              <a:t> </a:t>
            </a:r>
            <a:r>
              <a:rPr lang="en-US" sz="2800" b="0" dirty="0" smtClean="0"/>
              <a:t>is </a:t>
            </a:r>
            <a:r>
              <a:rPr lang="en-US" sz="2800" b="0" dirty="0"/>
              <a:t>usually positive (it is never negative).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81000" y="346994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b="0" dirty="0" smtClean="0"/>
              <a:t>It is influenced by outliers</a:t>
            </a:r>
            <a:endParaRPr lang="en-US" sz="2800" b="0" dirty="0"/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41312" y="4238770"/>
            <a:ext cx="8574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b="0" dirty="0"/>
              <a:t>The units </a:t>
            </a:r>
            <a:r>
              <a:rPr lang="en-US" sz="2800" b="0" dirty="0" smtClean="0"/>
              <a:t>are </a:t>
            </a:r>
            <a:r>
              <a:rPr lang="en-US" sz="2800" b="0" dirty="0"/>
              <a:t>the same as the units of the original data values.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/>
      <p:bldP spid="138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Measure of Statistical Variance?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ANS:</a:t>
            </a:r>
          </a:p>
          <a:p>
            <a:pPr marL="0" indent="0">
              <a:buNone/>
            </a:pPr>
            <a:r>
              <a:rPr lang="en-US" dirty="0" smtClean="0"/>
              <a:t>1. It </a:t>
            </a:r>
            <a:r>
              <a:rPr lang="en-US" dirty="0"/>
              <a:t>is a numerical value used to indicate how widely individuals in a group </a:t>
            </a:r>
            <a:r>
              <a:rPr lang="en-US" dirty="0" smtClean="0"/>
              <a:t>are different or similar.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dirty="0"/>
              <a:t>G</a:t>
            </a:r>
            <a:r>
              <a:rPr lang="en-US" dirty="0" smtClean="0"/>
              <a:t>ives </a:t>
            </a:r>
            <a:r>
              <a:rPr lang="en-US" dirty="0"/>
              <a:t>a measure </a:t>
            </a:r>
            <a:r>
              <a:rPr lang="en-US" dirty="0" smtClean="0"/>
              <a:t>of </a:t>
            </a:r>
            <a:r>
              <a:rPr lang="en-US" dirty="0"/>
              <a:t>how far the data points </a:t>
            </a:r>
            <a:r>
              <a:rPr lang="en-US" dirty="0" smtClean="0"/>
              <a:t>is from the mean.</a:t>
            </a:r>
          </a:p>
        </p:txBody>
      </p:sp>
    </p:spTree>
    <p:extLst>
      <p:ext uri="{BB962C8B-B14F-4D97-AF65-F5344CB8AC3E}">
        <p14:creationId xmlns:p14="http://schemas.microsoft.com/office/powerpoint/2010/main" val="211695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Common Measures of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US" sz="2800" dirty="0" smtClean="0"/>
              <a:t>Variance</a:t>
            </a:r>
          </a:p>
          <a:p>
            <a:pPr marL="0" indent="0">
              <a:buNone/>
            </a:pPr>
            <a:r>
              <a:rPr lang="en-US" sz="2800" dirty="0"/>
              <a:t>Measure how the data distributes itself from the mean or expected value.</a:t>
            </a:r>
            <a:endParaRPr lang="en-US" sz="2800" u="sng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514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62" y="1820001"/>
            <a:ext cx="7826679" cy="4483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Sample Variance</a:t>
            </a:r>
            <a:r>
              <a:rPr lang="en-US" b="1" dirty="0" smtClean="0"/>
              <a:t> </a:t>
            </a:r>
            <a:r>
              <a:rPr lang="en-US" b="1" i="1" dirty="0" smtClean="0"/>
              <a:t> </a:t>
            </a:r>
            <a:r>
              <a:rPr lang="el-GR" b="1" i="1" dirty="0"/>
              <a:t>s</a:t>
            </a:r>
            <a:r>
              <a:rPr lang="el-GR" b="1" baseline="30000" dirty="0"/>
              <a:t>2</a:t>
            </a:r>
            <a:r>
              <a:rPr lang="el-GR" b="1" dirty="0"/>
              <a:t> = Σ ( x</a:t>
            </a:r>
            <a:r>
              <a:rPr lang="el-GR" b="1" baseline="-25000" dirty="0"/>
              <a:t>i</a:t>
            </a:r>
            <a:r>
              <a:rPr lang="el-GR" b="1" dirty="0"/>
              <a:t> -</a:t>
            </a:r>
            <a:r>
              <a:rPr lang="en-US" b="1" dirty="0"/>
              <a:t>  </a:t>
            </a:r>
            <a:r>
              <a:rPr lang="el-GR" b="1" dirty="0"/>
              <a:t> </a:t>
            </a:r>
            <a:r>
              <a:rPr lang="en-US" b="1" dirty="0"/>
              <a:t> </a:t>
            </a:r>
            <a:r>
              <a:rPr lang="el-GR" b="1" dirty="0" smtClean="0"/>
              <a:t>)</a:t>
            </a:r>
            <a:r>
              <a:rPr lang="en-US" b="1" dirty="0" smtClean="0"/>
              <a:t> 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l-GR" b="1" dirty="0"/>
              <a:t>/ ( n - 1 ) 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x</a:t>
            </a:r>
            <a:r>
              <a:rPr lang="el-GR" baseline="-25000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: Original Data </a:t>
            </a:r>
            <a:r>
              <a:rPr lang="en-US" dirty="0"/>
              <a:t>V</a:t>
            </a:r>
            <a:r>
              <a:rPr lang="en-US" dirty="0" smtClean="0"/>
              <a:t>alue(s)</a:t>
            </a:r>
          </a:p>
          <a:p>
            <a:pPr marL="0" indent="0">
              <a:buNone/>
            </a:pPr>
            <a:r>
              <a:rPr lang="en-US" dirty="0" smtClean="0"/>
              <a:t>             : deviation </a:t>
            </a:r>
            <a:r>
              <a:rPr lang="en-US" dirty="0"/>
              <a:t>from the </a:t>
            </a:r>
            <a:r>
              <a:rPr lang="en-US" dirty="0" smtClean="0"/>
              <a:t>mean</a:t>
            </a:r>
          </a:p>
          <a:p>
            <a:pPr marL="0" indent="0">
              <a:buNone/>
            </a:pPr>
            <a:r>
              <a:rPr lang="en-US" dirty="0" smtClean="0"/>
              <a:t>n : Total # of data values or Sample Size</a:t>
            </a:r>
          </a:p>
          <a:p>
            <a:pPr marL="0" indent="0">
              <a:buNone/>
            </a:pPr>
            <a:r>
              <a:rPr lang="en-US" dirty="0" smtClean="0"/>
              <a:t>n – 1: degrees of freedom (aka. </a:t>
            </a:r>
            <a:r>
              <a:rPr lang="en-US" dirty="0"/>
              <a:t>S</a:t>
            </a:r>
            <a:r>
              <a:rPr lang="en-US" dirty="0" smtClean="0"/>
              <a:t>ample size minus 1)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56241"/>
              </p:ext>
            </p:extLst>
          </p:nvPr>
        </p:nvGraphicFramePr>
        <p:xfrm>
          <a:off x="545035" y="3062212"/>
          <a:ext cx="989511" cy="534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4" name="Equation" r:id="rId3" imgW="469900" imgH="254000" progId="Equation.3">
                  <p:embed/>
                </p:oleObj>
              </mc:Choice>
              <mc:Fallback>
                <p:oleObj name="Equation" r:id="rId3" imgW="4699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035" y="3062212"/>
                        <a:ext cx="989511" cy="534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789830"/>
              </p:ext>
            </p:extLst>
          </p:nvPr>
        </p:nvGraphicFramePr>
        <p:xfrm>
          <a:off x="4539970" y="1883961"/>
          <a:ext cx="241834" cy="399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5" name="Equation" r:id="rId5" imgW="127000" imgH="215900" progId="Equation.3">
                  <p:embed/>
                </p:oleObj>
              </mc:Choice>
              <mc:Fallback>
                <p:oleObj name="Equation" r:id="rId5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39970" y="1883961"/>
                        <a:ext cx="241834" cy="399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07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 Steps to Calculating </a:t>
            </a:r>
            <a:br>
              <a:rPr lang="en-US" dirty="0" smtClean="0"/>
            </a:br>
            <a:r>
              <a:rPr lang="en-US" dirty="0" smtClean="0"/>
              <a:t>Sample Variance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Find </a:t>
            </a:r>
            <a:r>
              <a:rPr lang="en-US" dirty="0"/>
              <a:t>the </a:t>
            </a:r>
            <a:r>
              <a:rPr lang="en-US" dirty="0">
                <a:solidFill>
                  <a:srgbClr val="FF6600"/>
                </a:solidFill>
                <a:hlinkClick r:id="rId2"/>
              </a:rPr>
              <a:t>mean</a:t>
            </a:r>
            <a:r>
              <a:rPr lang="en-US" dirty="0"/>
              <a:t> of the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Subtract</a:t>
            </a:r>
            <a:r>
              <a:rPr lang="en-US" dirty="0" smtClean="0"/>
              <a:t> </a:t>
            </a:r>
            <a:r>
              <a:rPr lang="en-US" dirty="0"/>
              <a:t>the mean from each value to find the deviation from the mean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6600"/>
                </a:solidFill>
              </a:rPr>
              <a:t>Square</a:t>
            </a:r>
            <a:r>
              <a:rPr lang="en-US" dirty="0" smtClean="0"/>
              <a:t> </a:t>
            </a:r>
            <a:r>
              <a:rPr lang="en-US" dirty="0"/>
              <a:t>the deviation from the mean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6600"/>
                </a:solidFill>
              </a:rPr>
              <a:t>Total</a:t>
            </a:r>
            <a:r>
              <a:rPr lang="en-US" dirty="0" smtClean="0"/>
              <a:t> </a:t>
            </a:r>
            <a:r>
              <a:rPr lang="en-US" dirty="0"/>
              <a:t>the squares of the deviation from the </a:t>
            </a:r>
            <a:r>
              <a:rPr lang="en-US" dirty="0" smtClean="0"/>
              <a:t>mean &amp; </a:t>
            </a:r>
            <a:r>
              <a:rPr lang="en-US" dirty="0" smtClean="0">
                <a:solidFill>
                  <a:srgbClr val="FF6600"/>
                </a:solidFill>
              </a:rPr>
              <a:t>divide</a:t>
            </a:r>
            <a:r>
              <a:rPr lang="en-US" dirty="0" smtClean="0"/>
              <a:t> by the degrees of freedom (Sample Size minus 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8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 #1 Determine Sample Variance</a:t>
            </a:r>
            <a:br>
              <a:rPr lang="en-US" sz="2800" dirty="0" smtClean="0"/>
            </a:br>
            <a:r>
              <a:rPr lang="en-US" sz="2800" i="1" dirty="0"/>
              <a:t> </a:t>
            </a:r>
            <a:r>
              <a:rPr lang="el-GR" sz="2800" i="1" dirty="0"/>
              <a:t>s</a:t>
            </a:r>
            <a:r>
              <a:rPr lang="el-GR" sz="2800" baseline="30000" dirty="0"/>
              <a:t>2</a:t>
            </a:r>
            <a:r>
              <a:rPr lang="el-GR" sz="2800" dirty="0"/>
              <a:t> = Σ ( x</a:t>
            </a:r>
            <a:r>
              <a:rPr lang="el-GR" sz="2800" baseline="-25000" dirty="0"/>
              <a:t>i</a:t>
            </a:r>
            <a:r>
              <a:rPr lang="el-GR" sz="2800" dirty="0"/>
              <a:t> -</a:t>
            </a:r>
            <a:r>
              <a:rPr lang="en-US" sz="2800" dirty="0"/>
              <a:t>  </a:t>
            </a:r>
            <a:r>
              <a:rPr lang="el-GR" sz="2800" dirty="0"/>
              <a:t> </a:t>
            </a:r>
            <a:r>
              <a:rPr lang="en-US" sz="2800" dirty="0"/>
              <a:t> </a:t>
            </a:r>
            <a:r>
              <a:rPr lang="el-GR" sz="2800" dirty="0"/>
              <a:t>)</a:t>
            </a:r>
            <a:r>
              <a:rPr lang="el-GR" sz="2800" baseline="30000" dirty="0"/>
              <a:t>2</a:t>
            </a:r>
            <a:r>
              <a:rPr lang="el-GR" sz="2800" dirty="0"/>
              <a:t> / ( n - 1 )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7280"/>
            <a:ext cx="7345363" cy="47969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Five student test scores were randomly selected.   Determine the variance of the test scores below.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</a:t>
            </a:r>
            <a:r>
              <a:rPr lang="en-US" b="1" dirty="0"/>
              <a:t>67, 72, 85, 93 and </a:t>
            </a:r>
            <a:r>
              <a:rPr lang="en-US" b="1" dirty="0" smtClean="0"/>
              <a:t>98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mean</a:t>
            </a:r>
            <a:r>
              <a:rPr lang="en-US" dirty="0"/>
              <a:t> of the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284039"/>
              </p:ext>
            </p:extLst>
          </p:nvPr>
        </p:nvGraphicFramePr>
        <p:xfrm>
          <a:off x="1592781" y="4170854"/>
          <a:ext cx="4411765" cy="112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4" imgW="1549400" imgH="393700" progId="Equation.3">
                  <p:embed/>
                </p:oleObj>
              </mc:Choice>
              <mc:Fallback>
                <p:oleObj name="Equation" r:id="rId4" imgW="1549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2781" y="4170854"/>
                        <a:ext cx="4411765" cy="1121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92469"/>
              </p:ext>
            </p:extLst>
          </p:nvPr>
        </p:nvGraphicFramePr>
        <p:xfrm>
          <a:off x="4555533" y="940797"/>
          <a:ext cx="241834" cy="399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6" imgW="127000" imgH="215900" progId="Equation.3">
                  <p:embed/>
                </p:oleObj>
              </mc:Choice>
              <mc:Fallback>
                <p:oleObj name="Equation" r:id="rId6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5533" y="940797"/>
                        <a:ext cx="241834" cy="399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93048"/>
              </p:ext>
            </p:extLst>
          </p:nvPr>
        </p:nvGraphicFramePr>
        <p:xfrm>
          <a:off x="1527175" y="5437188"/>
          <a:ext cx="14811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8" imgW="533400" imgH="215900" progId="Equation.3">
                  <p:embed/>
                </p:oleObj>
              </mc:Choice>
              <mc:Fallback>
                <p:oleObj name="Equation" r:id="rId8" imgW="533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7175" y="5437188"/>
                        <a:ext cx="14811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32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 #1 Determine Sample Variance</a:t>
            </a:r>
            <a:br>
              <a:rPr lang="en-US" sz="2800" dirty="0" smtClean="0"/>
            </a:br>
            <a:r>
              <a:rPr lang="en-US" sz="2800" i="1" dirty="0"/>
              <a:t> </a:t>
            </a:r>
            <a:r>
              <a:rPr lang="el-GR" sz="2800" i="1" dirty="0"/>
              <a:t>s</a:t>
            </a:r>
            <a:r>
              <a:rPr lang="el-GR" sz="2800" baseline="30000" dirty="0"/>
              <a:t>2</a:t>
            </a:r>
            <a:r>
              <a:rPr lang="el-GR" sz="2800" dirty="0"/>
              <a:t> = Σ ( x</a:t>
            </a:r>
            <a:r>
              <a:rPr lang="el-GR" sz="2800" baseline="-25000" dirty="0"/>
              <a:t>i</a:t>
            </a:r>
            <a:r>
              <a:rPr lang="el-GR" sz="2800" dirty="0"/>
              <a:t> -</a:t>
            </a:r>
            <a:r>
              <a:rPr lang="en-US" sz="2800" dirty="0"/>
              <a:t>  </a:t>
            </a:r>
            <a:r>
              <a:rPr lang="el-GR" sz="2800" dirty="0"/>
              <a:t> </a:t>
            </a:r>
            <a:r>
              <a:rPr lang="en-US" sz="2800" dirty="0"/>
              <a:t> </a:t>
            </a:r>
            <a:r>
              <a:rPr lang="el-GR" sz="2800" dirty="0"/>
              <a:t>)</a:t>
            </a:r>
            <a:r>
              <a:rPr lang="el-GR" sz="2800" baseline="30000" dirty="0"/>
              <a:t>2</a:t>
            </a:r>
            <a:r>
              <a:rPr lang="el-GR" sz="2800" dirty="0"/>
              <a:t> / ( n - 1 )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68" y="1529388"/>
            <a:ext cx="4537851" cy="510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 </a:t>
            </a:r>
            <a:r>
              <a:rPr lang="en-US" sz="2600" dirty="0"/>
              <a:t>2. </a:t>
            </a:r>
            <a:r>
              <a:rPr lang="en-US" sz="2600" dirty="0">
                <a:solidFill>
                  <a:srgbClr val="FF0000"/>
                </a:solidFill>
              </a:rPr>
              <a:t>Subtract</a:t>
            </a:r>
            <a:r>
              <a:rPr lang="en-US" sz="2600" dirty="0"/>
              <a:t> the mean from each </a:t>
            </a:r>
            <a:r>
              <a:rPr lang="en-US" sz="2600" dirty="0" smtClean="0"/>
              <a:t>value to </a:t>
            </a:r>
            <a:r>
              <a:rPr lang="en-US" sz="2600" dirty="0"/>
              <a:t>find the deviation from the mean</a:t>
            </a:r>
          </a:p>
          <a:p>
            <a:pPr marL="0" indent="0">
              <a:buNone/>
            </a:pPr>
            <a:r>
              <a:rPr lang="en-US" sz="2600" dirty="0" smtClean="0"/>
              <a:t>Test Scores: </a:t>
            </a:r>
            <a:r>
              <a:rPr lang="en-US" sz="2600" dirty="0"/>
              <a:t>(</a:t>
            </a:r>
            <a:r>
              <a:rPr lang="en-US" sz="2600" b="1" dirty="0"/>
              <a:t>67, 72, 85, 93 and 98)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 smtClean="0"/>
              <a:t>Deviation from the mean:</a:t>
            </a:r>
          </a:p>
          <a:p>
            <a:pPr marL="0" indent="0">
              <a:buNone/>
            </a:pPr>
            <a:r>
              <a:rPr lang="en-US" sz="2600" dirty="0" smtClean="0"/>
              <a:t>a. 67 - 83 =  -16                      </a:t>
            </a:r>
          </a:p>
          <a:p>
            <a:pPr marL="0" indent="0">
              <a:buNone/>
            </a:pPr>
            <a:r>
              <a:rPr lang="en-US" sz="2600" dirty="0" smtClean="0"/>
              <a:t>b. 72 – 83 = - 11</a:t>
            </a:r>
          </a:p>
          <a:p>
            <a:pPr marL="0" indent="0">
              <a:buNone/>
            </a:pPr>
            <a:r>
              <a:rPr lang="en-US" sz="2600" dirty="0" smtClean="0"/>
              <a:t>c. 85 – 83 = 2</a:t>
            </a:r>
          </a:p>
          <a:p>
            <a:pPr marL="0" indent="0">
              <a:buNone/>
            </a:pPr>
            <a:r>
              <a:rPr lang="en-US" sz="2600" dirty="0" smtClean="0"/>
              <a:t>d. 93 – 83 =10</a:t>
            </a:r>
          </a:p>
          <a:p>
            <a:pPr marL="0" indent="0">
              <a:buNone/>
            </a:pPr>
            <a:r>
              <a:rPr lang="en-US" sz="2600" dirty="0" smtClean="0"/>
              <a:t>e. 98 – 83 = 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000328"/>
              </p:ext>
            </p:extLst>
          </p:nvPr>
        </p:nvGraphicFramePr>
        <p:xfrm>
          <a:off x="4555533" y="940797"/>
          <a:ext cx="241834" cy="399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9" name="Equation" r:id="rId3" imgW="127000" imgH="215900" progId="Equation.3">
                  <p:embed/>
                </p:oleObj>
              </mc:Choice>
              <mc:Fallback>
                <p:oleObj name="Equation" r:id="rId3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5533" y="940797"/>
                        <a:ext cx="241834" cy="399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14490"/>
              </p:ext>
            </p:extLst>
          </p:nvPr>
        </p:nvGraphicFramePr>
        <p:xfrm>
          <a:off x="3817049" y="3419728"/>
          <a:ext cx="989511" cy="534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Equation" r:id="rId5" imgW="469900" imgH="254000" progId="Equation.3">
                  <p:embed/>
                </p:oleObj>
              </mc:Choice>
              <mc:Fallback>
                <p:oleObj name="Equation" r:id="rId5" imgW="4699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7049" y="3419728"/>
                        <a:ext cx="989511" cy="534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24245" y="1507329"/>
            <a:ext cx="3495932" cy="80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Square</a:t>
            </a:r>
            <a:r>
              <a:rPr lang="en-US" sz="2400" dirty="0" smtClean="0"/>
              <a:t> the deviation from the mean: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 smtClean="0"/>
              <a:t>(-16)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256</a:t>
            </a:r>
          </a:p>
          <a:p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(-11)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121</a:t>
            </a:r>
          </a:p>
          <a:p>
            <a:endParaRPr lang="en-US" sz="2400" baseline="300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(2)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4</a:t>
            </a:r>
          </a:p>
          <a:p>
            <a:endParaRPr lang="en-US" sz="2400" dirty="0" smtClean="0"/>
          </a:p>
          <a:p>
            <a:r>
              <a:rPr lang="en-US" sz="2400" dirty="0" smtClean="0"/>
              <a:t>d. (10)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100</a:t>
            </a:r>
          </a:p>
          <a:p>
            <a:endParaRPr lang="en-US" sz="2400" dirty="0"/>
          </a:p>
          <a:p>
            <a:r>
              <a:rPr lang="en-US" sz="2400" dirty="0" smtClean="0"/>
              <a:t>e. (15)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225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210137"/>
              </p:ext>
            </p:extLst>
          </p:nvPr>
        </p:nvGraphicFramePr>
        <p:xfrm>
          <a:off x="7252280" y="1841612"/>
          <a:ext cx="1107221" cy="54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1" name="Equation" r:id="rId7" imgW="520700" imgH="254000" progId="Equation.3">
                  <p:embed/>
                </p:oleObj>
              </mc:Choice>
              <mc:Fallback>
                <p:oleObj name="Equation" r:id="rId7" imgW="5207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52280" y="1841612"/>
                        <a:ext cx="1107221" cy="540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8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619550"/>
            <a:ext cx="7345363" cy="5680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4.</a:t>
            </a:r>
            <a:r>
              <a:rPr lang="en-US" sz="2800" dirty="0" smtClean="0">
                <a:solidFill>
                  <a:srgbClr val="FF0000"/>
                </a:solidFill>
              </a:rPr>
              <a:t>Total </a:t>
            </a:r>
            <a:r>
              <a:rPr lang="en-US" sz="2800" dirty="0"/>
              <a:t>the squares of the deviation from the </a:t>
            </a:r>
            <a:r>
              <a:rPr lang="en-US" sz="2800" dirty="0" smtClean="0"/>
              <a:t>mean then </a:t>
            </a: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ivide</a:t>
            </a:r>
            <a:r>
              <a:rPr lang="en-US" sz="2800" dirty="0" smtClean="0"/>
              <a:t> by the degrees of freedom</a:t>
            </a: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			n = 5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Sample Variation of the test scores is 176.5.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647964"/>
              </p:ext>
            </p:extLst>
          </p:nvPr>
        </p:nvGraphicFramePr>
        <p:xfrm>
          <a:off x="895350" y="1852055"/>
          <a:ext cx="2616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Equation" r:id="rId3" imgW="1016000" imgH="254000" progId="Equation.3">
                  <p:embed/>
                </p:oleObj>
              </mc:Choice>
              <mc:Fallback>
                <p:oleObj name="Equation" r:id="rId3" imgW="10160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5350" y="1852055"/>
                        <a:ext cx="261620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496499"/>
              </p:ext>
            </p:extLst>
          </p:nvPr>
        </p:nvGraphicFramePr>
        <p:xfrm>
          <a:off x="949392" y="2683090"/>
          <a:ext cx="3833249" cy="68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5" imgW="1993900" imgH="203200" progId="Equation.3">
                  <p:embed/>
                </p:oleObj>
              </mc:Choice>
              <mc:Fallback>
                <p:oleObj name="Equation" r:id="rId5" imgW="1993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392" y="2683090"/>
                        <a:ext cx="3833249" cy="68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03486"/>
              </p:ext>
            </p:extLst>
          </p:nvPr>
        </p:nvGraphicFramePr>
        <p:xfrm>
          <a:off x="908427" y="3440937"/>
          <a:ext cx="4911889" cy="1133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Equation" r:id="rId7" imgW="1841500" imgH="419100" progId="Equation.3">
                  <p:embed/>
                </p:oleObj>
              </mc:Choice>
              <mc:Fallback>
                <p:oleObj name="Equation" r:id="rId7" imgW="18415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8427" y="3440937"/>
                        <a:ext cx="4911889" cy="1133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848212"/>
              </p:ext>
            </p:extLst>
          </p:nvPr>
        </p:nvGraphicFramePr>
        <p:xfrm>
          <a:off x="963047" y="4723648"/>
          <a:ext cx="2013829" cy="100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5" name="Equation" r:id="rId9" imgW="787400" imgH="393700" progId="Equation.3">
                  <p:embed/>
                </p:oleObj>
              </mc:Choice>
              <mc:Fallback>
                <p:oleObj name="Equation" r:id="rId9" imgW="787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3047" y="4723648"/>
                        <a:ext cx="2013829" cy="1006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64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1027"/>
          <p:cNvSpPr txBox="1">
            <a:spLocks noChangeArrowheads="1"/>
          </p:cNvSpPr>
          <p:nvPr/>
        </p:nvSpPr>
        <p:spPr bwMode="auto">
          <a:xfrm>
            <a:off x="677715" y="1358714"/>
            <a:ext cx="7966159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Measures the </a:t>
            </a:r>
            <a:r>
              <a:rPr lang="en-US" sz="2800" dirty="0"/>
              <a:t>average deviation from the mean. </a:t>
            </a:r>
            <a:endParaRPr lang="en-US" sz="2800" dirty="0" smtClean="0"/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It square </a:t>
            </a:r>
            <a:r>
              <a:rPr lang="en-US" sz="2800" dirty="0"/>
              <a:t>root of the </a:t>
            </a:r>
            <a:r>
              <a:rPr lang="en-US" sz="2800" dirty="0" smtClean="0"/>
              <a:t>variance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Notation for Standard Deviation: “</a:t>
            </a:r>
            <a:r>
              <a:rPr lang="el-GR" sz="2800" dirty="0"/>
              <a:t>σ</a:t>
            </a:r>
            <a:r>
              <a:rPr lang="en-US" sz="2800" dirty="0" smtClean="0"/>
              <a:t>” or “s”</a:t>
            </a:r>
          </a:p>
          <a:p>
            <a:pPr>
              <a:spcBef>
                <a:spcPct val="50000"/>
              </a:spcBef>
            </a:pPr>
            <a:r>
              <a:rPr lang="en-US" sz="3200" b="0" dirty="0" smtClean="0"/>
              <a:t>Formula: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82989" y="439037"/>
            <a:ext cx="4493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 Standard Deviation</a:t>
            </a:r>
            <a:endParaRPr lang="en-US" sz="36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557927"/>
              </p:ext>
            </p:extLst>
          </p:nvPr>
        </p:nvGraphicFramePr>
        <p:xfrm>
          <a:off x="3003550" y="4287838"/>
          <a:ext cx="30591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2159000" imgH="1003300" progId="Equation.3">
                  <p:embed/>
                </p:oleObj>
              </mc:Choice>
              <mc:Fallback>
                <p:oleObj name="Equation" r:id="rId4" imgW="21590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4287838"/>
                        <a:ext cx="305911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2850</TotalTime>
  <Words>572</Words>
  <Application>Microsoft Macintosh PowerPoint</Application>
  <PresentationFormat>On-screen Show (4:3)</PresentationFormat>
  <Paragraphs>94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Capital</vt:lpstr>
      <vt:lpstr>Equation</vt:lpstr>
      <vt:lpstr>Notes #21</vt:lpstr>
      <vt:lpstr>What is the Measure of Statistical Variance?</vt:lpstr>
      <vt:lpstr>3 Common Measures of Variance</vt:lpstr>
      <vt:lpstr>Variance Notation</vt:lpstr>
      <vt:lpstr>4 Steps to Calculating  Sample Variance </vt:lpstr>
      <vt:lpstr>EXAMPLE #1 Determine Sample Variance  s2 = Σ ( xi -    )2 / ( n - 1 ) </vt:lpstr>
      <vt:lpstr>EXAMPLE #1 Determine Sample Variance  s2 = Σ ( xi -    )2 / ( n - 1 ) </vt:lpstr>
      <vt:lpstr>PowerPoint Presentation</vt:lpstr>
      <vt:lpstr>PowerPoint Presentation</vt:lpstr>
      <vt:lpstr>Example 2</vt:lpstr>
      <vt:lpstr>PowerPoint Presentation</vt:lpstr>
      <vt:lpstr>PowerPoint Presentation</vt:lpstr>
      <vt:lpstr>3. The Range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#21</dc:title>
  <dc:creator>May Ng</dc:creator>
  <cp:lastModifiedBy>May Ng</cp:lastModifiedBy>
  <cp:revision>33</cp:revision>
  <dcterms:created xsi:type="dcterms:W3CDTF">2015-11-17T04:11:56Z</dcterms:created>
  <dcterms:modified xsi:type="dcterms:W3CDTF">2017-12-06T20:49:24Z</dcterms:modified>
</cp:coreProperties>
</file>