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4" Type="http://schemas.openxmlformats.org/officeDocument/2006/relationships/image" Target="../media/image12.emf"/><Relationship Id="rId5" Type="http://schemas.openxmlformats.org/officeDocument/2006/relationships/image" Target="../media/image22.emf"/><Relationship Id="rId6" Type="http://schemas.openxmlformats.org/officeDocument/2006/relationships/image" Target="../media/image23.emf"/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4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1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6.emf"/><Relationship Id="rId5" Type="http://schemas.openxmlformats.org/officeDocument/2006/relationships/image" Target="../media/image1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6.emf"/><Relationship Id="rId5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22.emf"/><Relationship Id="rId13" Type="http://schemas.openxmlformats.org/officeDocument/2006/relationships/oleObject" Target="../embeddings/oleObject12.bin"/><Relationship Id="rId14" Type="http://schemas.openxmlformats.org/officeDocument/2006/relationships/image" Target="../media/image2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20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21.e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#22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Calculating Variance with Grouped Data (Frequency Distributions)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417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Variance for Grouped Sample Data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52296"/>
              </p:ext>
            </p:extLst>
          </p:nvPr>
        </p:nvGraphicFramePr>
        <p:xfrm>
          <a:off x="2721090" y="1682750"/>
          <a:ext cx="3233623" cy="140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1346200" imgH="584200" progId="Equation.3">
                  <p:embed/>
                </p:oleObj>
              </mc:Choice>
              <mc:Fallback>
                <p:oleObj name="Equation" r:id="rId3" imgW="13462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1090" y="1682750"/>
                        <a:ext cx="3233623" cy="1402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399" y="2925787"/>
            <a:ext cx="180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Notation</a:t>
            </a:r>
            <a:endParaRPr lang="en-US" sz="2800" b="1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79110"/>
              </p:ext>
            </p:extLst>
          </p:nvPr>
        </p:nvGraphicFramePr>
        <p:xfrm>
          <a:off x="1062683" y="4370379"/>
          <a:ext cx="511914" cy="53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203200" imgH="203200" progId="Equation.3">
                  <p:embed/>
                </p:oleObj>
              </mc:Choice>
              <mc:Fallback>
                <p:oleObj name="Equation" r:id="rId5" imgW="203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2683" y="4370379"/>
                        <a:ext cx="511914" cy="533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42919" y="4357739"/>
            <a:ext cx="2393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frequency</a:t>
            </a:r>
            <a:endParaRPr lang="en-US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928377"/>
              </p:ext>
            </p:extLst>
          </p:nvPr>
        </p:nvGraphicFramePr>
        <p:xfrm>
          <a:off x="1062683" y="3689321"/>
          <a:ext cx="569969" cy="473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7" imgW="215900" imgH="139700" progId="Equation.3">
                  <p:embed/>
                </p:oleObj>
              </mc:Choice>
              <mc:Fallback>
                <p:oleObj name="Equation" r:id="rId7" imgW="2159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2683" y="3689321"/>
                        <a:ext cx="569969" cy="473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88271" y="3618847"/>
            <a:ext cx="3088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Midpoint of interval</a:t>
            </a:r>
            <a:endParaRPr lang="en-US" sz="28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766656"/>
              </p:ext>
            </p:extLst>
          </p:nvPr>
        </p:nvGraphicFramePr>
        <p:xfrm>
          <a:off x="938429" y="5150635"/>
          <a:ext cx="840546" cy="567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9" imgW="368300" imgH="165100" progId="Equation.3">
                  <p:embed/>
                </p:oleObj>
              </mc:Choice>
              <mc:Fallback>
                <p:oleObj name="Equation" r:id="rId9" imgW="368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8429" y="5150635"/>
                        <a:ext cx="840546" cy="567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82087" y="5150635"/>
            <a:ext cx="2938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Degrees of freedom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914399" y="6057548"/>
            <a:ext cx="2871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n: Total # of values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348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Example #</a:t>
            </a:r>
            <a:r>
              <a:rPr lang="en-US" sz="2800" b="1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11029"/>
            <a:ext cx="7313613" cy="4056062"/>
          </a:xfrm>
        </p:spPr>
        <p:txBody>
          <a:bodyPr/>
          <a:lstStyle/>
          <a:p>
            <a:r>
              <a:rPr lang="en-US" sz="2800" dirty="0"/>
              <a:t>The following gives the frequency distribution of the daily commuting time (in minutes) from home to work for </a:t>
            </a:r>
            <a:r>
              <a:rPr lang="en-US" sz="2800" dirty="0" smtClean="0"/>
              <a:t>a sample of 25 </a:t>
            </a:r>
            <a:r>
              <a:rPr lang="en-US" sz="2800" dirty="0"/>
              <a:t>employees of a </a:t>
            </a:r>
            <a:r>
              <a:rPr lang="en-US" sz="2800" dirty="0" smtClean="0"/>
              <a:t>company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3840" y="2948952"/>
            <a:ext cx="884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Calculate </a:t>
            </a:r>
            <a:r>
              <a:rPr lang="en-US" sz="2800" dirty="0" smtClean="0"/>
              <a:t>the     ,  </a:t>
            </a:r>
            <a:r>
              <a:rPr lang="en-US" sz="2800" i="1" dirty="0" smtClean="0"/>
              <a:t>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, and  </a:t>
            </a:r>
            <a:r>
              <a:rPr lang="en-US" sz="2800" i="1" dirty="0" smtClean="0"/>
              <a:t>s</a:t>
            </a:r>
            <a:r>
              <a:rPr lang="en-US" sz="2800" dirty="0" smtClean="0"/>
              <a:t>  of  the </a:t>
            </a:r>
            <a:r>
              <a:rPr lang="en-US" sz="2800" dirty="0"/>
              <a:t>daily commuting times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368063"/>
              </p:ext>
            </p:extLst>
          </p:nvPr>
        </p:nvGraphicFramePr>
        <p:xfrm>
          <a:off x="2304115" y="2905842"/>
          <a:ext cx="403442" cy="56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127000" imgH="215900" progId="Equation.3">
                  <p:embed/>
                </p:oleObj>
              </mc:Choice>
              <mc:Fallback>
                <p:oleObj name="Equation" r:id="rId3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4115" y="2905842"/>
                        <a:ext cx="403442" cy="568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Screen Shot 2015-11-18 at 9.17.5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115" y="3473922"/>
            <a:ext cx="4226504" cy="319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5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80" y="703588"/>
            <a:ext cx="884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Calculate </a:t>
            </a:r>
            <a:r>
              <a:rPr lang="en-US" sz="2800" dirty="0" smtClean="0"/>
              <a:t>the     ,  </a:t>
            </a:r>
            <a:r>
              <a:rPr lang="en-US" sz="2800" i="1" dirty="0" smtClean="0"/>
              <a:t>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, and  </a:t>
            </a:r>
            <a:r>
              <a:rPr lang="en-US" sz="2800" i="1" dirty="0" smtClean="0"/>
              <a:t>s</a:t>
            </a:r>
            <a:r>
              <a:rPr lang="en-US" sz="2800" dirty="0" smtClean="0"/>
              <a:t>  of  the </a:t>
            </a:r>
            <a:r>
              <a:rPr lang="en-US" sz="2800" dirty="0"/>
              <a:t>daily commuting times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144616"/>
              </p:ext>
            </p:extLst>
          </p:nvPr>
        </p:nvGraphicFramePr>
        <p:xfrm>
          <a:off x="2172785" y="638791"/>
          <a:ext cx="403442" cy="56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27000" imgH="215900" progId="Equation.3">
                  <p:embed/>
                </p:oleObj>
              </mc:Choice>
              <mc:Fallback>
                <p:oleObj name="Equation" r:id="rId3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2785" y="638791"/>
                        <a:ext cx="403442" cy="568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Screen Shot 2015-11-18 at 9.26.0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65" y="1474229"/>
            <a:ext cx="8545374" cy="469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8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219479"/>
              </p:ext>
            </p:extLst>
          </p:nvPr>
        </p:nvGraphicFramePr>
        <p:xfrm>
          <a:off x="1576388" y="1843088"/>
          <a:ext cx="80327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6388" y="1843088"/>
                        <a:ext cx="803275" cy="1160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896203"/>
              </p:ext>
            </p:extLst>
          </p:nvPr>
        </p:nvGraphicFramePr>
        <p:xfrm>
          <a:off x="914400" y="974715"/>
          <a:ext cx="2206509" cy="122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5" imgW="711200" imgH="393700" progId="Equation.3">
                  <p:embed/>
                </p:oleObj>
              </mc:Choice>
              <mc:Fallback>
                <p:oleObj name="Equation" r:id="rId5" imgW="711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974715"/>
                        <a:ext cx="2206509" cy="1221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775352"/>
              </p:ext>
            </p:extLst>
          </p:nvPr>
        </p:nvGraphicFramePr>
        <p:xfrm>
          <a:off x="3120909" y="1075623"/>
          <a:ext cx="1611270" cy="1120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7" imgW="711200" imgH="393700" progId="Equation.3">
                  <p:embed/>
                </p:oleObj>
              </mc:Choice>
              <mc:Fallback>
                <p:oleObj name="Equation" r:id="rId7" imgW="711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20909" y="1075623"/>
                        <a:ext cx="1611270" cy="1120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1203" y="1319868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mins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226139"/>
              </p:ext>
            </p:extLst>
          </p:nvPr>
        </p:nvGraphicFramePr>
        <p:xfrm>
          <a:off x="762851" y="2196175"/>
          <a:ext cx="3233623" cy="140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9" imgW="1346200" imgH="584200" progId="Equation.3">
                  <p:embed/>
                </p:oleObj>
              </mc:Choice>
              <mc:Fallback>
                <p:oleObj name="Equation" r:id="rId9" imgW="13462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2851" y="2196175"/>
                        <a:ext cx="3233623" cy="1402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119409"/>
              </p:ext>
            </p:extLst>
          </p:nvPr>
        </p:nvGraphicFramePr>
        <p:xfrm>
          <a:off x="1073132" y="3758873"/>
          <a:ext cx="3271998" cy="122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11" imgW="1562100" imgH="584200" progId="Equation.3">
                  <p:embed/>
                </p:oleObj>
              </mc:Choice>
              <mc:Fallback>
                <p:oleObj name="Equation" r:id="rId11" imgW="15621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73132" y="3758873"/>
                        <a:ext cx="3271998" cy="1223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91994" y="4212204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mins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773048"/>
              </p:ext>
            </p:extLst>
          </p:nvPr>
        </p:nvGraphicFramePr>
        <p:xfrm>
          <a:off x="968375" y="5235575"/>
          <a:ext cx="43084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13" imgW="1562100" imgH="241300" progId="Equation.3">
                  <p:embed/>
                </p:oleObj>
              </mc:Choice>
              <mc:Fallback>
                <p:oleObj name="Equation" r:id="rId13" imgW="15621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68375" y="5235575"/>
                        <a:ext cx="4308475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81020" y="5419062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37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127" y="913663"/>
            <a:ext cx="79518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FINAL ANSWER: </a:t>
            </a:r>
          </a:p>
          <a:p>
            <a:endParaRPr lang="en-US" sz="2800" dirty="0"/>
          </a:p>
          <a:p>
            <a:r>
              <a:rPr lang="en-US" sz="2800" dirty="0" smtClean="0"/>
              <a:t>The average traveling time for the 25 workers to go from home to work is 21.4 </a:t>
            </a:r>
            <a:r>
              <a:rPr lang="en-US" sz="2800" dirty="0" err="1" smtClean="0"/>
              <a:t>mins</a:t>
            </a:r>
            <a:r>
              <a:rPr lang="en-US" sz="2800" dirty="0" smtClean="0"/>
              <a:t>., with a standard </a:t>
            </a:r>
            <a:r>
              <a:rPr lang="en-US" sz="2800" dirty="0"/>
              <a:t>d</a:t>
            </a:r>
            <a:r>
              <a:rPr lang="en-US" sz="2800" dirty="0" smtClean="0"/>
              <a:t>eviation </a:t>
            </a:r>
            <a:r>
              <a:rPr lang="en-US" sz="2800" smtClean="0"/>
              <a:t>of 11.86 </a:t>
            </a:r>
            <a:r>
              <a:rPr lang="en-US" sz="2800" dirty="0" smtClean="0"/>
              <a:t>minutes.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536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330</TotalTime>
  <Words>120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Inkwell</vt:lpstr>
      <vt:lpstr>Equation</vt:lpstr>
      <vt:lpstr>Notes #22</vt:lpstr>
      <vt:lpstr>Calculating Variance for Grouped Sample Data</vt:lpstr>
      <vt:lpstr>Example #1  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#22</dc:title>
  <dc:creator>May Ng</dc:creator>
  <cp:lastModifiedBy>May Ng</cp:lastModifiedBy>
  <cp:revision>18</cp:revision>
  <dcterms:created xsi:type="dcterms:W3CDTF">2015-11-19T03:12:20Z</dcterms:created>
  <dcterms:modified xsi:type="dcterms:W3CDTF">2017-12-06T20:49:42Z</dcterms:modified>
</cp:coreProperties>
</file>