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1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notesMasterIdLst>
    <p:notesMasterId r:id="rId15"/>
  </p:notesMasterIdLst>
  <p:sldIdLst>
    <p:sldId id="287" r:id="rId2"/>
    <p:sldId id="306" r:id="rId3"/>
    <p:sldId id="301" r:id="rId4"/>
    <p:sldId id="302" r:id="rId5"/>
    <p:sldId id="303" r:id="rId6"/>
    <p:sldId id="295" r:id="rId7"/>
    <p:sldId id="294" r:id="rId8"/>
    <p:sldId id="296" r:id="rId9"/>
    <p:sldId id="297" r:id="rId10"/>
    <p:sldId id="298" r:id="rId11"/>
    <p:sldId id="300" r:id="rId12"/>
    <p:sldId id="304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rvis01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5C806-6DE4-CA4E-9284-8E3C283B4412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C6199-5643-EC4F-9602-459E8BDB9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7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Thursday, December 7,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Thursday, December 7, 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Thursday, December 7, 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Thursday, December 7, 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Thursday, December 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Thursday, December 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Thursday, December 7,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Thursday, December 7,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Thursday, December 7,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Thursday, December 7, 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Thursday, December 7, 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Thursday, December 7, 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Thursday, December 7, 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Thursday, December 7, 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Thursday, December 7,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8.e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19.emf"/><Relationship Id="rId16" Type="http://schemas.openxmlformats.org/officeDocument/2006/relationships/oleObject" Target="../embeddings/Microsoft_Equation1.bin"/><Relationship Id="rId17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 #23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Variance &amp; Standard Deviation to Compare Data</a:t>
            </a:r>
          </a:p>
        </p:txBody>
      </p:sp>
    </p:spTree>
    <p:extLst>
      <p:ext uri="{BB962C8B-B14F-4D97-AF65-F5344CB8AC3E}">
        <p14:creationId xmlns:p14="http://schemas.microsoft.com/office/powerpoint/2010/main" val="428123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Bank 3</a:t>
            </a:r>
            <a:br>
              <a:rPr lang="en-US" dirty="0" smtClean="0"/>
            </a:br>
            <a:r>
              <a:rPr lang="en-US" dirty="0" smtClean="0"/>
              <a:t>(Multiple Wait Lines)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149" y="1704715"/>
            <a:ext cx="4544969" cy="47662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Customer 1 (C1) : 1 min wait</a:t>
            </a:r>
          </a:p>
          <a:p>
            <a:r>
              <a:rPr lang="en-US" dirty="0" smtClean="0"/>
              <a:t>Customer 2 (C2) : 3 min wait</a:t>
            </a:r>
          </a:p>
          <a:p>
            <a:r>
              <a:rPr lang="en-US" dirty="0" smtClean="0"/>
              <a:t>Customer 3 (C3) : 14 min wait</a:t>
            </a:r>
          </a:p>
          <a:p>
            <a:r>
              <a:rPr lang="en-US" dirty="0" smtClean="0"/>
              <a:t>Deviation from the Mean: </a:t>
            </a:r>
          </a:p>
          <a:p>
            <a:pPr marL="0" indent="0">
              <a:buNone/>
            </a:pPr>
            <a:r>
              <a:rPr lang="en-US" dirty="0" smtClean="0"/>
              <a:t>C1: 1 – 6= - 5 min (5 min &lt; </a:t>
            </a:r>
            <a:r>
              <a:rPr lang="en-US" dirty="0" err="1" smtClean="0"/>
              <a:t>Avg</a:t>
            </a:r>
            <a:r>
              <a:rPr lang="en-US" dirty="0" smtClean="0"/>
              <a:t> Wait)</a:t>
            </a:r>
          </a:p>
          <a:p>
            <a:pPr marL="0" indent="0">
              <a:buNone/>
            </a:pPr>
            <a:r>
              <a:rPr lang="en-US" dirty="0" smtClean="0"/>
              <a:t>C2: 3 – 6 = - 3 min (3 min &lt; </a:t>
            </a:r>
            <a:r>
              <a:rPr lang="en-US" dirty="0" err="1" smtClean="0"/>
              <a:t>Avg</a:t>
            </a:r>
            <a:r>
              <a:rPr lang="en-US" dirty="0" smtClean="0"/>
              <a:t> Wait)</a:t>
            </a:r>
          </a:p>
          <a:p>
            <a:pPr marL="0" indent="0">
              <a:buNone/>
            </a:pPr>
            <a:r>
              <a:rPr lang="en-US" dirty="0" smtClean="0"/>
              <a:t>C3: 14 – 6 =  8 min (8 min &gt; </a:t>
            </a:r>
            <a:r>
              <a:rPr lang="en-US" dirty="0" err="1" smtClean="0"/>
              <a:t>Avg</a:t>
            </a:r>
            <a:r>
              <a:rPr lang="en-US" dirty="0" smtClean="0"/>
              <a:t> Wait)</a:t>
            </a:r>
          </a:p>
          <a:p>
            <a:pPr marL="0" indent="0">
              <a:buNone/>
            </a:pPr>
            <a:r>
              <a:rPr lang="en-US" dirty="0" smtClean="0"/>
              <a:t>Summary:</a:t>
            </a:r>
          </a:p>
          <a:p>
            <a:pPr marL="0" indent="0">
              <a:buNone/>
            </a:pPr>
            <a:r>
              <a:rPr lang="en-US" dirty="0" smtClean="0"/>
              <a:t>There is a large variance or big difference from the </a:t>
            </a:r>
            <a:r>
              <a:rPr lang="en-US" dirty="0" err="1" smtClean="0"/>
              <a:t>avg</a:t>
            </a:r>
            <a:r>
              <a:rPr lang="en-US" dirty="0" smtClean="0"/>
              <a:t> wait of 6 </a:t>
            </a:r>
            <a:r>
              <a:rPr lang="en-US" dirty="0" err="1" smtClean="0"/>
              <a:t>mins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the 3 customers to be </a:t>
            </a:r>
            <a:r>
              <a:rPr lang="en-US" dirty="0" smtClean="0"/>
              <a:t>serviced in Bank 3.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344255"/>
              </p:ext>
            </p:extLst>
          </p:nvPr>
        </p:nvGraphicFramePr>
        <p:xfrm>
          <a:off x="3827223" y="3094914"/>
          <a:ext cx="620495" cy="366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Equation" r:id="rId3" imgW="342900" imgH="215900" progId="Equation.3">
                  <p:embed/>
                </p:oleObj>
              </mc:Choice>
              <mc:Fallback>
                <p:oleObj name="Equation" r:id="rId3" imgW="34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7223" y="3094914"/>
                        <a:ext cx="620495" cy="366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5" descr="Screen Shot 2015-11-30 at 10.20.58 PM.png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6" r="-2506"/>
          <a:stretch>
            <a:fillRect/>
          </a:stretch>
        </p:blipFill>
        <p:spPr>
          <a:xfrm>
            <a:off x="4822159" y="1713013"/>
            <a:ext cx="3566160" cy="3927475"/>
          </a:xfrm>
        </p:spPr>
      </p:pic>
      <p:sp>
        <p:nvSpPr>
          <p:cNvPr id="9" name="TextBox 8"/>
          <p:cNvSpPr txBox="1"/>
          <p:nvPr/>
        </p:nvSpPr>
        <p:spPr>
          <a:xfrm>
            <a:off x="7967139" y="335680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6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2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41" y="331133"/>
            <a:ext cx="7345362" cy="13398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Statistical Analysis of the 3 Banks using Standard Deviation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6040" y="1828917"/>
            <a:ext cx="333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90"/>
                </a:solidFill>
              </a:rPr>
              <a:t>Bank 1 (Manager Controlled)</a:t>
            </a:r>
            <a:endParaRPr lang="en-US" b="1" u="sng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853" y="2294096"/>
            <a:ext cx="289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Variance:                      s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6" name="Picture 5" descr="Screen Shot 2015-11-30 at 11.0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33" y="2137673"/>
            <a:ext cx="1185275" cy="71635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176623"/>
              </p:ext>
            </p:extLst>
          </p:nvPr>
        </p:nvGraphicFramePr>
        <p:xfrm>
          <a:off x="330877" y="2851646"/>
          <a:ext cx="1742105" cy="95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0" name="Equation" r:id="rId4" imgW="1943100" imgH="812800" progId="Equation.3">
                  <p:embed/>
                </p:oleObj>
              </mc:Choice>
              <mc:Fallback>
                <p:oleObj name="Equation" r:id="rId4" imgW="19431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877" y="2851646"/>
                        <a:ext cx="1742105" cy="95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736" y="4880480"/>
            <a:ext cx="216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Standard Deviation</a:t>
            </a:r>
            <a:r>
              <a:rPr lang="en-US" dirty="0" smtClean="0"/>
              <a:t>: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323662"/>
              </p:ext>
            </p:extLst>
          </p:nvPr>
        </p:nvGraphicFramePr>
        <p:xfrm>
          <a:off x="2375130" y="4902624"/>
          <a:ext cx="758103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1" name="Equation" r:id="rId6" imgW="495300" imgH="241300" progId="Equation.3">
                  <p:embed/>
                </p:oleObj>
              </mc:Choice>
              <mc:Fallback>
                <p:oleObj name="Equation" r:id="rId6" imgW="495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75130" y="4902624"/>
                        <a:ext cx="758103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915293"/>
              </p:ext>
            </p:extLst>
          </p:nvPr>
        </p:nvGraphicFramePr>
        <p:xfrm>
          <a:off x="687462" y="5537493"/>
          <a:ext cx="1798746" cy="418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2" name="Equation" r:id="rId8" imgW="927100" imgH="215900" progId="Equation.3">
                  <p:embed/>
                </p:oleObj>
              </mc:Choice>
              <mc:Fallback>
                <p:oleObj name="Equation" r:id="rId8" imgW="927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7462" y="5537493"/>
                        <a:ext cx="1798746" cy="418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07686" y="1810141"/>
            <a:ext cx="263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Bank 2 (Single-Line)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418103"/>
              </p:ext>
            </p:extLst>
          </p:nvPr>
        </p:nvGraphicFramePr>
        <p:xfrm>
          <a:off x="2719364" y="2677150"/>
          <a:ext cx="2012163" cy="118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3" name="Equation" r:id="rId10" imgW="1943100" imgH="838200" progId="Equation.3">
                  <p:embed/>
                </p:oleObj>
              </mc:Choice>
              <mc:Fallback>
                <p:oleObj name="Equation" r:id="rId10" imgW="19431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19364" y="2677150"/>
                        <a:ext cx="2012163" cy="1185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629731" y="2260417"/>
            <a:ext cx="110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Variance</a:t>
            </a:r>
            <a:r>
              <a:rPr lang="en-US" dirty="0"/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5051" y="4902624"/>
            <a:ext cx="216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Standard Deviation</a:t>
            </a:r>
            <a:r>
              <a:rPr lang="en-US" dirty="0" smtClean="0"/>
              <a:t>: 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83901"/>
              </p:ext>
            </p:extLst>
          </p:nvPr>
        </p:nvGraphicFramePr>
        <p:xfrm>
          <a:off x="3607686" y="5540768"/>
          <a:ext cx="1992256" cy="546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4" name="Equation" r:id="rId12" imgW="1003300" imgH="215900" progId="Equation.3">
                  <p:embed/>
                </p:oleObj>
              </mc:Choice>
              <mc:Fallback>
                <p:oleObj name="Equation" r:id="rId12" imgW="1003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07686" y="5540768"/>
                        <a:ext cx="1992256" cy="546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19174" y="1797065"/>
            <a:ext cx="26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Bank 3 (Multiple-Lines)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7571" y="2236623"/>
            <a:ext cx="110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58140"/>
                </a:solidFill>
              </a:rPr>
              <a:t>Variance: 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161230"/>
              </p:ext>
            </p:extLst>
          </p:nvPr>
        </p:nvGraphicFramePr>
        <p:xfrm>
          <a:off x="5706445" y="2624150"/>
          <a:ext cx="2965513" cy="1695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5" name="Equation" r:id="rId14" imgW="1968500" imgH="812800" progId="Equation.3">
                  <p:embed/>
                </p:oleObj>
              </mc:Choice>
              <mc:Fallback>
                <p:oleObj name="Equation" r:id="rId14" imgW="19685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06445" y="2624150"/>
                        <a:ext cx="2965513" cy="1695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14909" y="5065146"/>
            <a:ext cx="216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58140"/>
                </a:solidFill>
              </a:rPr>
              <a:t>Standard Deviation</a:t>
            </a:r>
            <a:r>
              <a:rPr lang="en-US" dirty="0" smtClean="0"/>
              <a:t>: 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287422"/>
              </p:ext>
            </p:extLst>
          </p:nvPr>
        </p:nvGraphicFramePr>
        <p:xfrm>
          <a:off x="6430963" y="5483224"/>
          <a:ext cx="2472452" cy="60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6" name="Equation" r:id="rId16" imgW="1117600" imgH="215900" progId="Equation.3">
                  <p:embed/>
                </p:oleObj>
              </mc:Choice>
              <mc:Fallback>
                <p:oleObj name="Equation" r:id="rId16" imgW="1117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30963" y="5483224"/>
                        <a:ext cx="2472452" cy="60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2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1" y="1644802"/>
            <a:ext cx="7858705" cy="46856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Bank </a:t>
            </a:r>
            <a:r>
              <a:rPr lang="en-US" dirty="0"/>
              <a:t>1 has </a:t>
            </a:r>
            <a:r>
              <a:rPr lang="en-US" dirty="0" smtClean="0"/>
              <a:t>s </a:t>
            </a:r>
            <a:r>
              <a:rPr lang="en-US" dirty="0"/>
              <a:t>= 0 </a:t>
            </a:r>
            <a:r>
              <a:rPr lang="en-US" dirty="0" err="1"/>
              <a:t>mins</a:t>
            </a:r>
            <a:r>
              <a:rPr lang="en-US" dirty="0"/>
              <a:t>, </a:t>
            </a:r>
            <a:r>
              <a:rPr lang="en-US" dirty="0" smtClean="0"/>
              <a:t>where there </a:t>
            </a:r>
            <a:r>
              <a:rPr lang="en-US" dirty="0"/>
              <a:t>are no </a:t>
            </a:r>
            <a:r>
              <a:rPr lang="en-US" dirty="0" smtClean="0"/>
              <a:t>variation (s</a:t>
            </a:r>
            <a:r>
              <a:rPr lang="en-US" baseline="30000" dirty="0" smtClean="0"/>
              <a:t>2 </a:t>
            </a:r>
            <a:r>
              <a:rPr lang="en-US" dirty="0" smtClean="0"/>
              <a:t>= 0) </a:t>
            </a:r>
            <a:r>
              <a:rPr lang="en-US" dirty="0"/>
              <a:t>of wait </a:t>
            </a:r>
            <a:r>
              <a:rPr lang="en-US" dirty="0" smtClean="0"/>
              <a:t>time </a:t>
            </a:r>
            <a:r>
              <a:rPr lang="en-US" dirty="0"/>
              <a:t>b/w the customers. </a:t>
            </a:r>
            <a:endParaRPr lang="en-US" dirty="0" smtClean="0"/>
          </a:p>
          <a:p>
            <a:r>
              <a:rPr lang="en-US" dirty="0" smtClean="0"/>
              <a:t>Bank </a:t>
            </a:r>
            <a:r>
              <a:rPr lang="en-US" dirty="0"/>
              <a:t>2 </a:t>
            </a:r>
            <a:r>
              <a:rPr lang="en-US" dirty="0" smtClean="0"/>
              <a:t>has </a:t>
            </a:r>
            <a:r>
              <a:rPr lang="en-US" dirty="0"/>
              <a:t>s = 1.7 </a:t>
            </a:r>
            <a:r>
              <a:rPr lang="en-US" dirty="0" err="1"/>
              <a:t>mins</a:t>
            </a:r>
            <a:r>
              <a:rPr lang="en-US" dirty="0"/>
              <a:t>, where there is a small </a:t>
            </a:r>
            <a:r>
              <a:rPr lang="en-US" dirty="0" smtClean="0"/>
              <a:t>variation (s</a:t>
            </a:r>
            <a:r>
              <a:rPr lang="en-US" baseline="30000" dirty="0" smtClean="0"/>
              <a:t>2 </a:t>
            </a:r>
            <a:r>
              <a:rPr lang="en-US" dirty="0" smtClean="0"/>
              <a:t>= 3) of wait </a:t>
            </a:r>
            <a:r>
              <a:rPr lang="en-US" dirty="0"/>
              <a:t>time b/w the customers. </a:t>
            </a:r>
            <a:endParaRPr lang="en-US" dirty="0" smtClean="0"/>
          </a:p>
          <a:p>
            <a:r>
              <a:rPr lang="en-US" dirty="0" smtClean="0"/>
              <a:t>Bank </a:t>
            </a:r>
            <a:r>
              <a:rPr lang="en-US" dirty="0"/>
              <a:t>3 has </a:t>
            </a:r>
            <a:r>
              <a:rPr lang="en-US" dirty="0" smtClean="0"/>
              <a:t>s </a:t>
            </a:r>
            <a:r>
              <a:rPr lang="en-US" dirty="0"/>
              <a:t>= 7</a:t>
            </a:r>
            <a:r>
              <a:rPr lang="en-US" dirty="0" smtClean="0"/>
              <a:t> </a:t>
            </a:r>
            <a:r>
              <a:rPr lang="en-US" dirty="0" err="1"/>
              <a:t>mins</a:t>
            </a:r>
            <a:r>
              <a:rPr lang="en-US" dirty="0"/>
              <a:t>, where </a:t>
            </a:r>
            <a:r>
              <a:rPr lang="en-US" dirty="0" smtClean="0"/>
              <a:t>there is a large variation (s</a:t>
            </a:r>
            <a:r>
              <a:rPr lang="en-US" baseline="30000" dirty="0" smtClean="0"/>
              <a:t>2</a:t>
            </a:r>
            <a:r>
              <a:rPr lang="en-US" dirty="0" smtClean="0"/>
              <a:t>= 49) of wait time b/w the customers. </a:t>
            </a:r>
          </a:p>
          <a:p>
            <a:pPr marL="0" indent="0">
              <a:buNone/>
            </a:pPr>
            <a:r>
              <a:rPr lang="en-US" dirty="0" smtClean="0"/>
              <a:t>CONCLUSION</a:t>
            </a:r>
            <a:r>
              <a:rPr lang="en-US" dirty="0"/>
              <a:t>: Bank 1 </a:t>
            </a:r>
            <a:r>
              <a:rPr lang="en-US" dirty="0" smtClean="0"/>
              <a:t>is </a:t>
            </a:r>
            <a:r>
              <a:rPr lang="en-US" dirty="0"/>
              <a:t>most efficient at providing the quickest customer service. There is no wait time variation (s</a:t>
            </a:r>
            <a:r>
              <a:rPr lang="en-US" baseline="30000" dirty="0"/>
              <a:t>2</a:t>
            </a:r>
            <a:r>
              <a:rPr lang="en-US" dirty="0"/>
              <a:t> = 0) from the </a:t>
            </a:r>
            <a:r>
              <a:rPr lang="en-US" dirty="0" smtClean="0"/>
              <a:t>(</a:t>
            </a:r>
            <a:r>
              <a:rPr lang="en-US" dirty="0"/>
              <a:t>6 minutes), and the s = 0 minutes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Bank 3 is least efficient w/ 7 min wait time b/w customers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3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984" y="2046626"/>
            <a:ext cx="7867690" cy="3931920"/>
          </a:xfrm>
        </p:spPr>
        <p:txBody>
          <a:bodyPr/>
          <a:lstStyle/>
          <a:p>
            <a:r>
              <a:rPr lang="en-US" dirty="0"/>
              <a:t>Among the 3 banks,  Bank </a:t>
            </a:r>
            <a:r>
              <a:rPr lang="en-US" dirty="0" smtClean="0"/>
              <a:t>1 (with </a:t>
            </a:r>
            <a:r>
              <a:rPr lang="en-US" dirty="0"/>
              <a:t>a manager </a:t>
            </a:r>
            <a:r>
              <a:rPr lang="en-US" dirty="0" smtClean="0"/>
              <a:t>controlling the lines), </a:t>
            </a:r>
            <a:r>
              <a:rPr lang="en-US" dirty="0"/>
              <a:t>is </a:t>
            </a:r>
            <a:r>
              <a:rPr lang="en-US" dirty="0" smtClean="0"/>
              <a:t>most </a:t>
            </a:r>
            <a:r>
              <a:rPr lang="en-US" dirty="0"/>
              <a:t>efficient at providing </a:t>
            </a:r>
            <a:r>
              <a:rPr lang="en-US" dirty="0" smtClean="0"/>
              <a:t>the quickest </a:t>
            </a:r>
            <a:r>
              <a:rPr lang="en-US" dirty="0"/>
              <a:t>customer </a:t>
            </a:r>
            <a:r>
              <a:rPr lang="en-US" dirty="0" smtClean="0"/>
              <a:t>service. </a:t>
            </a:r>
            <a:r>
              <a:rPr lang="en-US" dirty="0"/>
              <a:t>T</a:t>
            </a:r>
            <a:r>
              <a:rPr lang="en-US" dirty="0" smtClean="0"/>
              <a:t>here is no wait time variation (s</a:t>
            </a:r>
            <a:r>
              <a:rPr lang="en-US" baseline="30000" dirty="0" smtClean="0"/>
              <a:t>2</a:t>
            </a:r>
            <a:r>
              <a:rPr lang="en-US" dirty="0" smtClean="0"/>
              <a:t> = 0) from the      (6 minutes), and the s = 0 minutes.</a:t>
            </a:r>
          </a:p>
          <a:p>
            <a:r>
              <a:rPr lang="en-US" dirty="0" smtClean="0"/>
              <a:t>Bank 3 (with multiple lines) is the least efficient in providing customer service, due to the largest difference of wait time (s</a:t>
            </a:r>
            <a:r>
              <a:rPr lang="en-US" baseline="30000" dirty="0" smtClean="0"/>
              <a:t>2 </a:t>
            </a:r>
            <a:r>
              <a:rPr lang="en-US" dirty="0" smtClean="0"/>
              <a:t>= 49 ) from the     , with a s = 7 minutes.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388616"/>
              </p:ext>
            </p:extLst>
          </p:nvPr>
        </p:nvGraphicFramePr>
        <p:xfrm>
          <a:off x="2212228" y="3164494"/>
          <a:ext cx="327708" cy="366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Equation" r:id="rId3" imgW="127000" imgH="215900" progId="Equation.3">
                  <p:embed/>
                </p:oleObj>
              </mc:Choice>
              <mc:Fallback>
                <p:oleObj name="Equation" r:id="rId3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2228" y="3164494"/>
                        <a:ext cx="327708" cy="366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712632"/>
              </p:ext>
            </p:extLst>
          </p:nvPr>
        </p:nvGraphicFramePr>
        <p:xfrm>
          <a:off x="5024337" y="4538704"/>
          <a:ext cx="333794" cy="349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Equation" r:id="rId5" imgW="127000" imgH="215900" progId="Equation.3">
                  <p:embed/>
                </p:oleObj>
              </mc:Choice>
              <mc:Fallback>
                <p:oleObj name="Equation" r:id="rId5" imgW="12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4337" y="4538704"/>
                        <a:ext cx="333794" cy="349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401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888" y="262180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Using Variance &amp; </a:t>
            </a:r>
            <a:r>
              <a:rPr lang="en-US" sz="3200" dirty="0" err="1" smtClean="0"/>
              <a:t>Std</a:t>
            </a:r>
            <a:r>
              <a:rPr lang="en-US" sz="3200" dirty="0" smtClean="0"/>
              <a:t> Deviation to Assess Customer Service Efficiency for 3 Banks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60" y="1803096"/>
            <a:ext cx="7780708" cy="39319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Scenario</a:t>
            </a:r>
            <a:r>
              <a:rPr lang="en-US" dirty="0" smtClean="0"/>
              <a:t>: You have 3 banks with different wait line format. </a:t>
            </a:r>
          </a:p>
          <a:p>
            <a:r>
              <a:rPr lang="en-US" dirty="0" smtClean="0"/>
              <a:t>Bank 1 has a manager monitoring the single wait line</a:t>
            </a:r>
          </a:p>
          <a:p>
            <a:r>
              <a:rPr lang="en-US" dirty="0" smtClean="0"/>
              <a:t>Bank 2 has a single wait line (no monitoring)</a:t>
            </a:r>
          </a:p>
          <a:p>
            <a:r>
              <a:rPr lang="en-US" dirty="0" smtClean="0"/>
              <a:t>Bank 3 has multiple lines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Question #1</a:t>
            </a:r>
            <a:r>
              <a:rPr lang="en-US" dirty="0" smtClean="0"/>
              <a:t>: If you are setting up a bank, which wait line format would you choose to best serve your customers?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Question #2: </a:t>
            </a:r>
            <a:r>
              <a:rPr lang="en-US" dirty="0" smtClean="0"/>
              <a:t>Which wait line format would be least efficient in providing customer service?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ANSWER</a:t>
            </a:r>
            <a:r>
              <a:rPr lang="en-US" dirty="0" smtClean="0"/>
              <a:t> the 2 Questions on a separate sheet of paper, and explain your selection. Turn in your responses. (5 minutes, this is your CLASSWORK)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3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12-01 at 12.24.3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4" b="5544"/>
          <a:stretch>
            <a:fillRect/>
          </a:stretch>
        </p:blipFill>
        <p:spPr/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Bank 1</a:t>
            </a:r>
            <a:br>
              <a:rPr lang="en-US" dirty="0" smtClean="0"/>
            </a:br>
            <a:r>
              <a:rPr lang="en-US" dirty="0" smtClean="0"/>
              <a:t>(Manager-Controlled Line)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2484" y="2330938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Manager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70411" y="2792603"/>
            <a:ext cx="347929" cy="3211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79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12-01 at 12.27.2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73" r="-42573"/>
          <a:stretch>
            <a:fillRect/>
          </a:stretch>
        </p:blipFill>
        <p:spPr/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Bank 2</a:t>
            </a:r>
            <a:br>
              <a:rPr lang="en-US" dirty="0" smtClean="0"/>
            </a:br>
            <a:r>
              <a:rPr lang="en-US" dirty="0" smtClean="0"/>
              <a:t>(Single Waiting Line)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5-12-01 at 12.23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7" b="11557"/>
          <a:stretch>
            <a:fillRect/>
          </a:stretch>
        </p:blipFill>
        <p:spPr/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“Bank 3”</a:t>
            </a:r>
            <a:br>
              <a:rPr lang="en-US" dirty="0" smtClean="0"/>
            </a:br>
            <a:r>
              <a:rPr lang="en-US" dirty="0" smtClean="0"/>
              <a:t>(Multiple Wait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3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data table shows customer </a:t>
            </a:r>
            <a:r>
              <a:rPr lang="en-US" dirty="0"/>
              <a:t>waiting times at three different </a:t>
            </a:r>
            <a:r>
              <a:rPr lang="en-US" dirty="0" smtClean="0"/>
              <a:t>banks.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5" name="Picture 4" descr="Screen Shot 2015-11-30 at 10.3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7" y="3645838"/>
            <a:ext cx="6342608" cy="1972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2420" y="3061531"/>
            <a:ext cx="2887592" cy="369332"/>
          </a:xfrm>
          <a:prstGeom prst="rect">
            <a:avLst/>
          </a:prstGeom>
          <a:noFill/>
          <a:ln w="9525" cmpd="sng">
            <a:noFill/>
          </a:ln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Customer wait time (</a:t>
            </a:r>
            <a:r>
              <a:rPr lang="en-US" b="1" u="sng" dirty="0" err="1" smtClean="0"/>
              <a:t>mins</a:t>
            </a:r>
            <a:r>
              <a:rPr lang="en-US" b="1" u="sng" dirty="0" smtClean="0"/>
              <a:t>)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948992" y="348928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127756" y="3485128"/>
            <a:ext cx="33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6568" y="3485009"/>
            <a:ext cx="36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762" y="2904975"/>
            <a:ext cx="160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/>
              <a:t>Avg</a:t>
            </a:r>
            <a:r>
              <a:rPr lang="en-US" b="1" u="sng" dirty="0" smtClean="0"/>
              <a:t> wait time</a:t>
            </a:r>
          </a:p>
          <a:p>
            <a:r>
              <a:rPr lang="en-US" b="1" dirty="0" smtClean="0"/>
              <a:t>      </a:t>
            </a:r>
            <a:r>
              <a:rPr lang="en-US" b="1" u="sng" dirty="0" smtClean="0"/>
              <a:t>(</a:t>
            </a:r>
            <a:r>
              <a:rPr lang="en-US" b="1" u="sng" dirty="0" err="1" smtClean="0"/>
              <a:t>mins</a:t>
            </a:r>
            <a:r>
              <a:rPr lang="en-US" b="1" u="sng" dirty="0" smtClean="0"/>
              <a:t>)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550045" y="3809517"/>
            <a:ext cx="40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3277" y="4344607"/>
            <a:ext cx="40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509" y="4879697"/>
            <a:ext cx="40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9940" y="3815983"/>
            <a:ext cx="219195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Manager-Controlled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340" y="1837886"/>
            <a:ext cx="7745914" cy="1171457"/>
          </a:xfrm>
        </p:spPr>
        <p:txBody>
          <a:bodyPr>
            <a:normAutofit/>
          </a:bodyPr>
          <a:lstStyle/>
          <a:p>
            <a:r>
              <a:rPr lang="en-US" dirty="0"/>
              <a:t>For a visual illustration of variation</a:t>
            </a:r>
            <a:r>
              <a:rPr lang="en-US" dirty="0" smtClean="0"/>
              <a:t>, the bar </a:t>
            </a:r>
            <a:r>
              <a:rPr lang="en-US" dirty="0"/>
              <a:t>graphs </a:t>
            </a:r>
            <a:r>
              <a:rPr lang="en-US" dirty="0" smtClean="0"/>
              <a:t>show customer </a:t>
            </a:r>
            <a:r>
              <a:rPr lang="en-US" dirty="0"/>
              <a:t>waiting times at three different </a:t>
            </a:r>
            <a:r>
              <a:rPr lang="en-US" dirty="0" smtClean="0"/>
              <a:t>banks.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11-30 at 10.20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6" y="3392036"/>
            <a:ext cx="2422254" cy="2619042"/>
          </a:xfrm>
          <a:prstGeom prst="rect">
            <a:avLst/>
          </a:prstGeom>
        </p:spPr>
      </p:pic>
      <p:pic>
        <p:nvPicPr>
          <p:cNvPr id="5" name="Picture 4" descr="Screen Shot 2015-11-30 at 10.20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11" y="3397790"/>
            <a:ext cx="2494629" cy="2591863"/>
          </a:xfrm>
          <a:prstGeom prst="rect">
            <a:avLst/>
          </a:prstGeom>
        </p:spPr>
      </p:pic>
      <p:pic>
        <p:nvPicPr>
          <p:cNvPr id="6" name="Picture 5" descr="Screen Shot 2015-11-30 at 10.20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60" y="3635566"/>
            <a:ext cx="2352999" cy="2297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8283" y="5950886"/>
            <a:ext cx="86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9193" y="5931713"/>
            <a:ext cx="86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76066" y="5887985"/>
            <a:ext cx="86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Bank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7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Bank 1</a:t>
            </a:r>
            <a:br>
              <a:rPr lang="en-US" dirty="0" smtClean="0"/>
            </a:br>
            <a:r>
              <a:rPr lang="en-US" dirty="0" smtClean="0"/>
              <a:t>(Manager-Controlled 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963" y="1584008"/>
            <a:ext cx="3974236" cy="5008717"/>
          </a:xfrm>
        </p:spPr>
        <p:txBody>
          <a:bodyPr>
            <a:normAutofit/>
          </a:bodyPr>
          <a:lstStyle/>
          <a:p>
            <a:r>
              <a:rPr lang="en-US" dirty="0" smtClean="0"/>
              <a:t>All 3 customers waited 6 minutes (x) to be serviced.</a:t>
            </a:r>
          </a:p>
          <a:p>
            <a:r>
              <a:rPr lang="en-US" dirty="0"/>
              <a:t>W</a:t>
            </a:r>
            <a:r>
              <a:rPr lang="en-US" dirty="0" smtClean="0"/>
              <a:t>aiting time did not vary between customers. </a:t>
            </a:r>
          </a:p>
          <a:p>
            <a:r>
              <a:rPr lang="en-US" dirty="0" smtClean="0"/>
              <a:t>Deviation from the Mean:</a:t>
            </a:r>
            <a:endParaRPr lang="en-US" baseline="30000" dirty="0" smtClean="0"/>
          </a:p>
          <a:p>
            <a:r>
              <a:rPr lang="en-US" dirty="0" smtClean="0"/>
              <a:t>For all 3 customers: </a:t>
            </a:r>
            <a:endParaRPr lang="en-US" baseline="30000" dirty="0" smtClean="0"/>
          </a:p>
          <a:p>
            <a:pPr marL="0" indent="0">
              <a:buNone/>
            </a:pPr>
            <a:r>
              <a:rPr lang="en-US" dirty="0" smtClean="0"/>
              <a:t>Summary:</a:t>
            </a:r>
          </a:p>
          <a:p>
            <a:pPr marL="0" indent="0">
              <a:buNone/>
            </a:pPr>
            <a:r>
              <a:rPr lang="en-US" dirty="0" smtClean="0"/>
              <a:t>No variance or difference in wait time from the </a:t>
            </a:r>
            <a:r>
              <a:rPr lang="en-US" dirty="0" err="1" smtClean="0"/>
              <a:t>avg</a:t>
            </a:r>
            <a:r>
              <a:rPr lang="en-US" dirty="0" smtClean="0"/>
              <a:t> of 6 minutes for the 3 customers to be serviced in Bank 1.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Screen Shot 2015-11-30 at 10.20.37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 b="1248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8001931" y="382647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6 min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369878"/>
              </p:ext>
            </p:extLst>
          </p:nvPr>
        </p:nvGraphicFramePr>
        <p:xfrm>
          <a:off x="3931597" y="3321049"/>
          <a:ext cx="672685" cy="366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Equation" r:id="rId4" imgW="342900" imgH="215900" progId="Equation.3">
                  <p:embed/>
                </p:oleObj>
              </mc:Choice>
              <mc:Fallback>
                <p:oleObj name="Equation" r:id="rId4" imgW="34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1597" y="3321049"/>
                        <a:ext cx="672685" cy="366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05738"/>
              </p:ext>
            </p:extLst>
          </p:nvPr>
        </p:nvGraphicFramePr>
        <p:xfrm>
          <a:off x="3287181" y="3936628"/>
          <a:ext cx="1047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Equation" r:id="rId6" imgW="812800" imgH="177800" progId="Equation.3">
                  <p:embed/>
                </p:oleObj>
              </mc:Choice>
              <mc:Fallback>
                <p:oleObj name="Equation" r:id="rId6" imgW="8128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87181" y="3936628"/>
                        <a:ext cx="1047750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79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Bank 2</a:t>
            </a:r>
            <a:br>
              <a:rPr lang="en-US" dirty="0" smtClean="0"/>
            </a:br>
            <a:r>
              <a:rPr lang="en-US" dirty="0" smtClean="0"/>
              <a:t>(Single Waiting 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149" y="1704715"/>
            <a:ext cx="4544969" cy="47662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Customer 1 (C1) : 4 min wait</a:t>
            </a:r>
          </a:p>
          <a:p>
            <a:r>
              <a:rPr lang="en-US" dirty="0" smtClean="0"/>
              <a:t>Customer 2 (C2) : 7 min wait</a:t>
            </a:r>
          </a:p>
          <a:p>
            <a:r>
              <a:rPr lang="en-US" dirty="0" smtClean="0"/>
              <a:t>Customer 3 (C3) : 7 min wait</a:t>
            </a:r>
          </a:p>
          <a:p>
            <a:r>
              <a:rPr lang="en-US" dirty="0" smtClean="0"/>
              <a:t>Deviation from the Mean: </a:t>
            </a:r>
          </a:p>
          <a:p>
            <a:pPr marL="0" indent="0">
              <a:buNone/>
            </a:pPr>
            <a:r>
              <a:rPr lang="en-US" dirty="0" smtClean="0"/>
              <a:t>C1: 4 – 6= - 2 min (2 min &lt; </a:t>
            </a:r>
            <a:r>
              <a:rPr lang="en-US" dirty="0" err="1" smtClean="0"/>
              <a:t>Avg</a:t>
            </a:r>
            <a:r>
              <a:rPr lang="en-US" dirty="0" smtClean="0"/>
              <a:t> Wait)</a:t>
            </a:r>
          </a:p>
          <a:p>
            <a:pPr marL="0" indent="0">
              <a:buNone/>
            </a:pPr>
            <a:r>
              <a:rPr lang="en-US" dirty="0" smtClean="0"/>
              <a:t>C2: 7 – 6 = 1 min (1 min &gt; </a:t>
            </a:r>
            <a:r>
              <a:rPr lang="en-US" dirty="0" err="1" smtClean="0"/>
              <a:t>Avg</a:t>
            </a:r>
            <a:r>
              <a:rPr lang="en-US" dirty="0" smtClean="0"/>
              <a:t> Wait)</a:t>
            </a:r>
          </a:p>
          <a:p>
            <a:pPr marL="0" indent="0">
              <a:buNone/>
            </a:pPr>
            <a:r>
              <a:rPr lang="en-US" dirty="0" smtClean="0"/>
              <a:t>C3: 7 – 6 = 1 min (1 min &gt; </a:t>
            </a:r>
            <a:r>
              <a:rPr lang="en-US" dirty="0" err="1" smtClean="0"/>
              <a:t>Avg</a:t>
            </a:r>
            <a:r>
              <a:rPr lang="en-US" dirty="0" smtClean="0"/>
              <a:t> Wait)</a:t>
            </a:r>
          </a:p>
          <a:p>
            <a:pPr marL="0" indent="0">
              <a:buNone/>
            </a:pPr>
            <a:r>
              <a:rPr lang="en-US" dirty="0" smtClean="0"/>
              <a:t>Summary:</a:t>
            </a:r>
          </a:p>
          <a:p>
            <a:pPr marL="0" indent="0">
              <a:buNone/>
            </a:pPr>
            <a:r>
              <a:rPr lang="en-US" dirty="0" smtClean="0"/>
              <a:t>There is a small variance or little difference from the </a:t>
            </a:r>
            <a:r>
              <a:rPr lang="en-US" dirty="0" err="1" smtClean="0"/>
              <a:t>avg</a:t>
            </a:r>
            <a:r>
              <a:rPr lang="en-US" dirty="0" smtClean="0"/>
              <a:t> wait of 6 </a:t>
            </a:r>
            <a:r>
              <a:rPr lang="en-US" dirty="0" err="1" smtClean="0"/>
              <a:t>mins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the 3 customers to be </a:t>
            </a:r>
            <a:r>
              <a:rPr lang="en-US" dirty="0" smtClean="0"/>
              <a:t>serviced in Bank 2.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Screen Shot 2015-11-30 at 10.20.47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2" r="-5172"/>
          <a:stretch>
            <a:fillRect/>
          </a:stretch>
        </p:blipFill>
        <p:spPr>
          <a:xfrm>
            <a:off x="4769971" y="2008728"/>
            <a:ext cx="3566160" cy="3927475"/>
          </a:xfr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447578"/>
              </p:ext>
            </p:extLst>
          </p:nvPr>
        </p:nvGraphicFramePr>
        <p:xfrm>
          <a:off x="3827223" y="3094914"/>
          <a:ext cx="620495" cy="366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Equation" r:id="rId4" imgW="342900" imgH="215900" progId="Equation.3">
                  <p:embed/>
                </p:oleObj>
              </mc:Choice>
              <mc:Fallback>
                <p:oleObj name="Equation" r:id="rId4" imgW="34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7223" y="3094914"/>
                        <a:ext cx="620495" cy="366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67139" y="373949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6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9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5898</TotalTime>
  <Words>765</Words>
  <Application>Microsoft Macintosh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Capital</vt:lpstr>
      <vt:lpstr>Equation</vt:lpstr>
      <vt:lpstr>Microsoft Equation</vt:lpstr>
      <vt:lpstr>Notes #23</vt:lpstr>
      <vt:lpstr>Using Variance &amp; Std Deviation to Assess Customer Service Efficiency for 3 Banks</vt:lpstr>
      <vt:lpstr>Bank 1 (Manager-Controlled Line)</vt:lpstr>
      <vt:lpstr>Bank 2 (Single Waiting Line)</vt:lpstr>
      <vt:lpstr>“Bank 3” (Multiple Wait Lines)</vt:lpstr>
      <vt:lpstr>Data</vt:lpstr>
      <vt:lpstr>Graphs</vt:lpstr>
      <vt:lpstr>Bank 1 (Manager-Controlled Line)</vt:lpstr>
      <vt:lpstr>Bank 2 (Single Waiting Line)</vt:lpstr>
      <vt:lpstr>Bank 3 (Multiple Wait Lines)</vt:lpstr>
      <vt:lpstr>Statistical Analysis of the 3 Banks using Standard Deviation</vt:lpstr>
      <vt:lpstr>Data Analysis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#21</dc:title>
  <dc:creator>May Ng</dc:creator>
  <cp:lastModifiedBy>May Ng</cp:lastModifiedBy>
  <cp:revision>55</cp:revision>
  <dcterms:created xsi:type="dcterms:W3CDTF">2015-11-17T04:11:56Z</dcterms:created>
  <dcterms:modified xsi:type="dcterms:W3CDTF">2017-12-11T03:42:54Z</dcterms:modified>
</cp:coreProperties>
</file>