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58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Relationship Id="rId3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7.wmf"/><Relationship Id="rId3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Relationship Id="rId2" Type="http://schemas.openxmlformats.org/officeDocument/2006/relationships/image" Target="../media/image22.emf"/><Relationship Id="rId3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Relationship Id="rId2" Type="http://schemas.openxmlformats.org/officeDocument/2006/relationships/image" Target="../media/image2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CF38A-B516-9F46-924E-550534836DF6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51B68-3F0A-DE46-A55E-573D05784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85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2674-7F8E-CA46-A3DF-0E1DC2A4DDC7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69E9-43D1-F94D-95B6-F0FCDF7AC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7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2674-7F8E-CA46-A3DF-0E1DC2A4DDC7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69E9-43D1-F94D-95B6-F0FCDF7AC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0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2674-7F8E-CA46-A3DF-0E1DC2A4DDC7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69E9-43D1-F94D-95B6-F0FCDF7AC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6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2674-7F8E-CA46-A3DF-0E1DC2A4DDC7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69E9-43D1-F94D-95B6-F0FCDF7AC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0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2674-7F8E-CA46-A3DF-0E1DC2A4DDC7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69E9-43D1-F94D-95B6-F0FCDF7AC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5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2674-7F8E-CA46-A3DF-0E1DC2A4DDC7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69E9-43D1-F94D-95B6-F0FCDF7AC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9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2674-7F8E-CA46-A3DF-0E1DC2A4DDC7}" type="datetimeFigureOut">
              <a:rPr lang="en-US" smtClean="0"/>
              <a:t>5/21/18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69E9-43D1-F94D-95B6-F0FCDF7AC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0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2674-7F8E-CA46-A3DF-0E1DC2A4DDC7}" type="datetimeFigureOut">
              <a:rPr lang="en-US" smtClean="0"/>
              <a:t>5/21/18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69E9-43D1-F94D-95B6-F0FCDF7AC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3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2674-7F8E-CA46-A3DF-0E1DC2A4DDC7}" type="datetimeFigureOut">
              <a:rPr lang="en-US" smtClean="0"/>
              <a:t>5/21/18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69E9-43D1-F94D-95B6-F0FCDF7AC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2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2674-7F8E-CA46-A3DF-0E1DC2A4DDC7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69E9-43D1-F94D-95B6-F0FCDF7AC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9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2674-7F8E-CA46-A3DF-0E1DC2A4DDC7}" type="datetimeFigureOut">
              <a:rPr lang="en-US" smtClean="0"/>
              <a:t>5/21/18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E69E9-43D1-F94D-95B6-F0FCDF7AC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2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42674-7F8E-CA46-A3DF-0E1DC2A4DDC7}" type="datetimeFigureOut">
              <a:rPr lang="en-US" smtClean="0"/>
              <a:t>5/21/18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E69E9-43D1-F94D-95B6-F0FCDF7AC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8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17.w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18.wmf"/><Relationship Id="rId9" Type="http://schemas.openxmlformats.org/officeDocument/2006/relationships/image" Target="../media/image19.png"/><Relationship Id="rId10" Type="http://schemas.openxmlformats.org/officeDocument/2006/relationships/image" Target="../media/image20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4" Type="http://schemas.openxmlformats.org/officeDocument/2006/relationships/oleObject" Target="../embeddings/oleObject19.bin"/><Relationship Id="rId5" Type="http://schemas.openxmlformats.org/officeDocument/2006/relationships/image" Target="../media/image21.wmf"/><Relationship Id="rId6" Type="http://schemas.openxmlformats.org/officeDocument/2006/relationships/oleObject" Target="../embeddings/oleObject20.bin"/><Relationship Id="rId7" Type="http://schemas.openxmlformats.org/officeDocument/2006/relationships/image" Target="../media/image22.emf"/><Relationship Id="rId8" Type="http://schemas.openxmlformats.org/officeDocument/2006/relationships/oleObject" Target="../embeddings/oleObject21.bin"/><Relationship Id="rId9" Type="http://schemas.openxmlformats.org/officeDocument/2006/relationships/image" Target="../media/image2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5.e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6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4.e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1.bin"/><Relationship Id="rId12" Type="http://schemas.openxmlformats.org/officeDocument/2006/relationships/image" Target="../media/image1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9.emf"/><Relationship Id="rId9" Type="http://schemas.openxmlformats.org/officeDocument/2006/relationships/oleObject" Target="../embeddings/oleObject10.bin"/><Relationship Id="rId10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13.wmf"/><Relationship Id="rId8" Type="http://schemas.openxmlformats.org/officeDocument/2006/relationships/oleObject" Target="../embeddings/oleObject14.bin"/><Relationship Id="rId9" Type="http://schemas.openxmlformats.org/officeDocument/2006/relationships/image" Target="../media/image14.wmf"/><Relationship Id="rId10" Type="http://schemas.openxmlformats.org/officeDocument/2006/relationships/oleObject" Target="../embeddings/oleObject1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the Probability of Combination Problems</a:t>
            </a:r>
            <a:br>
              <a:rPr lang="en-US" dirty="0" smtClean="0"/>
            </a:br>
            <a:r>
              <a:rPr lang="en-US" dirty="0" smtClean="0"/>
              <a:t>(Binomial Probability)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Notes #27</a:t>
            </a:r>
          </a:p>
          <a:p>
            <a:r>
              <a:rPr lang="en-US" dirty="0" smtClean="0"/>
              <a:t>(LAST NOTES OF THE YEAR!)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8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6031" y="209147"/>
            <a:ext cx="859983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latin typeface="Times" charset="0"/>
              </a:rPr>
              <a:t>Ex 4</a:t>
            </a:r>
            <a:r>
              <a:rPr lang="en-US" dirty="0">
                <a:latin typeface="Times" charset="0"/>
              </a:rPr>
              <a:t>.  A test consists of 10 multiple choice questions, each with </a:t>
            </a:r>
          </a:p>
          <a:p>
            <a:pPr eaLnBrk="1" hangingPunct="1"/>
            <a:r>
              <a:rPr lang="en-US" dirty="0">
                <a:latin typeface="Times" charset="0"/>
              </a:rPr>
              <a:t>     </a:t>
            </a:r>
            <a:r>
              <a:rPr lang="en-US" dirty="0" smtClean="0">
                <a:latin typeface="Times" charset="0"/>
              </a:rPr>
              <a:t>     four </a:t>
            </a:r>
            <a:r>
              <a:rPr lang="en-US" dirty="0">
                <a:latin typeface="Times" charset="0"/>
              </a:rPr>
              <a:t>possible answers. </a:t>
            </a:r>
            <a:endParaRPr lang="en-US" dirty="0" smtClean="0">
              <a:latin typeface="Times" charset="0"/>
            </a:endParaRPr>
          </a:p>
          <a:p>
            <a:pPr eaLnBrk="1" hangingPunct="1"/>
            <a:r>
              <a:rPr lang="en-US" dirty="0">
                <a:latin typeface="Times" charset="0"/>
              </a:rPr>
              <a:t> </a:t>
            </a:r>
            <a:r>
              <a:rPr lang="en-US" dirty="0" smtClean="0">
                <a:latin typeface="Times" charset="0"/>
              </a:rPr>
              <a:t>    To </a:t>
            </a:r>
            <a:r>
              <a:rPr lang="en-US" dirty="0">
                <a:latin typeface="Times" charset="0"/>
              </a:rPr>
              <a:t>pass the test, </a:t>
            </a:r>
            <a:r>
              <a:rPr lang="en-US" dirty="0" smtClean="0">
                <a:latin typeface="Times" charset="0"/>
              </a:rPr>
              <a:t>Samir </a:t>
            </a:r>
            <a:r>
              <a:rPr lang="en-US" dirty="0">
                <a:latin typeface="Times" charset="0"/>
              </a:rPr>
              <a:t>must answer </a:t>
            </a:r>
            <a:r>
              <a:rPr lang="en-US" dirty="0">
                <a:solidFill>
                  <a:srgbClr val="FF0000"/>
                </a:solidFill>
                <a:latin typeface="Times" charset="0"/>
              </a:rPr>
              <a:t>at </a:t>
            </a:r>
            <a:r>
              <a:rPr lang="en-US" dirty="0" smtClean="0">
                <a:solidFill>
                  <a:srgbClr val="FF0000"/>
                </a:solidFill>
                <a:latin typeface="Times" charset="0"/>
              </a:rPr>
              <a:t>least</a:t>
            </a:r>
            <a:r>
              <a:rPr lang="en-US" dirty="0" smtClean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9</a:t>
            </a:r>
            <a:r>
              <a:rPr lang="en-US" dirty="0" smtClean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questions correctly. </a:t>
            </a:r>
            <a:endParaRPr lang="en-US" dirty="0" smtClean="0">
              <a:latin typeface="Times" charset="0"/>
            </a:endParaRPr>
          </a:p>
          <a:p>
            <a:pPr eaLnBrk="1" hangingPunct="1"/>
            <a:r>
              <a:rPr lang="en-US" dirty="0">
                <a:latin typeface="Times" charset="0"/>
              </a:rPr>
              <a:t> </a:t>
            </a:r>
            <a:r>
              <a:rPr lang="en-US" dirty="0" smtClean="0">
                <a:latin typeface="Times" charset="0"/>
              </a:rPr>
              <a:t>    Find </a:t>
            </a:r>
            <a:r>
              <a:rPr lang="en-US" dirty="0">
                <a:latin typeface="Times" charset="0"/>
              </a:rPr>
              <a:t>the probability of passing</a:t>
            </a:r>
            <a:r>
              <a:rPr lang="en-US" dirty="0" smtClean="0">
                <a:latin typeface="Times" charset="0"/>
              </a:rPr>
              <a:t>, if Samir </a:t>
            </a:r>
            <a:r>
              <a:rPr lang="en-US" dirty="0">
                <a:latin typeface="Times" charset="0"/>
              </a:rPr>
              <a:t>were to guess the answer </a:t>
            </a:r>
            <a:endParaRPr lang="en-US" dirty="0" smtClean="0">
              <a:latin typeface="Times" charset="0"/>
            </a:endParaRPr>
          </a:p>
          <a:p>
            <a:pPr eaLnBrk="1" hangingPunct="1"/>
            <a:r>
              <a:rPr lang="en-US" dirty="0">
                <a:latin typeface="Times" charset="0"/>
              </a:rPr>
              <a:t> </a:t>
            </a:r>
            <a:r>
              <a:rPr lang="en-US" dirty="0" smtClean="0">
                <a:latin typeface="Times" charset="0"/>
              </a:rPr>
              <a:t>    for </a:t>
            </a:r>
            <a:r>
              <a:rPr lang="en-US" dirty="0">
                <a:latin typeface="Times" charset="0"/>
              </a:rPr>
              <a:t>each </a:t>
            </a:r>
            <a:r>
              <a:rPr lang="en-US" dirty="0" smtClean="0">
                <a:latin typeface="Times" charset="0"/>
              </a:rPr>
              <a:t>question? </a:t>
            </a:r>
            <a:endParaRPr lang="en-US" dirty="0">
              <a:latin typeface="Times" charset="0"/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301607"/>
              </p:ext>
            </p:extLst>
          </p:nvPr>
        </p:nvGraphicFramePr>
        <p:xfrm>
          <a:off x="402666" y="2642807"/>
          <a:ext cx="3311525" cy="1527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Equation" r:id="rId3" imgW="1955800" imgH="1219200" progId="Equation.DSMT36">
                  <p:embed/>
                </p:oleObj>
              </mc:Choice>
              <mc:Fallback>
                <p:oleObj name="Equation" r:id="rId3" imgW="1955800" imgH="12192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666" y="2642807"/>
                        <a:ext cx="3311525" cy="15272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3400" y="4180872"/>
            <a:ext cx="647565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dirty="0">
                <a:solidFill>
                  <a:srgbClr val="CC0000"/>
                </a:solidFill>
              </a:rPr>
              <a:t>P</a:t>
            </a:r>
            <a:r>
              <a:rPr lang="en-US" dirty="0">
                <a:solidFill>
                  <a:srgbClr val="CC0000"/>
                </a:solidFill>
              </a:rPr>
              <a:t>(</a:t>
            </a:r>
            <a:r>
              <a:rPr lang="en-US" i="1" dirty="0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 successes) = </a:t>
            </a:r>
            <a:r>
              <a:rPr lang="en-US" i="1" baseline="-25000" dirty="0" err="1">
                <a:solidFill>
                  <a:srgbClr val="CC0000"/>
                </a:solidFill>
              </a:rPr>
              <a:t>n</a:t>
            </a:r>
            <a:r>
              <a:rPr lang="en-US" i="1" dirty="0" err="1">
                <a:solidFill>
                  <a:srgbClr val="CC0000"/>
                </a:solidFill>
              </a:rPr>
              <a:t>C</a:t>
            </a:r>
            <a:r>
              <a:rPr lang="en-US" i="1" baseline="-25000" dirty="0" err="1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 </a:t>
            </a:r>
            <a:r>
              <a:rPr lang="en-US" i="1" dirty="0" err="1">
                <a:solidFill>
                  <a:srgbClr val="CC0000"/>
                </a:solidFill>
              </a:rPr>
              <a:t>p</a:t>
            </a:r>
            <a:r>
              <a:rPr lang="en-US" i="1" baseline="30000" dirty="0" err="1">
                <a:solidFill>
                  <a:srgbClr val="CC0000"/>
                </a:solidFill>
              </a:rPr>
              <a:t>x</a:t>
            </a:r>
            <a:r>
              <a:rPr lang="en-US" baseline="30000" dirty="0">
                <a:solidFill>
                  <a:srgbClr val="CC0000"/>
                </a:solidFill>
              </a:rPr>
              <a:t> </a:t>
            </a:r>
            <a:r>
              <a:rPr lang="en-US" i="1" dirty="0" err="1">
                <a:solidFill>
                  <a:srgbClr val="CC0000"/>
                </a:solidFill>
              </a:rPr>
              <a:t>q</a:t>
            </a:r>
            <a:r>
              <a:rPr lang="en-US" i="1" baseline="30000" dirty="0" err="1">
                <a:solidFill>
                  <a:srgbClr val="CC0000"/>
                </a:solidFill>
              </a:rPr>
              <a:t>n</a:t>
            </a:r>
            <a:r>
              <a:rPr lang="en-US" baseline="30000" dirty="0">
                <a:solidFill>
                  <a:srgbClr val="CC0000"/>
                </a:solidFill>
              </a:rPr>
              <a:t> </a:t>
            </a:r>
            <a:r>
              <a:rPr lang="en-US" baseline="30000" dirty="0" smtClean="0">
                <a:solidFill>
                  <a:srgbClr val="CC0000"/>
                </a:solidFill>
              </a:rPr>
              <a:t>- </a:t>
            </a:r>
            <a:r>
              <a:rPr lang="en-US" i="1" baseline="30000" dirty="0" smtClean="0">
                <a:solidFill>
                  <a:srgbClr val="CC0000"/>
                </a:solidFill>
              </a:rPr>
              <a:t>x</a:t>
            </a:r>
          </a:p>
          <a:p>
            <a:pPr eaLnBrk="1" hangingPunct="1"/>
            <a:endParaRPr lang="en-US" i="1" baseline="30000" dirty="0">
              <a:solidFill>
                <a:srgbClr val="CC0000"/>
              </a:solidFill>
            </a:endParaRPr>
          </a:p>
          <a:p>
            <a:pPr eaLnBrk="1" hangingPunct="1"/>
            <a:r>
              <a:rPr lang="en-US" i="1" dirty="0">
                <a:solidFill>
                  <a:srgbClr val="CC0000"/>
                </a:solidFill>
              </a:rPr>
              <a:t>P</a:t>
            </a:r>
            <a:r>
              <a:rPr lang="en-US" dirty="0">
                <a:solidFill>
                  <a:srgbClr val="CC0000"/>
                </a:solidFill>
              </a:rPr>
              <a:t>(</a:t>
            </a:r>
            <a:r>
              <a:rPr lang="en-US" i="1" dirty="0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 successes) = </a:t>
            </a:r>
            <a:r>
              <a:rPr lang="en-US" i="1" dirty="0">
                <a:solidFill>
                  <a:srgbClr val="CC0000"/>
                </a:solidFill>
              </a:rPr>
              <a:t>P</a:t>
            </a:r>
            <a:r>
              <a:rPr lang="en-US" dirty="0">
                <a:solidFill>
                  <a:srgbClr val="CC0000"/>
                </a:solidFill>
              </a:rPr>
              <a:t>(9 successes) + </a:t>
            </a:r>
            <a:r>
              <a:rPr lang="en-US" i="1" dirty="0">
                <a:solidFill>
                  <a:srgbClr val="CC0000"/>
                </a:solidFill>
              </a:rPr>
              <a:t>P</a:t>
            </a:r>
            <a:r>
              <a:rPr lang="en-US" dirty="0">
                <a:solidFill>
                  <a:srgbClr val="CC0000"/>
                </a:solidFill>
              </a:rPr>
              <a:t>(10 successes)</a:t>
            </a:r>
            <a:endParaRPr lang="en-US" i="1" baseline="30000" dirty="0">
              <a:solidFill>
                <a:srgbClr val="CC0000"/>
              </a:solidFill>
            </a:endParaRP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103782"/>
              </p:ext>
            </p:extLst>
          </p:nvPr>
        </p:nvGraphicFramePr>
        <p:xfrm>
          <a:off x="4303713" y="2642807"/>
          <a:ext cx="3509962" cy="1561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Equation" r:id="rId5" imgW="1955800" imgH="1219200" progId="Equation.DSMT36">
                  <p:embed/>
                </p:oleObj>
              </mc:Choice>
              <mc:Fallback>
                <p:oleObj name="Equation" r:id="rId5" imgW="1955800" imgH="12192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3713" y="2642807"/>
                        <a:ext cx="3509962" cy="1561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241821"/>
              </p:ext>
            </p:extLst>
          </p:nvPr>
        </p:nvGraphicFramePr>
        <p:xfrm>
          <a:off x="2489200" y="5226769"/>
          <a:ext cx="532447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Equation" r:id="rId7" imgW="2908300" imgH="406400" progId="Equation.3">
                  <p:embed/>
                </p:oleObj>
              </mc:Choice>
              <mc:Fallback>
                <p:oleObj name="Equation" r:id="rId7" imgW="29083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5226769"/>
                        <a:ext cx="5324475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474017" y="5919824"/>
            <a:ext cx="188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=  </a:t>
            </a:r>
            <a:r>
              <a:rPr lang="en-US" dirty="0" smtClean="0">
                <a:solidFill>
                  <a:schemeClr val="accent2"/>
                </a:solidFill>
              </a:rPr>
              <a:t>0.0000296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422525" y="6308752"/>
            <a:ext cx="56214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The probability of </a:t>
            </a:r>
            <a:r>
              <a:rPr lang="en-US" dirty="0" smtClean="0">
                <a:solidFill>
                  <a:schemeClr val="accent2"/>
                </a:solidFill>
              </a:rPr>
              <a:t>Samir passing </a:t>
            </a:r>
            <a:r>
              <a:rPr lang="en-US" dirty="0">
                <a:solidFill>
                  <a:schemeClr val="accent2"/>
                </a:solidFill>
              </a:rPr>
              <a:t>is </a:t>
            </a:r>
            <a:r>
              <a:rPr lang="en-US" dirty="0">
                <a:solidFill>
                  <a:srgbClr val="CC0000"/>
                </a:solidFill>
              </a:rPr>
              <a:t>0.003%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</p:txBody>
      </p:sp>
      <p:pic>
        <p:nvPicPr>
          <p:cNvPr id="12" name="Picture 11" descr="Screen Shot 2016-05-12 at 1.34.57 AM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928" y="71172"/>
            <a:ext cx="779829" cy="979663"/>
          </a:xfrm>
          <a:prstGeom prst="rect">
            <a:avLst/>
          </a:prstGeom>
        </p:spPr>
      </p:pic>
      <p:pic>
        <p:nvPicPr>
          <p:cNvPr id="3" name="Picture 2" descr="Screen Shot 2016-05-12 at 1.39.26 AM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34" y="5457227"/>
            <a:ext cx="1674153" cy="1304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3713" y="2213781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Answering 9 Qs correctly</a:t>
            </a:r>
            <a:endParaRPr lang="en-US" b="1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4588957" y="2221992"/>
            <a:ext cx="2685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Answering 10 Qs correctly</a:t>
            </a:r>
            <a:endParaRPr lang="en-US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707374" y="221378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41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  <p:bldP spid="5" grpId="0"/>
      <p:bldP spid="16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12725" y="517525"/>
            <a:ext cx="70457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dirty="0" smtClean="0">
                <a:latin typeface="Times" charset="0"/>
              </a:rPr>
              <a:t>Ex 5: A </a:t>
            </a:r>
            <a:r>
              <a:rPr lang="en-US" dirty="0">
                <a:latin typeface="Times" charset="0"/>
              </a:rPr>
              <a:t>family has nine children. What is the </a:t>
            </a:r>
          </a:p>
          <a:p>
            <a:pPr eaLnBrk="1" hangingPunct="1"/>
            <a:r>
              <a:rPr lang="en-US" dirty="0">
                <a:latin typeface="Times" charset="0"/>
              </a:rPr>
              <a:t>      probability that there is at least one girl?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81025" y="1355725"/>
            <a:ext cx="61852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hlink"/>
                </a:solidFill>
              </a:rPr>
              <a:t>**This </a:t>
            </a:r>
            <a:r>
              <a:rPr lang="en-US" dirty="0">
                <a:solidFill>
                  <a:schemeClr val="hlink"/>
                </a:solidFill>
              </a:rPr>
              <a:t>can be best solved using the compliment, </a:t>
            </a:r>
          </a:p>
          <a:p>
            <a:pPr eaLnBrk="1" hangingPunct="1"/>
            <a:r>
              <a:rPr lang="en-US" dirty="0">
                <a:solidFill>
                  <a:schemeClr val="hlink"/>
                </a:solidFill>
              </a:rPr>
              <a:t>that is, the probability of zero </a:t>
            </a:r>
            <a:r>
              <a:rPr lang="en-US" dirty="0" smtClean="0">
                <a:solidFill>
                  <a:schemeClr val="hlink"/>
                </a:solidFill>
              </a:rPr>
              <a:t>girls**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018410" y="2736925"/>
            <a:ext cx="32401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 i="1" dirty="0">
                <a:solidFill>
                  <a:srgbClr val="CC0000"/>
                </a:solidFill>
              </a:rPr>
              <a:t>P</a:t>
            </a:r>
            <a:r>
              <a:rPr lang="en-US" sz="2200" dirty="0">
                <a:solidFill>
                  <a:srgbClr val="CC0000"/>
                </a:solidFill>
              </a:rPr>
              <a:t>(</a:t>
            </a:r>
            <a:r>
              <a:rPr lang="en-US" sz="2200" i="1" dirty="0">
                <a:solidFill>
                  <a:srgbClr val="CC0000"/>
                </a:solidFill>
              </a:rPr>
              <a:t>x</a:t>
            </a:r>
            <a:r>
              <a:rPr lang="en-US" sz="2200" dirty="0">
                <a:solidFill>
                  <a:srgbClr val="CC0000"/>
                </a:solidFill>
              </a:rPr>
              <a:t> successes) = </a:t>
            </a:r>
            <a:r>
              <a:rPr lang="en-US" sz="2200" i="1" baseline="-25000" dirty="0" err="1">
                <a:solidFill>
                  <a:srgbClr val="CC0000"/>
                </a:solidFill>
              </a:rPr>
              <a:t>n</a:t>
            </a:r>
            <a:r>
              <a:rPr lang="en-US" sz="2200" i="1" dirty="0" err="1">
                <a:solidFill>
                  <a:srgbClr val="CC0000"/>
                </a:solidFill>
              </a:rPr>
              <a:t>C</a:t>
            </a:r>
            <a:r>
              <a:rPr lang="en-US" sz="2200" i="1" baseline="-25000" dirty="0" err="1">
                <a:solidFill>
                  <a:srgbClr val="CC0000"/>
                </a:solidFill>
              </a:rPr>
              <a:t>x</a:t>
            </a:r>
            <a:r>
              <a:rPr lang="en-US" sz="2200" dirty="0">
                <a:solidFill>
                  <a:srgbClr val="CC0000"/>
                </a:solidFill>
              </a:rPr>
              <a:t> </a:t>
            </a:r>
            <a:r>
              <a:rPr lang="en-US" sz="2200" i="1" dirty="0" err="1">
                <a:solidFill>
                  <a:srgbClr val="CC0000"/>
                </a:solidFill>
              </a:rPr>
              <a:t>p</a:t>
            </a:r>
            <a:r>
              <a:rPr lang="en-US" sz="2200" i="1" baseline="30000" dirty="0" err="1">
                <a:solidFill>
                  <a:srgbClr val="CC0000"/>
                </a:solidFill>
              </a:rPr>
              <a:t>x</a:t>
            </a:r>
            <a:r>
              <a:rPr lang="en-US" sz="2200" baseline="30000" dirty="0">
                <a:solidFill>
                  <a:srgbClr val="CC0000"/>
                </a:solidFill>
              </a:rPr>
              <a:t> </a:t>
            </a:r>
            <a:r>
              <a:rPr lang="en-US" sz="2200" i="1" dirty="0" err="1">
                <a:solidFill>
                  <a:srgbClr val="CC0000"/>
                </a:solidFill>
              </a:rPr>
              <a:t>q</a:t>
            </a:r>
            <a:r>
              <a:rPr lang="en-US" sz="2200" i="1" baseline="30000" dirty="0" err="1">
                <a:solidFill>
                  <a:srgbClr val="CC0000"/>
                </a:solidFill>
              </a:rPr>
              <a:t>n</a:t>
            </a:r>
            <a:r>
              <a:rPr lang="en-US" sz="2200" baseline="30000" dirty="0">
                <a:solidFill>
                  <a:srgbClr val="CC0000"/>
                </a:solidFill>
              </a:rPr>
              <a:t> - </a:t>
            </a:r>
            <a:r>
              <a:rPr lang="en-US" sz="2200" i="1" baseline="30000" dirty="0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73775" y="3935373"/>
            <a:ext cx="14354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= </a:t>
            </a:r>
            <a:r>
              <a:rPr lang="en-US" dirty="0" smtClean="0">
                <a:solidFill>
                  <a:schemeClr val="accent2"/>
                </a:solidFill>
              </a:rPr>
              <a:t>0.00195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838200" y="5546725"/>
            <a:ext cx="67315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The probability of zero girls is </a:t>
            </a:r>
            <a:r>
              <a:rPr lang="en-US" dirty="0" smtClean="0"/>
              <a:t>0.00195</a:t>
            </a:r>
            <a:r>
              <a:rPr lang="en-US" dirty="0"/>
              <a:t>, therefore the </a:t>
            </a:r>
          </a:p>
          <a:p>
            <a:pPr eaLnBrk="1" hangingPunct="1"/>
            <a:r>
              <a:rPr lang="en-US" dirty="0"/>
              <a:t>probability of at least one girl is 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843018" y="5889892"/>
            <a:ext cx="38973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CC0000"/>
                </a:solidFill>
              </a:rPr>
              <a:t>1 - </a:t>
            </a:r>
            <a:r>
              <a:rPr lang="en-US" dirty="0" smtClean="0">
                <a:solidFill>
                  <a:srgbClr val="CC0000"/>
                </a:solidFill>
              </a:rPr>
              <a:t>0.00195 </a:t>
            </a:r>
            <a:r>
              <a:rPr lang="en-US" dirty="0">
                <a:solidFill>
                  <a:srgbClr val="CC0000"/>
                </a:solidFill>
              </a:rPr>
              <a:t>= </a:t>
            </a:r>
            <a:r>
              <a:rPr lang="en-US" dirty="0" smtClean="0">
                <a:solidFill>
                  <a:srgbClr val="CC0000"/>
                </a:solidFill>
              </a:rPr>
              <a:t>0.998 </a:t>
            </a:r>
            <a:r>
              <a:rPr lang="en-US" dirty="0">
                <a:solidFill>
                  <a:srgbClr val="CC0000"/>
                </a:solidFill>
              </a:rPr>
              <a:t>o</a:t>
            </a:r>
            <a:r>
              <a:rPr lang="en-US" dirty="0" smtClean="0">
                <a:solidFill>
                  <a:srgbClr val="CC0000"/>
                </a:solidFill>
              </a:rPr>
              <a:t>r 99.8%.</a:t>
            </a:r>
            <a:endParaRPr lang="en-US" dirty="0">
              <a:solidFill>
                <a:srgbClr val="CC0000"/>
              </a:solidFill>
            </a:endParaRPr>
          </a:p>
        </p:txBody>
      </p:sp>
      <p:pic>
        <p:nvPicPr>
          <p:cNvPr id="17418" name="Picture 10" descr="c:\program files\microsoft office\clipart\standard\stddir1\bd06390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511" y="283614"/>
            <a:ext cx="1570037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4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795696"/>
              </p:ext>
            </p:extLst>
          </p:nvPr>
        </p:nvGraphicFramePr>
        <p:xfrm>
          <a:off x="6248400" y="3011290"/>
          <a:ext cx="2235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MATHPOWER Assessment Bank Equation" r:id="rId4" imgW="2235200" imgH="723900" progId="Equation">
                  <p:embed/>
                </p:oleObj>
              </mc:Choice>
              <mc:Fallback>
                <p:oleObj name="MATHPOWER Assessment Bank Equation" r:id="rId4" imgW="2235200" imgH="72390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011290"/>
                        <a:ext cx="22352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987006" y="3200400"/>
            <a:ext cx="2236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i="1" dirty="0">
                <a:ea typeface="宋体" charset="0"/>
                <a:cs typeface="宋体" charset="0"/>
              </a:rPr>
              <a:t>P</a:t>
            </a:r>
            <a:r>
              <a:rPr lang="en-US" altLang="zh-CN" dirty="0">
                <a:ea typeface="宋体" charset="0"/>
                <a:cs typeface="宋体" charset="0"/>
              </a:rPr>
              <a:t>(0 successes) =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23478" y="3048000"/>
            <a:ext cx="3227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i="1" dirty="0">
                <a:ea typeface="宋体" charset="0"/>
                <a:cs typeface="宋体" charset="0"/>
              </a:rPr>
              <a:t>n</a:t>
            </a:r>
            <a:r>
              <a:rPr lang="en-US" altLang="zh-CN" dirty="0">
                <a:ea typeface="宋体" charset="0"/>
                <a:cs typeface="宋体" charset="0"/>
              </a:rPr>
              <a:t> = 9 (number of trials)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82036" y="3592624"/>
            <a:ext cx="334839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i="1" dirty="0">
                <a:ea typeface="宋体" charset="0"/>
                <a:cs typeface="宋体" charset="0"/>
              </a:rPr>
              <a:t>x</a:t>
            </a:r>
            <a:r>
              <a:rPr lang="en-US" altLang="zh-CN" sz="2200" dirty="0">
                <a:ea typeface="宋体" charset="0"/>
                <a:cs typeface="宋体" charset="0"/>
              </a:rPr>
              <a:t> = 0 (number of successes)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394587" y="4065315"/>
            <a:ext cx="35035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i="1" dirty="0">
                <a:ea typeface="宋体" charset="0"/>
                <a:cs typeface="宋体" charset="0"/>
              </a:rPr>
              <a:t>p</a:t>
            </a:r>
            <a:r>
              <a:rPr lang="en-US" altLang="zh-CN" sz="2200" dirty="0">
                <a:ea typeface="宋体" charset="0"/>
                <a:cs typeface="宋体" charset="0"/>
              </a:rPr>
              <a:t> =     (probability of success)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03686" y="4648200"/>
            <a:ext cx="338297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i="1" dirty="0">
                <a:ea typeface="宋体" charset="0"/>
                <a:cs typeface="宋体" charset="0"/>
              </a:rPr>
              <a:t>q</a:t>
            </a:r>
            <a:r>
              <a:rPr lang="en-US" altLang="zh-CN" sz="2200" dirty="0" smtClean="0">
                <a:ea typeface="宋体" charset="0"/>
                <a:cs typeface="宋体" charset="0"/>
              </a:rPr>
              <a:t> </a:t>
            </a:r>
            <a:r>
              <a:rPr lang="en-US" altLang="zh-CN" sz="2200" dirty="0">
                <a:ea typeface="宋体" charset="0"/>
                <a:cs typeface="宋体" charset="0"/>
              </a:rPr>
              <a:t>=     (probability of failure)</a:t>
            </a:r>
          </a:p>
        </p:txBody>
      </p:sp>
      <p:graphicFrame>
        <p:nvGraphicFramePr>
          <p:cNvPr id="1742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573783"/>
              </p:ext>
            </p:extLst>
          </p:nvPr>
        </p:nvGraphicFramePr>
        <p:xfrm>
          <a:off x="849512" y="3951868"/>
          <a:ext cx="330179" cy="636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Equation" r:id="rId6" imgW="152400" imgH="393700" progId="Equation.3">
                  <p:embed/>
                </p:oleObj>
              </mc:Choice>
              <mc:Fallback>
                <p:oleObj name="Equation" r:id="rId6" imgW="152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512" y="3951868"/>
                        <a:ext cx="330179" cy="636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263593"/>
              </p:ext>
            </p:extLst>
          </p:nvPr>
        </p:nvGraphicFramePr>
        <p:xfrm>
          <a:off x="932132" y="4593605"/>
          <a:ext cx="215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Equation" r:id="rId8" imgW="215806" imgH="723586" progId="Equation.3">
                  <p:embed/>
                </p:oleObj>
              </mc:Choice>
              <mc:Fallback>
                <p:oleObj name="Equation" r:id="rId8" imgW="215806" imgH="72358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132" y="4593605"/>
                        <a:ext cx="2159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361599" y="2414884"/>
            <a:ext cx="1070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i="1" dirty="0" smtClean="0">
                <a:ea typeface="宋体" charset="0"/>
                <a:cs typeface="宋体" charset="0"/>
              </a:rPr>
              <a:t>Set up:</a:t>
            </a:r>
            <a:endParaRPr lang="en-US" altLang="zh-CN" dirty="0">
              <a:ea typeface="宋体" charset="0"/>
              <a:cs typeface="宋体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89540" y="2342368"/>
            <a:ext cx="933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Solve: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473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  <p:bldP spid="17413" grpId="0" autoUpdateAnimBg="0"/>
      <p:bldP spid="17414" grpId="0" autoUpdateAnimBg="0"/>
      <p:bldP spid="17415" grpId="0" autoUpdateAnimBg="0"/>
      <p:bldP spid="17416" grpId="0" autoUpdateAnimBg="0"/>
      <p:bldP spid="17420" grpId="0" autoUpdateAnimBg="0"/>
      <p:bldP spid="17421" grpId="0" autoUpdateAnimBg="0"/>
      <p:bldP spid="17422" grpId="0" autoUpdateAnimBg="0"/>
      <p:bldP spid="17423" grpId="0" autoUpdateAnimBg="0"/>
      <p:bldP spid="17424" grpId="0" autoUpdateAnimBg="0"/>
      <p:bldP spid="18" grpId="0" autoUpdateAnimBg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7166" y="638432"/>
            <a:ext cx="78891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EX 6. A </a:t>
            </a:r>
            <a:r>
              <a:rPr lang="en-US" sz="2400" dirty="0"/>
              <a:t>medical supply manufacturer has found that 4% of a type of computer chip </a:t>
            </a:r>
            <a:r>
              <a:rPr lang="en-US" sz="2400" dirty="0" smtClean="0"/>
              <a:t>are defective</a:t>
            </a:r>
            <a:r>
              <a:rPr lang="en-US" sz="2400" dirty="0"/>
              <a:t>. The manufacturer orders </a:t>
            </a:r>
            <a:r>
              <a:rPr lang="en-US" sz="2400" dirty="0" smtClean="0"/>
              <a:t>20 </a:t>
            </a:r>
            <a:r>
              <a:rPr lang="en-US" sz="2400" dirty="0"/>
              <a:t>of these chips. Find the probability </a:t>
            </a:r>
            <a:r>
              <a:rPr lang="en-US" sz="2400" dirty="0" smtClean="0"/>
              <a:t>that 2 </a:t>
            </a:r>
            <a:r>
              <a:rPr lang="en-US" sz="2400" dirty="0"/>
              <a:t>chips or fewer are </a:t>
            </a:r>
            <a:r>
              <a:rPr lang="en-US" sz="2400" dirty="0" smtClean="0"/>
              <a:t>defective.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54855" y="2393898"/>
            <a:ext cx="1052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SET UP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81587" y="2809160"/>
            <a:ext cx="248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 n = 20; p = 0.04,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19456" y="2809157"/>
            <a:ext cx="2005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q= 1-p or  0.96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08311" y="3395413"/>
            <a:ext cx="7840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Determine the probability for 2 chips or less are defective</a:t>
            </a:r>
          </a:p>
          <a:p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(2 defective chips or less) = P(2 defective chips) + P(1) + P(0) 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775837"/>
              </p:ext>
            </p:extLst>
          </p:nvPr>
        </p:nvGraphicFramePr>
        <p:xfrm>
          <a:off x="1644547" y="4556663"/>
          <a:ext cx="2221811" cy="512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3" imgW="1308100" imgH="241300" progId="Equation.3">
                  <p:embed/>
                </p:oleObj>
              </mc:Choice>
              <mc:Fallback>
                <p:oleObj name="Equation" r:id="rId3" imgW="13081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4547" y="4556663"/>
                        <a:ext cx="2221811" cy="512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03674" y="5116888"/>
            <a:ext cx="2652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190(0.04)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(0.96)</a:t>
            </a:r>
            <a:r>
              <a:rPr lang="en-US" sz="2400" baseline="30000" dirty="0" smtClean="0"/>
              <a:t>18 </a:t>
            </a:r>
            <a:endParaRPr lang="en-US" sz="24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4055812" y="52160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64779" y="5160193"/>
            <a:ext cx="387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20(0.04)(0.96)</a:t>
            </a:r>
            <a:r>
              <a:rPr lang="en-US" sz="2400" baseline="30000" dirty="0" smtClean="0"/>
              <a:t>19 </a:t>
            </a:r>
            <a:r>
              <a:rPr lang="en-US" sz="2400" dirty="0" smtClean="0"/>
              <a:t>+ 1(1)(0.96)</a:t>
            </a:r>
            <a:r>
              <a:rPr lang="en-US" sz="2400" baseline="30000" dirty="0" smtClean="0"/>
              <a:t>20</a:t>
            </a:r>
            <a:endParaRPr lang="en-US" sz="2400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2417493" y="5650882"/>
            <a:ext cx="393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 .146 + .368 + .442= .956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985535" y="6320692"/>
            <a:ext cx="6953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 ANS: 95.6% </a:t>
            </a:r>
            <a:r>
              <a:rPr lang="en-US" sz="2000" dirty="0">
                <a:solidFill>
                  <a:srgbClr val="FF0000"/>
                </a:solidFill>
              </a:rPr>
              <a:t>probability that 2 or fewer chips are </a:t>
            </a:r>
            <a:r>
              <a:rPr lang="en-US" sz="2000" dirty="0" smtClean="0">
                <a:solidFill>
                  <a:srgbClr val="FF0000"/>
                </a:solidFill>
              </a:rPr>
              <a:t>defective. 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734440"/>
              </p:ext>
            </p:extLst>
          </p:nvPr>
        </p:nvGraphicFramePr>
        <p:xfrm>
          <a:off x="3915708" y="4488624"/>
          <a:ext cx="4313268" cy="650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5" imgW="2768600" imgH="241300" progId="Equation.3">
                  <p:embed/>
                </p:oleObj>
              </mc:Choice>
              <mc:Fallback>
                <p:oleObj name="Equation" r:id="rId5" imgW="27686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15708" y="4488624"/>
                        <a:ext cx="4313268" cy="6509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5205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1" grpId="0"/>
      <p:bldP spid="12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866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Finding </a:t>
            </a:r>
            <a:r>
              <a:rPr lang="en-US" sz="3600" dirty="0"/>
              <a:t>Binomial Probabilities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902" y="715380"/>
            <a:ext cx="8802970" cy="68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EX 1:  </a:t>
            </a:r>
            <a:r>
              <a:rPr lang="en-US" sz="2600" dirty="0" smtClean="0"/>
              <a:t>A </a:t>
            </a:r>
            <a:r>
              <a:rPr lang="en-US" sz="2600" dirty="0"/>
              <a:t>six sided die is </a:t>
            </a:r>
            <a:r>
              <a:rPr lang="en-US" u="sng" dirty="0"/>
              <a:t>rolled 3 times</a:t>
            </a:r>
            <a:r>
              <a:rPr lang="en-US" sz="2400" dirty="0"/>
              <a:t>.  </a:t>
            </a:r>
            <a:r>
              <a:rPr lang="en-US" sz="2600" dirty="0"/>
              <a:t>Find the probability of </a:t>
            </a:r>
            <a:r>
              <a:rPr lang="en-US" sz="2600" dirty="0" smtClean="0"/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</a:t>
            </a:r>
            <a:r>
              <a:rPr lang="en-US" u="sng" dirty="0"/>
              <a:t>rolling exactly one 6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pic>
        <p:nvPicPr>
          <p:cNvPr id="14342" name="Picture 6" descr="557px-Dice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194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 descr="557px-Dice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4384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557px-Dice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052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5" name="Picture 9" descr="557px-Dice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557px-Dice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432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7" name="Picture 11" descr="557px-Dice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766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8" name="Picture 12" descr="557px-Dice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9" name="Picture 13" descr="557px-Dice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0" name="Picture 14" descr="557px-Dice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7244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1" name="Picture 15" descr="557px-Dice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9436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2" name="Picture 16" descr="557px-Dice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196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3" name="Picture 17" descr="557px-Dice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0292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4" name="Picture 18" descr="557px-Dice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7150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5" name="Picture 19" descr="557px-Dice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2484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56" name="Line 20"/>
          <p:cNvSpPr>
            <a:spLocks noChangeShapeType="1"/>
          </p:cNvSpPr>
          <p:nvPr/>
        </p:nvSpPr>
        <p:spPr bwMode="auto">
          <a:xfrm flipH="1">
            <a:off x="1371600" y="53340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1371600" y="53340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H="1">
            <a:off x="2362200" y="35052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2362200" y="35052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 flipH="1">
            <a:off x="3276600" y="27432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3276600" y="27432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 flipH="1">
            <a:off x="3276600" y="38100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3276600" y="38100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 flipH="1">
            <a:off x="2286000" y="59436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2286000" y="59436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 flipH="1">
            <a:off x="3276600" y="50292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3276600" y="50292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 flipH="1">
            <a:off x="3276600" y="62484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3276600" y="6248400"/>
            <a:ext cx="457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149525" y="1743623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Roll 1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204332" y="1749433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Roll 2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3192858" y="1746389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Roll 3</a:t>
            </a:r>
          </a:p>
        </p:txBody>
      </p:sp>
      <p:graphicFrame>
        <p:nvGraphicFramePr>
          <p:cNvPr id="14452" name="Group 116"/>
          <p:cNvGraphicFramePr>
            <a:graphicFrameLocks noGrp="1"/>
          </p:cNvGraphicFramePr>
          <p:nvPr/>
        </p:nvGraphicFramePr>
        <p:xfrm>
          <a:off x="4114800" y="1524000"/>
          <a:ext cx="4648200" cy="5181603"/>
        </p:xfrm>
        <a:graphic>
          <a:graphicData uri="http://schemas.openxmlformats.org/drawingml/2006/table">
            <a:tbl>
              <a:tblPr/>
              <a:tblGrid>
                <a:gridCol w="1549400"/>
                <a:gridCol w="1549400"/>
                <a:gridCol w="15494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# of 6</a:t>
                      </a:r>
                      <a:r>
                        <a:rPr kumimoji="0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Probability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(1)(1)(1) =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1/216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(1)(1)(5) =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5/216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(1)(5)(1) =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5/216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(1)(5)(5) = 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25/216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(5)(1)(1) =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5/216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(5)(1)(5) = 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25/216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(5)(5)(1) = 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25/216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(5)(5)(5) = 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125/216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25" name="Line 89"/>
          <p:cNvSpPr>
            <a:spLocks noChangeShapeType="1"/>
          </p:cNvSpPr>
          <p:nvPr/>
        </p:nvSpPr>
        <p:spPr bwMode="auto">
          <a:xfrm flipV="1">
            <a:off x="1828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6" name="Line 90"/>
          <p:cNvSpPr>
            <a:spLocks noChangeShapeType="1"/>
          </p:cNvSpPr>
          <p:nvPr/>
        </p:nvSpPr>
        <p:spPr bwMode="auto">
          <a:xfrm>
            <a:off x="1828800" y="3124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7" name="Line 91"/>
          <p:cNvSpPr>
            <a:spLocks noChangeShapeType="1"/>
          </p:cNvSpPr>
          <p:nvPr/>
        </p:nvSpPr>
        <p:spPr bwMode="auto">
          <a:xfrm flipV="1">
            <a:off x="2819400" y="2362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8" name="Line 92"/>
          <p:cNvSpPr>
            <a:spLocks noChangeShapeType="1"/>
          </p:cNvSpPr>
          <p:nvPr/>
        </p:nvSpPr>
        <p:spPr bwMode="auto">
          <a:xfrm>
            <a:off x="28194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9" name="Line 93"/>
          <p:cNvSpPr>
            <a:spLocks noChangeShapeType="1"/>
          </p:cNvSpPr>
          <p:nvPr/>
        </p:nvSpPr>
        <p:spPr bwMode="auto">
          <a:xfrm flipV="1">
            <a:off x="2819400" y="3505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0" name="Line 94"/>
          <p:cNvSpPr>
            <a:spLocks noChangeShapeType="1"/>
          </p:cNvSpPr>
          <p:nvPr/>
        </p:nvSpPr>
        <p:spPr bwMode="auto">
          <a:xfrm>
            <a:off x="2819400" y="3886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1" name="Line 95"/>
          <p:cNvSpPr>
            <a:spLocks noChangeShapeType="1"/>
          </p:cNvSpPr>
          <p:nvPr/>
        </p:nvSpPr>
        <p:spPr bwMode="auto">
          <a:xfrm flipV="1">
            <a:off x="1828800" y="4953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2" name="Line 96"/>
          <p:cNvSpPr>
            <a:spLocks noChangeShapeType="1"/>
          </p:cNvSpPr>
          <p:nvPr/>
        </p:nvSpPr>
        <p:spPr bwMode="auto">
          <a:xfrm>
            <a:off x="1828800" y="5715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3" name="Line 97"/>
          <p:cNvSpPr>
            <a:spLocks noChangeShapeType="1"/>
          </p:cNvSpPr>
          <p:nvPr/>
        </p:nvSpPr>
        <p:spPr bwMode="auto">
          <a:xfrm flipV="1">
            <a:off x="2743200" y="4648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4" name="Line 98"/>
          <p:cNvSpPr>
            <a:spLocks noChangeShapeType="1"/>
          </p:cNvSpPr>
          <p:nvPr/>
        </p:nvSpPr>
        <p:spPr bwMode="auto">
          <a:xfrm>
            <a:off x="2743200" y="5029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5" name="Line 99"/>
          <p:cNvSpPr>
            <a:spLocks noChangeShapeType="1"/>
          </p:cNvSpPr>
          <p:nvPr/>
        </p:nvSpPr>
        <p:spPr bwMode="auto">
          <a:xfrm flipV="1">
            <a:off x="2743200" y="5943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6" name="Line 100"/>
          <p:cNvSpPr>
            <a:spLocks noChangeShapeType="1"/>
          </p:cNvSpPr>
          <p:nvPr/>
        </p:nvSpPr>
        <p:spPr bwMode="auto">
          <a:xfrm>
            <a:off x="2743200" y="624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53" name="Text Box 117"/>
          <p:cNvSpPr txBox="1">
            <a:spLocks noChangeArrowheads="1"/>
          </p:cNvSpPr>
          <p:nvPr/>
        </p:nvSpPr>
        <p:spPr bwMode="auto">
          <a:xfrm>
            <a:off x="4040526" y="1034540"/>
            <a:ext cx="2914673" cy="369332"/>
          </a:xfrm>
          <a:prstGeom prst="rect">
            <a:avLst/>
          </a:prstGeom>
          <a:noFill/>
          <a:ln w="38100">
            <a:solidFill>
              <a:srgbClr val="CC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You could use a tree diagram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46330" y="2405410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1/6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743200" y="2138722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1/6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733790" y="3465035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/6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743200" y="2880096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/6</a:t>
            </a:r>
            <a:endParaRPr lang="en-US" dirty="0"/>
          </a:p>
        </p:txBody>
      </p:sp>
      <p:sp>
        <p:nvSpPr>
          <p:cNvPr id="53" name="Line 89"/>
          <p:cNvSpPr>
            <a:spLocks noChangeShapeType="1"/>
          </p:cNvSpPr>
          <p:nvPr/>
        </p:nvSpPr>
        <p:spPr bwMode="auto">
          <a:xfrm flipV="1">
            <a:off x="457200" y="32766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89"/>
          <p:cNvSpPr>
            <a:spLocks noChangeShapeType="1"/>
          </p:cNvSpPr>
          <p:nvPr/>
        </p:nvSpPr>
        <p:spPr bwMode="auto">
          <a:xfrm>
            <a:off x="424212" y="4318075"/>
            <a:ext cx="914400" cy="933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97069" y="4828305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/6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73694" y="3414378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1/6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644825" y="4809694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1/6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702211" y="4401915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1/6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723960" y="3873385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/6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758288" y="3269299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1/6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7624" y="6200107"/>
            <a:ext cx="1566166" cy="5447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P(Roll 6) = 1/6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P(Roll 6)’= 5/6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14800" y="2087238"/>
            <a:ext cx="4449923" cy="51867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576399" y="5909278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/6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648873" y="5135230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/6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697409" y="6336271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/6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743021" y="5715000"/>
            <a:ext cx="50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53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453" grpId="0" animBg="1"/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Probability Theorem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301025"/>
            <a:ext cx="84248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What is it?</a:t>
            </a:r>
          </a:p>
          <a:p>
            <a:pPr eaLnBrk="1" hangingPunct="1"/>
            <a:r>
              <a:rPr lang="en-US" dirty="0" smtClean="0"/>
              <a:t>ANS: It calculates </a:t>
            </a:r>
            <a:r>
              <a:rPr lang="en-US" dirty="0"/>
              <a:t>the probability for the outcomes of </a:t>
            </a:r>
            <a:r>
              <a:rPr lang="en-US" b="1" u="sng" dirty="0"/>
              <a:t>repeated independent and identical </a:t>
            </a:r>
            <a:r>
              <a:rPr lang="en-US" b="1" u="sng" dirty="0" smtClean="0"/>
              <a:t>trials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b="1" u="sng" dirty="0" smtClean="0"/>
              <a:t>Combination Problems.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615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Probability Formula</a:t>
            </a: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65323" y="1417638"/>
            <a:ext cx="645750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i="1" dirty="0">
                <a:solidFill>
                  <a:srgbClr val="008000"/>
                </a:solidFill>
              </a:rPr>
              <a:t>P</a:t>
            </a:r>
            <a:r>
              <a:rPr lang="en-US" sz="3200" dirty="0">
                <a:solidFill>
                  <a:srgbClr val="CC0000"/>
                </a:solidFill>
              </a:rPr>
              <a:t>(</a:t>
            </a:r>
            <a:r>
              <a:rPr lang="en-US" sz="3200" i="1" dirty="0">
                <a:solidFill>
                  <a:srgbClr val="CC0000"/>
                </a:solidFill>
              </a:rPr>
              <a:t>x</a:t>
            </a:r>
            <a:r>
              <a:rPr lang="en-US" sz="3200" dirty="0">
                <a:solidFill>
                  <a:srgbClr val="CC0000"/>
                </a:solidFill>
              </a:rPr>
              <a:t> </a:t>
            </a:r>
            <a:r>
              <a:rPr lang="en-US" sz="3200" dirty="0">
                <a:solidFill>
                  <a:srgbClr val="008000"/>
                </a:solidFill>
              </a:rPr>
              <a:t>successes</a:t>
            </a:r>
            <a:r>
              <a:rPr lang="en-US" sz="3200" dirty="0">
                <a:solidFill>
                  <a:srgbClr val="CC0000"/>
                </a:solidFill>
              </a:rPr>
              <a:t>) </a:t>
            </a:r>
            <a:r>
              <a:rPr lang="en-US" sz="3200" dirty="0"/>
              <a:t>=</a:t>
            </a:r>
            <a:r>
              <a:rPr lang="en-US" sz="3200" dirty="0">
                <a:solidFill>
                  <a:srgbClr val="CC0000"/>
                </a:solidFill>
              </a:rPr>
              <a:t> </a:t>
            </a:r>
            <a:r>
              <a:rPr lang="en-US" sz="3200" i="1" baseline="-25000" dirty="0" err="1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en-US" sz="3200" i="1" dirty="0" err="1">
                <a:solidFill>
                  <a:srgbClr val="3366FF"/>
                </a:solidFill>
              </a:rPr>
              <a:t>C</a:t>
            </a:r>
            <a:r>
              <a:rPr lang="en-US" sz="3200" i="1" baseline="-25000" dirty="0" err="1">
                <a:solidFill>
                  <a:srgbClr val="FF0000"/>
                </a:solidFill>
              </a:rPr>
              <a:t>x</a:t>
            </a:r>
            <a:r>
              <a:rPr lang="en-US" sz="3200" dirty="0">
                <a:solidFill>
                  <a:srgbClr val="CC0000"/>
                </a:solidFill>
              </a:rPr>
              <a:t> </a:t>
            </a:r>
            <a:r>
              <a:rPr lang="en-US" sz="3200" i="1" dirty="0" err="1">
                <a:solidFill>
                  <a:srgbClr val="008000"/>
                </a:solidFill>
              </a:rPr>
              <a:t>p</a:t>
            </a:r>
            <a:r>
              <a:rPr lang="en-US" sz="3200" i="1" baseline="30000" dirty="0" err="1">
                <a:solidFill>
                  <a:srgbClr val="FF0000"/>
                </a:solidFill>
              </a:rPr>
              <a:t>x</a:t>
            </a:r>
            <a:r>
              <a:rPr lang="en-US" sz="3200" baseline="30000" dirty="0">
                <a:solidFill>
                  <a:srgbClr val="CC0000"/>
                </a:solidFill>
              </a:rPr>
              <a:t> </a:t>
            </a:r>
            <a:r>
              <a:rPr lang="en-US" sz="3200" i="1" dirty="0" err="1">
                <a:solidFill>
                  <a:srgbClr val="FF6600"/>
                </a:solidFill>
              </a:rPr>
              <a:t>q</a:t>
            </a:r>
            <a:r>
              <a:rPr lang="en-US" sz="3200" i="1" baseline="30000" dirty="0" err="1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en-US" sz="3200" baseline="30000" dirty="0">
                <a:solidFill>
                  <a:srgbClr val="CC0000"/>
                </a:solidFill>
              </a:rPr>
              <a:t> - </a:t>
            </a:r>
            <a:r>
              <a:rPr lang="en-US" sz="3200" i="1" baseline="30000" dirty="0">
                <a:solidFill>
                  <a:srgbClr val="CC0000"/>
                </a:solidFill>
              </a:rPr>
              <a:t>x</a:t>
            </a:r>
            <a:endParaRPr lang="en-US" sz="3200" dirty="0">
              <a:solidFill>
                <a:srgbClr val="CC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30643"/>
              </p:ext>
            </p:extLst>
          </p:nvPr>
        </p:nvGraphicFramePr>
        <p:xfrm>
          <a:off x="4852401" y="2427682"/>
          <a:ext cx="2537022" cy="93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3" imgW="1143000" imgH="419100" progId="Equation.3">
                  <p:embed/>
                </p:oleObj>
              </mc:Choice>
              <mc:Fallback>
                <p:oleObj name="Equation" r:id="rId3" imgW="11430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52401" y="2427682"/>
                        <a:ext cx="2537022" cy="930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6691" y="3585961"/>
            <a:ext cx="391645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does this mean?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280400" y="4170737"/>
            <a:ext cx="840639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Determine </a:t>
            </a:r>
            <a:r>
              <a:rPr lang="en-US" sz="2400" dirty="0"/>
              <a:t>the </a:t>
            </a:r>
            <a:r>
              <a:rPr lang="en-US" sz="2400" dirty="0" smtClean="0">
                <a:solidFill>
                  <a:srgbClr val="008000"/>
                </a:solidFill>
              </a:rPr>
              <a:t>Probability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of </a:t>
            </a:r>
            <a:r>
              <a:rPr lang="en-US" sz="2400" dirty="0" smtClean="0">
                <a:solidFill>
                  <a:srgbClr val="FF0000"/>
                </a:solidFill>
              </a:rPr>
              <a:t>“x” </a:t>
            </a:r>
            <a:r>
              <a:rPr lang="en-US" sz="2400" dirty="0">
                <a:solidFill>
                  <a:srgbClr val="008000"/>
                </a:solidFill>
              </a:rPr>
              <a:t>successes</a:t>
            </a:r>
            <a:r>
              <a:rPr lang="en-US" sz="2400" dirty="0"/>
              <a:t>, </a:t>
            </a:r>
            <a:endParaRPr lang="en-US" sz="2400" dirty="0" smtClean="0"/>
          </a:p>
          <a:p>
            <a:r>
              <a:rPr lang="en-US" sz="2400" dirty="0"/>
              <a:t>Y</a:t>
            </a:r>
            <a:r>
              <a:rPr lang="en-US" sz="2400" dirty="0" smtClean="0"/>
              <a:t>ou find </a:t>
            </a:r>
            <a:r>
              <a:rPr lang="en-US" sz="2800" b="1" i="1" baseline="-25000" dirty="0" err="1" smtClean="0">
                <a:solidFill>
                  <a:srgbClr val="604A7B"/>
                </a:solidFill>
              </a:rPr>
              <a:t>n</a:t>
            </a:r>
            <a:r>
              <a:rPr lang="en-US" sz="2800" b="1" i="1" dirty="0" err="1" smtClean="0">
                <a:solidFill>
                  <a:srgbClr val="3366FF"/>
                </a:solidFill>
              </a:rPr>
              <a:t>C</a:t>
            </a:r>
            <a:r>
              <a:rPr lang="en-US" sz="2800" b="1" i="1" baseline="-25000" dirty="0" err="1" smtClean="0">
                <a:solidFill>
                  <a:srgbClr val="FF0000"/>
                </a:solidFill>
              </a:rPr>
              <a:t>x</a:t>
            </a:r>
            <a:r>
              <a:rPr lang="en-US" sz="2400" dirty="0" smtClean="0"/>
              <a:t> , </a:t>
            </a:r>
            <a:r>
              <a:rPr lang="en-US" sz="2400" dirty="0"/>
              <a:t>which is the </a:t>
            </a:r>
            <a:r>
              <a:rPr lang="en-US" sz="2400" dirty="0" smtClean="0">
                <a:solidFill>
                  <a:srgbClr val="604A7B"/>
                </a:solidFill>
              </a:rPr>
              <a:t>number (n) </a:t>
            </a:r>
            <a:r>
              <a:rPr lang="en-US" sz="2400" dirty="0">
                <a:solidFill>
                  <a:srgbClr val="604A7B"/>
                </a:solidFill>
              </a:rPr>
              <a:t>of sequences </a:t>
            </a:r>
            <a:r>
              <a:rPr lang="en-US" sz="2400" dirty="0" smtClean="0"/>
              <a:t>containing “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/>
              <a:t>” </a:t>
            </a:r>
            <a:r>
              <a:rPr lang="en-US" sz="2400" dirty="0">
                <a:solidFill>
                  <a:srgbClr val="FF0000"/>
                </a:solidFill>
              </a:rPr>
              <a:t>number of successes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Then</a:t>
            </a:r>
            <a:r>
              <a:rPr lang="en-US" sz="2400" dirty="0"/>
              <a:t>, you multiply by the </a:t>
            </a:r>
            <a:r>
              <a:rPr lang="en-US" sz="2400" dirty="0">
                <a:solidFill>
                  <a:srgbClr val="008000"/>
                </a:solidFill>
              </a:rPr>
              <a:t>probability</a:t>
            </a:r>
            <a:r>
              <a:rPr lang="en-US" sz="2400" dirty="0"/>
              <a:t> of </a:t>
            </a:r>
            <a:r>
              <a:rPr lang="en-US" sz="2400" dirty="0" smtClean="0"/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/>
              <a:t>” </a:t>
            </a:r>
            <a:r>
              <a:rPr lang="en-US" sz="2400" dirty="0">
                <a:solidFill>
                  <a:srgbClr val="008000"/>
                </a:solidFill>
              </a:rPr>
              <a:t>successes</a:t>
            </a:r>
            <a:r>
              <a:rPr lang="en-US" sz="2400" dirty="0"/>
              <a:t> and probability </a:t>
            </a:r>
            <a:r>
              <a:rPr lang="en-US" sz="2400" dirty="0" smtClean="0"/>
              <a:t>of “</a:t>
            </a:r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” failures in “</a:t>
            </a:r>
            <a:r>
              <a:rPr lang="en-US" sz="2400" dirty="0" smtClean="0">
                <a:solidFill>
                  <a:srgbClr val="604A7B"/>
                </a:solidFill>
              </a:rPr>
              <a:t>n</a:t>
            </a:r>
            <a:r>
              <a:rPr lang="en-US" sz="2400" dirty="0" smtClean="0"/>
              <a:t>” (number) of trials.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2255073" y="1335708"/>
            <a:ext cx="2597328" cy="914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1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1000"/>
                </a:schemeClr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60053" y="3926272"/>
            <a:ext cx="3596434" cy="914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1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1000"/>
                </a:schemeClr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40284" y="4527064"/>
            <a:ext cx="645939" cy="62721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1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1000"/>
                </a:schemeClr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63988" y="1483618"/>
            <a:ext cx="645939" cy="62721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1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1000"/>
                </a:schemeClr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595402" y="5262058"/>
            <a:ext cx="3381667" cy="53450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1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1000"/>
                </a:schemeClr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26691" y="5716054"/>
            <a:ext cx="6469975" cy="457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1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1000"/>
                </a:schemeClr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662762" y="1471068"/>
            <a:ext cx="645939" cy="62721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1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1000"/>
                </a:schemeClr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93488" y="1506287"/>
            <a:ext cx="782545" cy="62721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11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1000"/>
                </a:schemeClr>
              </a:gs>
            </a:gsLst>
            <a:lin ang="162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1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7" grpId="0" animBg="1"/>
      <p:bldP spid="10" grpId="0" animBg="1"/>
      <p:bldP spid="10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341768"/>
              </p:ext>
            </p:extLst>
          </p:nvPr>
        </p:nvGraphicFramePr>
        <p:xfrm>
          <a:off x="457200" y="1995212"/>
          <a:ext cx="8229600" cy="4447678"/>
        </p:xfrm>
        <a:graphic>
          <a:graphicData uri="http://schemas.openxmlformats.org/drawingml/2006/table">
            <a:tbl>
              <a:tblPr/>
              <a:tblGrid>
                <a:gridCol w="2667000"/>
                <a:gridCol w="5562600"/>
              </a:tblGrid>
              <a:tr h="79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79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The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number of times a trial/event is repeated.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1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= P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The probability of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success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in a single trial.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q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= P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The probability of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failure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in a single trial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(q = 1 –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The random variable represents a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count of the number of successes </a:t>
                      </a: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 </a:t>
                      </a: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 trials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:  x = 0, 1, 2, 3, . . . n.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206"/>
            <a:ext cx="8229600" cy="1143000"/>
          </a:xfrm>
        </p:spPr>
        <p:txBody>
          <a:bodyPr/>
          <a:lstStyle/>
          <a:p>
            <a:pPr algn="l"/>
            <a:r>
              <a:rPr lang="en-US" sz="3600" dirty="0"/>
              <a:t>Notation for Binomial </a:t>
            </a:r>
            <a:r>
              <a:rPr lang="en-US" sz="3600" dirty="0" smtClean="0"/>
              <a:t>Probability Formula</a:t>
            </a:r>
            <a:endParaRPr lang="en-US" sz="36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65323" y="1125250"/>
            <a:ext cx="645750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i="1" dirty="0">
                <a:solidFill>
                  <a:srgbClr val="008000"/>
                </a:solidFill>
              </a:rPr>
              <a:t>P</a:t>
            </a:r>
            <a:r>
              <a:rPr lang="en-US" sz="3200" dirty="0">
                <a:solidFill>
                  <a:srgbClr val="CC0000"/>
                </a:solidFill>
              </a:rPr>
              <a:t>(</a:t>
            </a:r>
            <a:r>
              <a:rPr lang="en-US" sz="3200" i="1" dirty="0">
                <a:solidFill>
                  <a:srgbClr val="CC0000"/>
                </a:solidFill>
              </a:rPr>
              <a:t>x</a:t>
            </a:r>
            <a:r>
              <a:rPr lang="en-US" sz="3200" dirty="0">
                <a:solidFill>
                  <a:srgbClr val="CC0000"/>
                </a:solidFill>
              </a:rPr>
              <a:t> </a:t>
            </a:r>
            <a:r>
              <a:rPr lang="en-US" sz="3200" dirty="0">
                <a:solidFill>
                  <a:srgbClr val="008000"/>
                </a:solidFill>
              </a:rPr>
              <a:t>successes</a:t>
            </a:r>
            <a:r>
              <a:rPr lang="en-US" sz="3200" dirty="0">
                <a:solidFill>
                  <a:srgbClr val="CC0000"/>
                </a:solidFill>
              </a:rPr>
              <a:t>) </a:t>
            </a:r>
            <a:r>
              <a:rPr lang="en-US" sz="3200" dirty="0"/>
              <a:t>=</a:t>
            </a:r>
            <a:r>
              <a:rPr lang="en-US" sz="3200" dirty="0">
                <a:solidFill>
                  <a:srgbClr val="CC0000"/>
                </a:solidFill>
              </a:rPr>
              <a:t> </a:t>
            </a:r>
            <a:r>
              <a:rPr lang="en-US" sz="3200" i="1" baseline="-25000" dirty="0" err="1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en-US" sz="3200" i="1" dirty="0" err="1">
                <a:solidFill>
                  <a:srgbClr val="000000"/>
                </a:solidFill>
              </a:rPr>
              <a:t>C</a:t>
            </a:r>
            <a:r>
              <a:rPr lang="en-US" sz="3200" i="1" baseline="-25000" dirty="0" err="1">
                <a:solidFill>
                  <a:srgbClr val="FF0000"/>
                </a:solidFill>
              </a:rPr>
              <a:t>x</a:t>
            </a:r>
            <a:r>
              <a:rPr lang="en-US" sz="3200" dirty="0">
                <a:solidFill>
                  <a:srgbClr val="CC0000"/>
                </a:solidFill>
              </a:rPr>
              <a:t> </a:t>
            </a:r>
            <a:r>
              <a:rPr lang="en-US" sz="3200" i="1" dirty="0" err="1">
                <a:solidFill>
                  <a:srgbClr val="008000"/>
                </a:solidFill>
              </a:rPr>
              <a:t>p</a:t>
            </a:r>
            <a:r>
              <a:rPr lang="en-US" sz="3200" i="1" baseline="30000" dirty="0" err="1">
                <a:solidFill>
                  <a:srgbClr val="FF0000"/>
                </a:solidFill>
              </a:rPr>
              <a:t>x</a:t>
            </a:r>
            <a:r>
              <a:rPr lang="en-US" sz="3200" baseline="30000" dirty="0">
                <a:solidFill>
                  <a:srgbClr val="CC0000"/>
                </a:solidFill>
              </a:rPr>
              <a:t> </a:t>
            </a:r>
            <a:r>
              <a:rPr lang="en-US" sz="3200" i="1" dirty="0" err="1">
                <a:solidFill>
                  <a:srgbClr val="3366FF"/>
                </a:solidFill>
              </a:rPr>
              <a:t>q</a:t>
            </a:r>
            <a:r>
              <a:rPr lang="en-US" sz="3200" i="1" baseline="30000" dirty="0" err="1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en-US" sz="3200" baseline="30000" dirty="0">
                <a:solidFill>
                  <a:srgbClr val="CC0000"/>
                </a:solidFill>
              </a:rPr>
              <a:t> - </a:t>
            </a:r>
            <a:r>
              <a:rPr lang="en-US" sz="3200" i="1" baseline="30000" dirty="0">
                <a:solidFill>
                  <a:srgbClr val="CC0000"/>
                </a:solidFill>
              </a:rPr>
              <a:t>x</a:t>
            </a:r>
            <a:endParaRPr lang="en-US" sz="32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254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 of using the Binomial Probability Theorem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272" y="1938076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 smtClean="0"/>
              <a:t>It </a:t>
            </a:r>
            <a:r>
              <a:rPr lang="en-US" sz="3600" dirty="0"/>
              <a:t>counts the number of successes in a certain number of trials.</a:t>
            </a:r>
          </a:p>
        </p:txBody>
      </p:sp>
    </p:spTree>
    <p:extLst>
      <p:ext uri="{BB962C8B-B14F-4D97-AF65-F5344CB8AC3E}">
        <p14:creationId xmlns:p14="http://schemas.microsoft.com/office/powerpoint/2010/main" val="160977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125" y="1600200"/>
            <a:ext cx="8811237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1) </a:t>
            </a:r>
            <a:r>
              <a:rPr lang="en-US" sz="2800" u="sng" dirty="0" smtClean="0">
                <a:solidFill>
                  <a:srgbClr val="FF0000"/>
                </a:solidFill>
              </a:rPr>
              <a:t>F</a:t>
            </a:r>
            <a:r>
              <a:rPr lang="en-US" sz="2800" u="sng" dirty="0" smtClean="0"/>
              <a:t>ixed</a:t>
            </a:r>
            <a:r>
              <a:rPr lang="en-US" sz="2800" dirty="0" smtClean="0"/>
              <a:t> number of “</a:t>
            </a:r>
            <a:r>
              <a:rPr lang="en-US" sz="2800" i="1" dirty="0" smtClean="0"/>
              <a:t>n”</a:t>
            </a:r>
            <a:r>
              <a:rPr lang="en-US" sz="2800" dirty="0" smtClean="0"/>
              <a:t> trials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2) </a:t>
            </a:r>
            <a:r>
              <a:rPr lang="en-US" sz="2800" u="sng" dirty="0" smtClean="0">
                <a:solidFill>
                  <a:srgbClr val="FF0000"/>
                </a:solidFill>
              </a:rPr>
              <a:t>I</a:t>
            </a:r>
            <a:r>
              <a:rPr lang="en-US" sz="2800" u="sng" dirty="0" smtClean="0"/>
              <a:t>ndependent</a:t>
            </a:r>
            <a:r>
              <a:rPr lang="en-US" sz="2800" dirty="0" smtClean="0"/>
              <a:t> Events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3)</a:t>
            </a:r>
            <a:r>
              <a:rPr lang="en-US" sz="2800" u="sng" dirty="0" smtClean="0">
                <a:solidFill>
                  <a:srgbClr val="FF0000"/>
                </a:solidFill>
              </a:rPr>
              <a:t> T</a:t>
            </a:r>
            <a:r>
              <a:rPr lang="en-US" sz="2800" u="sng" dirty="0" smtClean="0"/>
              <a:t>wo </a:t>
            </a:r>
            <a:r>
              <a:rPr lang="en-US" sz="2800" dirty="0"/>
              <a:t>possible outcomes: </a:t>
            </a:r>
            <a:r>
              <a:rPr lang="en-US" sz="2800" u="sng" dirty="0">
                <a:solidFill>
                  <a:srgbClr val="008000"/>
                </a:solidFill>
              </a:rPr>
              <a:t>success</a:t>
            </a:r>
            <a:r>
              <a:rPr lang="en-US" sz="2800" dirty="0"/>
              <a:t> or </a:t>
            </a:r>
            <a:r>
              <a:rPr lang="en-US" sz="2800" u="sng" dirty="0" smtClean="0">
                <a:solidFill>
                  <a:srgbClr val="FF0000"/>
                </a:solidFill>
              </a:rPr>
              <a:t>failure</a:t>
            </a:r>
          </a:p>
          <a:p>
            <a:pPr marL="0" indent="0">
              <a:buNone/>
            </a:pPr>
            <a:r>
              <a:rPr lang="en-US" sz="2800" dirty="0" smtClean="0"/>
              <a:t> ex. </a:t>
            </a:r>
            <a:r>
              <a:rPr lang="en-US" sz="2800" u="sng" dirty="0" smtClean="0"/>
              <a:t>Head</a:t>
            </a:r>
            <a:r>
              <a:rPr lang="en-US" sz="2800" dirty="0" smtClean="0"/>
              <a:t> or </a:t>
            </a:r>
            <a:r>
              <a:rPr lang="en-US" sz="2800" u="sng" dirty="0" smtClean="0"/>
              <a:t>Tails</a:t>
            </a:r>
            <a:r>
              <a:rPr lang="en-US" sz="2800" dirty="0" smtClean="0"/>
              <a:t>; </a:t>
            </a:r>
            <a:r>
              <a:rPr lang="en-US" sz="2800" u="sng" dirty="0" smtClean="0"/>
              <a:t>True</a:t>
            </a:r>
            <a:r>
              <a:rPr lang="en-US" sz="2800" dirty="0" smtClean="0"/>
              <a:t> or </a:t>
            </a:r>
            <a:r>
              <a:rPr lang="en-US" sz="2800" u="sng" dirty="0" smtClean="0"/>
              <a:t>False</a:t>
            </a:r>
            <a:r>
              <a:rPr lang="en-US" sz="2800" dirty="0" smtClean="0"/>
              <a:t>; </a:t>
            </a:r>
            <a:r>
              <a:rPr lang="en-US" sz="2800" u="sng" dirty="0" smtClean="0"/>
              <a:t>Girl</a:t>
            </a:r>
            <a:r>
              <a:rPr lang="en-US" sz="2800" dirty="0" smtClean="0"/>
              <a:t> or </a:t>
            </a:r>
            <a:r>
              <a:rPr lang="en-US" sz="2800" u="sng" dirty="0" smtClean="0"/>
              <a:t>Boy</a:t>
            </a:r>
            <a:r>
              <a:rPr lang="en-US" sz="2800" dirty="0" smtClean="0"/>
              <a:t>; </a:t>
            </a:r>
            <a:r>
              <a:rPr lang="en-US" sz="2800" u="sng" dirty="0" smtClean="0"/>
              <a:t>Right</a:t>
            </a:r>
            <a:r>
              <a:rPr lang="en-US" sz="2800" dirty="0" smtClean="0"/>
              <a:t> or </a:t>
            </a:r>
            <a:r>
              <a:rPr lang="en-US" sz="2800" u="sng" dirty="0" smtClean="0"/>
              <a:t>Wrong</a:t>
            </a:r>
            <a:endParaRPr lang="en-US" sz="2800" u="sng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4) S</a:t>
            </a:r>
            <a:r>
              <a:rPr lang="en-US" sz="2800" dirty="0" smtClean="0"/>
              <a:t>ame </a:t>
            </a:r>
            <a:r>
              <a:rPr lang="en-US" sz="2800" u="sng" dirty="0"/>
              <a:t>probability</a:t>
            </a:r>
            <a:r>
              <a:rPr lang="en-US" sz="2800" dirty="0"/>
              <a:t> of a </a:t>
            </a:r>
            <a:r>
              <a:rPr lang="en-US" sz="2800" u="sng" dirty="0"/>
              <a:t>success</a:t>
            </a:r>
            <a:r>
              <a:rPr lang="en-US" sz="2800" dirty="0"/>
              <a:t> for </a:t>
            </a:r>
            <a:r>
              <a:rPr lang="en-US" sz="2800" dirty="0" smtClean="0"/>
              <a:t>each </a:t>
            </a:r>
            <a:r>
              <a:rPr lang="en-US" sz="2800" u="sng" dirty="0" smtClean="0"/>
              <a:t>observation</a:t>
            </a:r>
            <a:endParaRPr lang="en-US" sz="2800" u="sng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it </a:t>
            </a:r>
            <a:r>
              <a:rPr lang="en-US" dirty="0">
                <a:solidFill>
                  <a:srgbClr val="FF0000"/>
                </a:solidFill>
              </a:rPr>
              <a:t>FITS</a:t>
            </a:r>
            <a:r>
              <a:rPr lang="en-US" dirty="0"/>
              <a:t>, it’s binomial.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9531" y="348546"/>
            <a:ext cx="6376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When to Apply the Binomial Probability Formula?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69124" y="1230868"/>
            <a:ext cx="3833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Must Fulfill ALL FOUR Rules:</a:t>
            </a:r>
          </a:p>
        </p:txBody>
      </p:sp>
    </p:spTree>
    <p:extLst>
      <p:ext uri="{BB962C8B-B14F-4D97-AF65-F5344CB8AC3E}">
        <p14:creationId xmlns:p14="http://schemas.microsoft.com/office/powerpoint/2010/main" val="164082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514502"/>
              </p:ext>
            </p:extLst>
          </p:nvPr>
        </p:nvGraphicFramePr>
        <p:xfrm>
          <a:off x="5888432" y="5843471"/>
          <a:ext cx="1719262" cy="71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" name="Equation" r:id="rId3" imgW="838200" imgH="393700" progId="Equation.3">
                  <p:embed/>
                </p:oleObj>
              </mc:Choice>
              <mc:Fallback>
                <p:oleObj name="Equation" r:id="rId3" imgW="8382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8432" y="5843471"/>
                        <a:ext cx="1719262" cy="71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15458" y="5302718"/>
            <a:ext cx="5558552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smtClean="0">
                <a:ln>
                  <a:solidFill>
                    <a:srgbClr val="3366FF"/>
                  </a:solidFill>
                </a:ln>
              </a:rPr>
              <a:t>ANS: After rolling a die 3 times, the probability of rolling exactly one 6 is 0.347 or 34.7%.</a:t>
            </a:r>
            <a:endParaRPr lang="en-US" sz="2200" dirty="0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-65978" y="757794"/>
            <a:ext cx="9209977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EX 1:  A six sided die </a:t>
            </a:r>
            <a:r>
              <a:rPr lang="en-US" sz="2200" u="sng" dirty="0" smtClean="0"/>
              <a:t>is rolled 3 times</a:t>
            </a:r>
            <a:r>
              <a:rPr lang="en-US" sz="2200" dirty="0" smtClean="0"/>
              <a:t>.  Find the probability of rolling exactly </a:t>
            </a:r>
            <a:r>
              <a:rPr lang="en-US" sz="2200" dirty="0" smtClean="0">
                <a:solidFill>
                  <a:srgbClr val="FF0000"/>
                </a:solidFill>
              </a:rPr>
              <a:t>one</a:t>
            </a:r>
            <a:r>
              <a:rPr lang="en-US" sz="2200" dirty="0" smtClean="0"/>
              <a:t>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           6. </a:t>
            </a: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622136" y="1337852"/>
            <a:ext cx="6014950" cy="2693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/>
              <a:t>Set up (3 Steps)</a:t>
            </a:r>
          </a:p>
          <a:p>
            <a:pPr marL="457200" lvl="0" indent="-457200">
              <a:buAutoNum type="arabicParenR"/>
            </a:pPr>
            <a:r>
              <a:rPr lang="en-US" sz="2100" dirty="0" smtClean="0"/>
              <a:t>Let </a:t>
            </a:r>
            <a:r>
              <a:rPr lang="en-US" sz="2100" u="sng" dirty="0" smtClean="0">
                <a:solidFill>
                  <a:srgbClr val="000000"/>
                </a:solidFill>
              </a:rPr>
              <a:t>“</a:t>
            </a:r>
            <a:r>
              <a:rPr kumimoji="0" lang="en-US" sz="21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</a:rPr>
              <a:t>n” 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</a:rPr>
              <a:t>= </a:t>
            </a:r>
            <a:r>
              <a:rPr kumimoji="0" lang="en-US" sz="21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</a:rPr>
              <a:t>3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</a:rPr>
              <a:t> (events/rolls)</a:t>
            </a:r>
          </a:p>
          <a:p>
            <a:pPr lvl="0"/>
            <a:r>
              <a:rPr lang="en-US" sz="2100" dirty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1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0"/>
              </a:rPr>
              <a:t>     </a:t>
            </a:r>
            <a:r>
              <a:rPr lang="en-US" sz="2100" dirty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1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0"/>
              </a:rPr>
              <a:t>    </a:t>
            </a:r>
            <a:r>
              <a:rPr lang="en-US" sz="21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sz="2100" u="sng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x</a:t>
            </a:r>
            <a:r>
              <a:rPr lang="en-US" sz="21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” = </a:t>
            </a:r>
            <a:r>
              <a:rPr lang="en-US" sz="2100" u="sng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1</a:t>
            </a:r>
            <a:r>
              <a:rPr lang="en-US" sz="21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 Six </a:t>
            </a:r>
            <a:r>
              <a:rPr lang="en-US" sz="21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en-US" sz="2100" dirty="0" smtClean="0">
                <a:latin typeface="Arial" charset="0"/>
                <a:ea typeface="ＭＳ Ｐゴシック" charset="0"/>
              </a:rPr>
              <a:t>What you want</a:t>
            </a:r>
            <a:r>
              <a:rPr lang="en-US" sz="21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0"/>
              </a:rPr>
              <a:t>.)</a:t>
            </a:r>
          </a:p>
          <a:p>
            <a:pPr lvl="0"/>
            <a:r>
              <a:rPr kumimoji="0" lang="en-US" sz="21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charset="0"/>
                <a:ea typeface="ＭＳ Ｐゴシック" charset="0"/>
              </a:rPr>
              <a:t> 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charset="0"/>
                <a:ea typeface="ＭＳ Ｐゴシック" charset="0"/>
              </a:rPr>
              <a:t>          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charset="0"/>
                <a:ea typeface="ＭＳ Ｐゴシック" charset="0"/>
              </a:rPr>
              <a:t>“</a:t>
            </a:r>
            <a:r>
              <a:rPr kumimoji="0" lang="en-US" sz="21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charset="0"/>
                <a:ea typeface="ＭＳ Ｐゴシック" charset="0"/>
              </a:rPr>
              <a:t>p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charset="0"/>
                <a:ea typeface="ＭＳ Ｐゴシック" charset="0"/>
              </a:rPr>
              <a:t>” = </a:t>
            </a:r>
            <a:r>
              <a:rPr kumimoji="0" lang="en-US" sz="21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charset="0"/>
                <a:ea typeface="ＭＳ Ｐゴシック" charset="0"/>
              </a:rPr>
              <a:t>1/6 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charset="0"/>
                <a:ea typeface="ＭＳ Ｐゴシック" charset="0"/>
              </a:rPr>
              <a:t>chance of rolling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charset="0"/>
                <a:ea typeface="ＭＳ Ｐゴシック" charset="0"/>
              </a:rPr>
              <a:t> a 6 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effectLst/>
                <a:latin typeface="Arial" charset="0"/>
                <a:ea typeface="ＭＳ Ｐゴシック" charset="0"/>
              </a:rPr>
              <a:t>(success)</a:t>
            </a:r>
          </a:p>
          <a:p>
            <a:pPr lvl="0"/>
            <a:r>
              <a:rPr lang="en-US" sz="2100" dirty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1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0"/>
              </a:rPr>
              <a:t>          </a:t>
            </a:r>
            <a:r>
              <a:rPr lang="en-US" sz="2100" dirty="0" smtClean="0">
                <a:solidFill>
                  <a:srgbClr val="3366FF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sz="2100" u="sng" dirty="0" smtClean="0">
                <a:solidFill>
                  <a:srgbClr val="3366FF"/>
                </a:solidFill>
                <a:latin typeface="Arial" charset="0"/>
                <a:ea typeface="ＭＳ Ｐゴシック" charset="0"/>
              </a:rPr>
              <a:t>q</a:t>
            </a:r>
            <a:r>
              <a:rPr lang="en-US" sz="2100" dirty="0" smtClean="0">
                <a:solidFill>
                  <a:srgbClr val="3366FF"/>
                </a:solidFill>
                <a:latin typeface="Arial" charset="0"/>
                <a:ea typeface="ＭＳ Ｐゴシック" charset="0"/>
              </a:rPr>
              <a:t>” = </a:t>
            </a:r>
            <a:r>
              <a:rPr lang="en-US" sz="2100" u="sng" dirty="0" smtClean="0">
                <a:solidFill>
                  <a:srgbClr val="3366FF"/>
                </a:solidFill>
                <a:latin typeface="Arial" charset="0"/>
                <a:ea typeface="ＭＳ Ｐゴシック" charset="0"/>
              </a:rPr>
              <a:t>5/6 </a:t>
            </a:r>
            <a:r>
              <a:rPr lang="en-US" sz="2100" dirty="0" smtClean="0">
                <a:solidFill>
                  <a:srgbClr val="3366FF"/>
                </a:solidFill>
                <a:latin typeface="Arial" charset="0"/>
                <a:ea typeface="ＭＳ Ｐゴシック" charset="0"/>
              </a:rPr>
              <a:t>chance of rolling not a 6 </a:t>
            </a:r>
            <a:r>
              <a:rPr lang="en-US" sz="2100" dirty="0" smtClean="0">
                <a:latin typeface="Arial" charset="0"/>
                <a:ea typeface="ＭＳ Ｐゴシック" charset="0"/>
              </a:rPr>
              <a:t>(failure)</a:t>
            </a:r>
          </a:p>
          <a:p>
            <a:pPr lvl="0"/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</a:rPr>
              <a:t>2) Apply the Binomial Probability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</a:rPr>
              <a:t> Formula</a:t>
            </a:r>
          </a:p>
          <a:p>
            <a:pPr lvl="0"/>
            <a:r>
              <a:rPr lang="en-US" sz="2100" baseline="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3) SHOW WORK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  <a:p>
            <a:endParaRPr lang="en-US" sz="22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17910" y="376392"/>
            <a:ext cx="645750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200" i="1" dirty="0">
                <a:solidFill>
                  <a:srgbClr val="008000"/>
                </a:solidFill>
              </a:rPr>
              <a:t>P</a:t>
            </a:r>
            <a:r>
              <a:rPr lang="en-US" sz="2200" dirty="0">
                <a:solidFill>
                  <a:srgbClr val="CC0000"/>
                </a:solidFill>
              </a:rPr>
              <a:t>(</a:t>
            </a:r>
            <a:r>
              <a:rPr lang="en-US" sz="2200" i="1" dirty="0" smtClean="0">
                <a:solidFill>
                  <a:srgbClr val="CC0000"/>
                </a:solidFill>
              </a:rPr>
              <a:t>x</a:t>
            </a:r>
            <a:r>
              <a:rPr lang="en-US" sz="2200" dirty="0" smtClean="0">
                <a:solidFill>
                  <a:srgbClr val="CC0000"/>
                </a:solidFill>
              </a:rPr>
              <a:t> successes) </a:t>
            </a:r>
            <a:r>
              <a:rPr lang="en-US" sz="2200" dirty="0"/>
              <a:t>=</a:t>
            </a:r>
            <a:r>
              <a:rPr lang="en-US" sz="2200" dirty="0">
                <a:solidFill>
                  <a:srgbClr val="CC0000"/>
                </a:solidFill>
              </a:rPr>
              <a:t> </a:t>
            </a:r>
            <a:r>
              <a:rPr lang="en-US" sz="2200" i="1" baseline="-25000" dirty="0" err="1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en-US" sz="2200" i="1" dirty="0" err="1">
                <a:solidFill>
                  <a:srgbClr val="000000"/>
                </a:solidFill>
              </a:rPr>
              <a:t>C</a:t>
            </a:r>
            <a:r>
              <a:rPr lang="en-US" sz="2200" i="1" baseline="-25000" dirty="0" err="1">
                <a:solidFill>
                  <a:srgbClr val="FF0000"/>
                </a:solidFill>
              </a:rPr>
              <a:t>x</a:t>
            </a:r>
            <a:r>
              <a:rPr lang="en-US" sz="2200" dirty="0">
                <a:solidFill>
                  <a:srgbClr val="CC0000"/>
                </a:solidFill>
              </a:rPr>
              <a:t> </a:t>
            </a:r>
            <a:r>
              <a:rPr lang="en-US" sz="2200" i="1" dirty="0" err="1">
                <a:solidFill>
                  <a:srgbClr val="008000"/>
                </a:solidFill>
              </a:rPr>
              <a:t>p</a:t>
            </a:r>
            <a:r>
              <a:rPr lang="en-US" sz="2200" i="1" baseline="30000" dirty="0" err="1">
                <a:solidFill>
                  <a:srgbClr val="FF0000"/>
                </a:solidFill>
              </a:rPr>
              <a:t>x</a:t>
            </a:r>
            <a:r>
              <a:rPr lang="en-US" sz="2200" baseline="30000" dirty="0">
                <a:solidFill>
                  <a:srgbClr val="CC0000"/>
                </a:solidFill>
              </a:rPr>
              <a:t> </a:t>
            </a:r>
            <a:r>
              <a:rPr lang="en-US" sz="2200" i="1" dirty="0" err="1">
                <a:solidFill>
                  <a:srgbClr val="3366FF"/>
                </a:solidFill>
              </a:rPr>
              <a:t>q</a:t>
            </a:r>
            <a:r>
              <a:rPr lang="en-US" sz="2200" i="1" baseline="30000" dirty="0" err="1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en-US" sz="2200" baseline="30000" dirty="0">
                <a:solidFill>
                  <a:srgbClr val="CC0000"/>
                </a:solidFill>
              </a:rPr>
              <a:t> - </a:t>
            </a:r>
            <a:r>
              <a:rPr lang="en-US" sz="2200" i="1" baseline="30000" dirty="0">
                <a:solidFill>
                  <a:srgbClr val="CC0000"/>
                </a:solidFill>
              </a:rPr>
              <a:t>x</a:t>
            </a:r>
            <a:endParaRPr lang="en-US" sz="2200" dirty="0">
              <a:solidFill>
                <a:srgbClr val="CC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319375"/>
              </p:ext>
            </p:extLst>
          </p:nvPr>
        </p:nvGraphicFramePr>
        <p:xfrm>
          <a:off x="5225428" y="3653691"/>
          <a:ext cx="2449988" cy="657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" name="Equation" r:id="rId5" imgW="1562100" imgH="419100" progId="Equation.3">
                  <p:embed/>
                </p:oleObj>
              </mc:Choice>
              <mc:Fallback>
                <p:oleObj name="Equation" r:id="rId5" imgW="15621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25428" y="3653691"/>
                        <a:ext cx="2449988" cy="657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648890"/>
              </p:ext>
            </p:extLst>
          </p:nvPr>
        </p:nvGraphicFramePr>
        <p:xfrm>
          <a:off x="5822456" y="4366172"/>
          <a:ext cx="1179930" cy="719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" name="Equation" r:id="rId7" imgW="685800" imgH="393700" progId="Equation.3">
                  <p:embed/>
                </p:oleObj>
              </mc:Choice>
              <mc:Fallback>
                <p:oleObj name="Equation" r:id="rId7" imgW="6858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22456" y="4366172"/>
                        <a:ext cx="1179930" cy="719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817808"/>
              </p:ext>
            </p:extLst>
          </p:nvPr>
        </p:nvGraphicFramePr>
        <p:xfrm>
          <a:off x="5833986" y="5096071"/>
          <a:ext cx="1361367" cy="753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" name="Equation" r:id="rId9" imgW="711200" imgH="393700" progId="Equation.3">
                  <p:embed/>
                </p:oleObj>
              </mc:Choice>
              <mc:Fallback>
                <p:oleObj name="Equation" r:id="rId9" imgW="711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33986" y="5096071"/>
                        <a:ext cx="1361367" cy="753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2489383" y="159579"/>
            <a:ext cx="4485335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200" dirty="0" smtClean="0"/>
              <a:t>(USING Binomial Probability Formula)</a:t>
            </a:r>
            <a:endParaRPr lang="en-US" sz="22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793956"/>
              </p:ext>
            </p:extLst>
          </p:nvPr>
        </p:nvGraphicFramePr>
        <p:xfrm>
          <a:off x="2028757" y="3555673"/>
          <a:ext cx="2349865" cy="82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8" name="Equation" r:id="rId11" imgW="1308100" imgH="457200" progId="Equation.3">
                  <p:embed/>
                </p:oleObj>
              </mc:Choice>
              <mc:Fallback>
                <p:oleObj name="Equation" r:id="rId11" imgW="13081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28757" y="3555673"/>
                        <a:ext cx="2349865" cy="821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 flipH="1">
            <a:off x="4612018" y="384623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398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Ex 2: A coin is tossed 7 times. Find the probability of getting exactly 3 heads.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75762" y="1417638"/>
            <a:ext cx="5640843" cy="2693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/>
              <a:t>Set up (3 Steps)</a:t>
            </a:r>
          </a:p>
          <a:p>
            <a:pPr marL="457200" lvl="0" indent="-457200">
              <a:buAutoNum type="arabicParenR"/>
            </a:pPr>
            <a:r>
              <a:rPr lang="en-US" sz="2100" dirty="0" smtClean="0"/>
              <a:t>Let “</a:t>
            </a:r>
            <a:r>
              <a:rPr kumimoji="0" lang="en-US" sz="2100" b="0" i="0" u="sng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charset="0"/>
              </a:rPr>
              <a:t>n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charset="0"/>
                <a:ea typeface="ＭＳ Ｐゴシック" charset="0"/>
              </a:rPr>
              <a:t>” = </a:t>
            </a:r>
            <a:r>
              <a:rPr kumimoji="0" lang="en-US" sz="2100" b="0" i="0" u="sng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charset="0"/>
              </a:rPr>
              <a:t>7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charset="0"/>
              </a:rPr>
              <a:t> (events/tosses)</a:t>
            </a:r>
          </a:p>
          <a:p>
            <a:pPr lvl="0"/>
            <a:r>
              <a:rPr lang="en-US" sz="2100" dirty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1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0"/>
              </a:rPr>
              <a:t>     </a:t>
            </a:r>
            <a:r>
              <a:rPr lang="en-US" sz="2100" dirty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1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0"/>
              </a:rPr>
              <a:t>    </a:t>
            </a:r>
            <a:r>
              <a:rPr lang="en-US" sz="21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sz="2100" u="sng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x</a:t>
            </a:r>
            <a:r>
              <a:rPr lang="en-US" sz="21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” = </a:t>
            </a:r>
            <a:r>
              <a:rPr lang="en-US" sz="2100" u="sng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3 Heads</a:t>
            </a:r>
            <a:r>
              <a:rPr lang="en-US" sz="2100" u="sng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1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0"/>
              </a:rPr>
              <a:t>(</a:t>
            </a:r>
            <a:r>
              <a:rPr lang="en-US" sz="21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What you want</a:t>
            </a:r>
            <a:r>
              <a:rPr lang="en-US" sz="21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0"/>
              </a:rPr>
              <a:t>.)</a:t>
            </a:r>
          </a:p>
          <a:p>
            <a:pPr lvl="0"/>
            <a:r>
              <a:rPr kumimoji="0" lang="en-US" sz="2100" b="0" i="0" u="none" strike="noStrike" cap="none" normalizeH="0" baseline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charset="0"/>
                <a:ea typeface="ＭＳ Ｐゴシック" charset="0"/>
              </a:rPr>
              <a:t> 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charset="0"/>
                <a:ea typeface="ＭＳ Ｐゴシック" charset="0"/>
              </a:rPr>
              <a:t>          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charset="0"/>
                <a:ea typeface="ＭＳ Ｐゴシック" charset="0"/>
              </a:rPr>
              <a:t>“</a:t>
            </a:r>
            <a:r>
              <a:rPr kumimoji="0" lang="en-US" sz="21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charset="0"/>
                <a:ea typeface="ＭＳ Ｐゴシック" charset="0"/>
              </a:rPr>
              <a:t>p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charset="0"/>
                <a:ea typeface="ＭＳ Ｐゴシック" charset="0"/>
              </a:rPr>
              <a:t>” = </a:t>
            </a:r>
            <a:r>
              <a:rPr kumimoji="0" lang="en-US" sz="21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charset="0"/>
                <a:ea typeface="ＭＳ Ｐゴシック" charset="0"/>
              </a:rPr>
              <a:t>1/2 </a:t>
            </a:r>
            <a:r>
              <a:rPr kumimoji="0" lang="en-US" sz="2100" b="0" i="0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charset="0"/>
                <a:ea typeface="ＭＳ Ｐゴシック" charset="0"/>
              </a:rPr>
              <a:t>chance of a</a:t>
            </a:r>
            <a:r>
              <a:rPr kumimoji="0" lang="en-US" sz="2100" b="0" i="0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charset="0"/>
                <a:ea typeface="ＭＳ Ｐゴシック" charset="0"/>
              </a:rPr>
              <a:t> Head </a:t>
            </a:r>
            <a:r>
              <a:rPr kumimoji="0" lang="en-US" sz="2100" b="0" i="0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</a:rPr>
              <a:t>(success)</a:t>
            </a:r>
          </a:p>
          <a:p>
            <a:pPr lvl="0"/>
            <a:r>
              <a:rPr lang="en-US" sz="2100" dirty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1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ea typeface="ＭＳ Ｐゴシック" charset="0"/>
              </a:rPr>
              <a:t>          </a:t>
            </a:r>
            <a:r>
              <a:rPr lang="en-US" sz="21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sz="2100" u="sng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q</a:t>
            </a:r>
            <a:r>
              <a:rPr lang="en-US" sz="21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” = </a:t>
            </a:r>
            <a:r>
              <a:rPr lang="en-US" sz="2100" u="sng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1/</a:t>
            </a:r>
            <a:r>
              <a:rPr lang="en-US" sz="2100" u="sng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100" u="sng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1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chance of not a Head </a:t>
            </a:r>
            <a:r>
              <a:rPr lang="en-US" sz="2100" dirty="0" smtClean="0">
                <a:latin typeface="Arial" charset="0"/>
                <a:ea typeface="ＭＳ Ｐゴシック" charset="0"/>
              </a:rPr>
              <a:t>(failure)</a:t>
            </a:r>
          </a:p>
          <a:p>
            <a:pPr lvl="0"/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</a:rPr>
              <a:t>2) Apply the Binomial Probability</a:t>
            </a:r>
            <a:r>
              <a:rPr kumimoji="0" lang="en-US" sz="21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</a:rPr>
              <a:t> Formula:</a:t>
            </a:r>
          </a:p>
          <a:p>
            <a:pPr lvl="0"/>
            <a:r>
              <a:rPr lang="en-US" sz="2100" baseline="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3) SHOW WORK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  <a:p>
            <a:endParaRPr lang="en-US" sz="2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391095"/>
              </p:ext>
            </p:extLst>
          </p:nvPr>
        </p:nvGraphicFramePr>
        <p:xfrm>
          <a:off x="2653601" y="3436863"/>
          <a:ext cx="314801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7" name="Equation" r:id="rId3" imgW="1752600" imgH="457200" progId="Equation.3">
                  <p:embed/>
                </p:oleObj>
              </mc:Choice>
              <mc:Fallback>
                <p:oleObj name="Equation" r:id="rId3" imgW="17526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53601" y="3436863"/>
                        <a:ext cx="3148013" cy="82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6005" y="3005584"/>
            <a:ext cx="342863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 i="1" dirty="0">
                <a:solidFill>
                  <a:srgbClr val="008000"/>
                </a:solidFill>
              </a:rPr>
              <a:t>P</a:t>
            </a:r>
            <a:r>
              <a:rPr lang="en-US" sz="2200" dirty="0">
                <a:solidFill>
                  <a:srgbClr val="CC0000"/>
                </a:solidFill>
              </a:rPr>
              <a:t>(</a:t>
            </a:r>
            <a:r>
              <a:rPr lang="en-US" sz="2200" i="1" dirty="0" smtClean="0">
                <a:solidFill>
                  <a:srgbClr val="CC0000"/>
                </a:solidFill>
              </a:rPr>
              <a:t>x</a:t>
            </a:r>
            <a:r>
              <a:rPr lang="en-US" sz="2200" dirty="0" smtClean="0">
                <a:solidFill>
                  <a:srgbClr val="CC0000"/>
                </a:solidFill>
              </a:rPr>
              <a:t> successes) </a:t>
            </a:r>
            <a:r>
              <a:rPr lang="en-US" sz="2200" dirty="0"/>
              <a:t>=</a:t>
            </a:r>
            <a:r>
              <a:rPr lang="en-US" sz="2200" dirty="0">
                <a:solidFill>
                  <a:srgbClr val="CC0000"/>
                </a:solidFill>
              </a:rPr>
              <a:t> </a:t>
            </a:r>
            <a:r>
              <a:rPr lang="en-US" sz="2200" i="1" baseline="-25000" dirty="0" err="1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en-US" sz="2200" i="1" dirty="0" err="1">
                <a:solidFill>
                  <a:srgbClr val="000000"/>
                </a:solidFill>
              </a:rPr>
              <a:t>C</a:t>
            </a:r>
            <a:r>
              <a:rPr lang="en-US" sz="2200" i="1" baseline="-25000" dirty="0" err="1">
                <a:solidFill>
                  <a:srgbClr val="FF0000"/>
                </a:solidFill>
              </a:rPr>
              <a:t>x</a:t>
            </a:r>
            <a:r>
              <a:rPr lang="en-US" sz="2200" dirty="0">
                <a:solidFill>
                  <a:srgbClr val="CC0000"/>
                </a:solidFill>
              </a:rPr>
              <a:t> </a:t>
            </a:r>
            <a:r>
              <a:rPr lang="en-US" sz="2200" i="1" dirty="0" err="1">
                <a:solidFill>
                  <a:srgbClr val="008000"/>
                </a:solidFill>
              </a:rPr>
              <a:t>p</a:t>
            </a:r>
            <a:r>
              <a:rPr lang="en-US" sz="2200" i="1" baseline="30000" dirty="0" err="1">
                <a:solidFill>
                  <a:srgbClr val="FF0000"/>
                </a:solidFill>
              </a:rPr>
              <a:t>x</a:t>
            </a:r>
            <a:r>
              <a:rPr lang="en-US" sz="2200" baseline="30000" dirty="0">
                <a:solidFill>
                  <a:srgbClr val="CC0000"/>
                </a:solidFill>
              </a:rPr>
              <a:t> </a:t>
            </a:r>
            <a:r>
              <a:rPr lang="en-US" sz="2200" i="1" dirty="0" err="1">
                <a:solidFill>
                  <a:srgbClr val="0000FF"/>
                </a:solidFill>
              </a:rPr>
              <a:t>q</a:t>
            </a:r>
            <a:r>
              <a:rPr lang="en-US" sz="2200" i="1" baseline="30000" dirty="0" err="1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en-US" sz="2200" baseline="30000" dirty="0">
                <a:solidFill>
                  <a:srgbClr val="CC0000"/>
                </a:solidFill>
              </a:rPr>
              <a:t> - </a:t>
            </a:r>
            <a:r>
              <a:rPr lang="en-US" sz="2200" i="1" baseline="30000" dirty="0">
                <a:solidFill>
                  <a:srgbClr val="CC0000"/>
                </a:solidFill>
              </a:rPr>
              <a:t>x</a:t>
            </a:r>
            <a:endParaRPr lang="en-US" sz="2200" dirty="0">
              <a:solidFill>
                <a:srgbClr val="CC00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988541"/>
              </p:ext>
            </p:extLst>
          </p:nvPr>
        </p:nvGraphicFramePr>
        <p:xfrm>
          <a:off x="3603000" y="4241861"/>
          <a:ext cx="214471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8" name="Equation" r:id="rId5" imgW="1193800" imgH="457200" progId="Equation.3">
                  <p:embed/>
                </p:oleObj>
              </mc:Choice>
              <mc:Fallback>
                <p:oleObj name="Equation" r:id="rId5" imgW="1193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03000" y="4241861"/>
                        <a:ext cx="2144712" cy="82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374469"/>
              </p:ext>
            </p:extLst>
          </p:nvPr>
        </p:nvGraphicFramePr>
        <p:xfrm>
          <a:off x="3526916" y="5114877"/>
          <a:ext cx="16208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9" name="Equation" r:id="rId7" imgW="901700" imgH="457200" progId="Equation.3">
                  <p:embed/>
                </p:oleObj>
              </mc:Choice>
              <mc:Fallback>
                <p:oleObj name="Equation" r:id="rId7" imgW="9017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26916" y="5114877"/>
                        <a:ext cx="1620838" cy="82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845125"/>
              </p:ext>
            </p:extLst>
          </p:nvPr>
        </p:nvGraphicFramePr>
        <p:xfrm>
          <a:off x="5027416" y="5107385"/>
          <a:ext cx="120967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0" name="Equation" r:id="rId9" imgW="673100" imgH="431800" progId="Equation.3">
                  <p:embed/>
                </p:oleObj>
              </mc:Choice>
              <mc:Fallback>
                <p:oleObj name="Equation" r:id="rId9" imgW="6731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27416" y="5107385"/>
                        <a:ext cx="1209675" cy="776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116848"/>
              </p:ext>
            </p:extLst>
          </p:nvPr>
        </p:nvGraphicFramePr>
        <p:xfrm>
          <a:off x="6201584" y="5317805"/>
          <a:ext cx="912812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1" name="Equation" r:id="rId11" imgW="508000" imgH="165100" progId="Equation.3">
                  <p:embed/>
                </p:oleObj>
              </mc:Choice>
              <mc:Fallback>
                <p:oleObj name="Equation" r:id="rId11" imgW="5080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01584" y="5317805"/>
                        <a:ext cx="912812" cy="29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15458" y="5481757"/>
            <a:ext cx="8571342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smtClean="0">
                <a:ln>
                  <a:solidFill>
                    <a:srgbClr val="3366FF"/>
                  </a:solidFill>
                </a:ln>
                <a:solidFill>
                  <a:srgbClr val="3366FF"/>
                </a:solidFill>
              </a:rPr>
              <a:t>Final ANS:</a:t>
            </a:r>
          </a:p>
          <a:p>
            <a:pPr>
              <a:spcBef>
                <a:spcPct val="50000"/>
              </a:spcBef>
            </a:pPr>
            <a:r>
              <a:rPr lang="en-US" sz="2200" dirty="0" smtClean="0">
                <a:ln>
                  <a:solidFill>
                    <a:srgbClr val="3366FF"/>
                  </a:solidFill>
                </a:ln>
                <a:solidFill>
                  <a:srgbClr val="3366FF"/>
                </a:solidFill>
              </a:rPr>
              <a:t>After tossing a coin 7 times, the probability of getting exactly 3 heads is 0.273 or 27.3%.</a:t>
            </a:r>
            <a:endParaRPr lang="en-US" sz="2200" dirty="0">
              <a:ln>
                <a:solidFill>
                  <a:srgbClr val="3366FF"/>
                </a:solidFill>
              </a:ln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80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59239" y="365182"/>
            <a:ext cx="84519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CC0000"/>
                </a:solidFill>
              </a:rPr>
              <a:t>Ex 3</a:t>
            </a:r>
            <a:r>
              <a:rPr lang="en-US" dirty="0">
                <a:solidFill>
                  <a:srgbClr val="CC0000"/>
                </a:solidFill>
              </a:rPr>
              <a:t>.</a:t>
            </a:r>
            <a:r>
              <a:rPr lang="en-US" dirty="0"/>
              <a:t>  A </a:t>
            </a:r>
            <a:r>
              <a:rPr lang="en-US" dirty="0" smtClean="0"/>
              <a:t>True-False </a:t>
            </a:r>
            <a:r>
              <a:rPr lang="en-US" dirty="0"/>
              <a:t>test has </a:t>
            </a:r>
            <a:r>
              <a:rPr lang="en-US" u="sng" dirty="0"/>
              <a:t>12 questions</a:t>
            </a:r>
            <a:r>
              <a:rPr lang="en-US" dirty="0"/>
              <a:t>. Suppose you guess all 12.</a:t>
            </a:r>
          </a:p>
          <a:p>
            <a:pPr eaLnBrk="1" hangingPunct="1"/>
            <a:r>
              <a:rPr lang="en-US" dirty="0"/>
              <a:t>     What is the probability of </a:t>
            </a:r>
            <a:r>
              <a:rPr lang="en-US" u="sng" dirty="0">
                <a:solidFill>
                  <a:srgbClr val="FF0000"/>
                </a:solidFill>
              </a:rPr>
              <a:t>exactly seven correct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answers?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098675" y="3753060"/>
            <a:ext cx="3648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successes) = </a:t>
            </a:r>
            <a:r>
              <a:rPr lang="en-US" i="1" baseline="-25000" dirty="0" err="1"/>
              <a:t>n</a:t>
            </a:r>
            <a:r>
              <a:rPr lang="en-US" i="1" dirty="0" err="1"/>
              <a:t>C</a:t>
            </a:r>
            <a:r>
              <a:rPr lang="en-US" i="1" baseline="-25000" dirty="0" err="1">
                <a:solidFill>
                  <a:srgbClr val="FF0000"/>
                </a:solidFill>
              </a:rPr>
              <a:t>x</a:t>
            </a:r>
            <a:r>
              <a:rPr lang="en-US" dirty="0"/>
              <a:t> </a:t>
            </a:r>
            <a:r>
              <a:rPr lang="en-US" i="1" dirty="0" err="1">
                <a:solidFill>
                  <a:srgbClr val="008000"/>
                </a:solidFill>
              </a:rPr>
              <a:t>p</a:t>
            </a:r>
            <a:r>
              <a:rPr lang="en-US" i="1" baseline="30000" dirty="0" err="1">
                <a:solidFill>
                  <a:srgbClr val="FF0000"/>
                </a:solidFill>
              </a:rPr>
              <a:t>x</a:t>
            </a:r>
            <a:r>
              <a:rPr lang="en-US" baseline="30000" dirty="0"/>
              <a:t> </a:t>
            </a:r>
            <a:r>
              <a:rPr lang="en-US" i="1" dirty="0" err="1">
                <a:solidFill>
                  <a:srgbClr val="0000FF"/>
                </a:solidFill>
              </a:rPr>
              <a:t>q</a:t>
            </a:r>
            <a:r>
              <a:rPr lang="en-US" i="1" baseline="30000" dirty="0" err="1"/>
              <a:t>n</a:t>
            </a:r>
            <a:r>
              <a:rPr lang="en-US" baseline="30000" dirty="0"/>
              <a:t> - </a:t>
            </a:r>
            <a:r>
              <a:rPr lang="en-US" i="1" baseline="30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101306" y="5042820"/>
            <a:ext cx="1119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= 0.193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28600" y="5456871"/>
            <a:ext cx="8711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ANS: The </a:t>
            </a:r>
            <a:r>
              <a:rPr lang="en-US" dirty="0">
                <a:solidFill>
                  <a:srgbClr val="000000"/>
                </a:solidFill>
              </a:rPr>
              <a:t>probability of seven </a:t>
            </a:r>
            <a:r>
              <a:rPr lang="en-US" dirty="0" smtClean="0">
                <a:solidFill>
                  <a:srgbClr val="000000"/>
                </a:solidFill>
              </a:rPr>
              <a:t>correct </a:t>
            </a:r>
            <a:r>
              <a:rPr lang="en-US" dirty="0">
                <a:solidFill>
                  <a:srgbClr val="000000"/>
                </a:solidFill>
              </a:rPr>
              <a:t>answers </a:t>
            </a:r>
            <a:r>
              <a:rPr lang="en-US" dirty="0" smtClean="0">
                <a:solidFill>
                  <a:srgbClr val="000000"/>
                </a:solidFill>
              </a:rPr>
              <a:t>is 0.193 or 19.3%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16397" name="Picture 13" descr="c:\program files\microsoft office\clipart\standard\stddir4\pe02604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185" y="1856805"/>
            <a:ext cx="2520699" cy="2094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212" name="Object 21"/>
          <p:cNvGraphicFramePr>
            <a:graphicFrameLocks noChangeAspect="1"/>
          </p:cNvGraphicFramePr>
          <p:nvPr/>
        </p:nvGraphicFramePr>
        <p:xfrm>
          <a:off x="4483100" y="3244850"/>
          <a:ext cx="177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0" name="MATHPOWER Assessment Bank Equation" r:id="rId4" imgW="177723" imgH="368140" progId="Equation">
                  <p:embed/>
                </p:oleObj>
              </mc:Choice>
              <mc:Fallback>
                <p:oleObj name="MATHPOWER Assessment Bank Equation" r:id="rId4" imgW="177723" imgH="36814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244850"/>
                        <a:ext cx="1778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952500" y="1683686"/>
            <a:ext cx="27764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i="1" dirty="0">
                <a:ea typeface="宋体" charset="0"/>
                <a:cs typeface="宋体" charset="0"/>
              </a:rPr>
              <a:t>n</a:t>
            </a:r>
            <a:r>
              <a:rPr lang="en-US" altLang="zh-CN" sz="2000" dirty="0">
                <a:ea typeface="宋体" charset="0"/>
                <a:cs typeface="宋体" charset="0"/>
              </a:rPr>
              <a:t> =  </a:t>
            </a:r>
            <a:r>
              <a:rPr lang="en-US" altLang="zh-CN" sz="2000" u="sng" dirty="0" smtClean="0">
                <a:ea typeface="宋体" charset="0"/>
                <a:cs typeface="宋体" charset="0"/>
              </a:rPr>
              <a:t>12</a:t>
            </a:r>
            <a:r>
              <a:rPr lang="en-US" altLang="zh-CN" sz="2000" dirty="0" smtClean="0">
                <a:ea typeface="宋体" charset="0"/>
                <a:cs typeface="宋体" charset="0"/>
              </a:rPr>
              <a:t> (</a:t>
            </a:r>
            <a:r>
              <a:rPr lang="en-US" altLang="zh-CN" sz="2000" dirty="0">
                <a:ea typeface="宋体" charset="0"/>
                <a:cs typeface="宋体" charset="0"/>
              </a:rPr>
              <a:t>number of trials)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952500" y="2047984"/>
            <a:ext cx="31504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i="1" dirty="0">
                <a:solidFill>
                  <a:srgbClr val="FF0000"/>
                </a:solidFill>
                <a:ea typeface="宋体" charset="0"/>
                <a:cs typeface="宋体" charset="0"/>
              </a:rPr>
              <a:t>x</a:t>
            </a:r>
            <a:r>
              <a:rPr lang="en-US" altLang="zh-CN" sz="2000" dirty="0">
                <a:solidFill>
                  <a:srgbClr val="FF0000"/>
                </a:solidFill>
                <a:ea typeface="宋体" charset="0"/>
                <a:cs typeface="宋体" charset="0"/>
              </a:rPr>
              <a:t> =  </a:t>
            </a:r>
            <a:r>
              <a:rPr lang="en-US" altLang="zh-CN" sz="2000" u="sng" dirty="0" smtClean="0">
                <a:solidFill>
                  <a:srgbClr val="FF0000"/>
                </a:solidFill>
                <a:ea typeface="宋体" charset="0"/>
                <a:cs typeface="宋体" charset="0"/>
              </a:rPr>
              <a:t>7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0"/>
                <a:cs typeface="宋体" charset="0"/>
              </a:rPr>
              <a:t> (</a:t>
            </a:r>
            <a:r>
              <a:rPr lang="en-US" altLang="zh-CN" sz="2000" b="1" dirty="0">
                <a:solidFill>
                  <a:srgbClr val="FF0000"/>
                </a:solidFill>
                <a:ea typeface="宋体" charset="0"/>
                <a:cs typeface="宋体" charset="0"/>
              </a:rPr>
              <a:t>number of successes</a:t>
            </a:r>
            <a:r>
              <a:rPr lang="en-US" altLang="zh-CN" sz="2000" dirty="0">
                <a:ea typeface="宋体" charset="0"/>
                <a:cs typeface="宋体" charset="0"/>
              </a:rPr>
              <a:t>)</a:t>
            </a: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919512" y="2506997"/>
            <a:ext cx="3392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i="1" dirty="0">
                <a:solidFill>
                  <a:srgbClr val="008000"/>
                </a:solidFill>
                <a:ea typeface="宋体" charset="0"/>
                <a:cs typeface="宋体" charset="0"/>
              </a:rPr>
              <a:t>p</a:t>
            </a:r>
            <a:r>
              <a:rPr lang="en-US" altLang="zh-CN" sz="2000" dirty="0">
                <a:ea typeface="宋体" charset="0"/>
                <a:cs typeface="宋体" charset="0"/>
              </a:rPr>
              <a:t> =      </a:t>
            </a:r>
            <a:r>
              <a:rPr lang="en-US" altLang="zh-CN" sz="2000" dirty="0" smtClean="0">
                <a:ea typeface="宋体" charset="0"/>
                <a:cs typeface="宋体" charset="0"/>
              </a:rPr>
              <a:t>  (</a:t>
            </a:r>
            <a:r>
              <a:rPr lang="en-US" altLang="zh-CN" sz="2000" dirty="0">
                <a:solidFill>
                  <a:srgbClr val="008000"/>
                </a:solidFill>
                <a:ea typeface="宋体" charset="0"/>
                <a:cs typeface="宋体" charset="0"/>
              </a:rPr>
              <a:t>probability of success</a:t>
            </a:r>
            <a:r>
              <a:rPr lang="en-US" altLang="zh-CN" sz="2000" dirty="0">
                <a:ea typeface="宋体" charset="0"/>
                <a:cs typeface="宋体" charset="0"/>
              </a:rPr>
              <a:t>)</a:t>
            </a:r>
          </a:p>
        </p:txBody>
      </p:sp>
      <p:graphicFrame>
        <p:nvGraphicFramePr>
          <p:cNvPr id="1641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594375"/>
              </p:ext>
            </p:extLst>
          </p:nvPr>
        </p:nvGraphicFramePr>
        <p:xfrm>
          <a:off x="1436420" y="2408027"/>
          <a:ext cx="196508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1" name="MATHPOWER Assessment Bank Equation" r:id="rId6" imgW="190417" imgH="622030" progId="Equation">
                  <p:embed/>
                </p:oleObj>
              </mc:Choice>
              <mc:Fallback>
                <p:oleObj name="MATHPOWER Assessment Bank Equation" r:id="rId6" imgW="190417" imgH="62203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420" y="2408027"/>
                        <a:ext cx="196508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952420" y="3225439"/>
            <a:ext cx="3149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i="1" dirty="0">
                <a:solidFill>
                  <a:srgbClr val="0000FF"/>
                </a:solidFill>
                <a:ea typeface="宋体" charset="0"/>
                <a:cs typeface="宋体" charset="0"/>
              </a:rPr>
              <a:t>q</a:t>
            </a:r>
            <a:r>
              <a:rPr lang="en-US" altLang="zh-CN" sz="2000" dirty="0">
                <a:ea typeface="宋体" charset="0"/>
                <a:cs typeface="宋体" charset="0"/>
              </a:rPr>
              <a:t> =      (</a:t>
            </a:r>
            <a:r>
              <a:rPr lang="en-US" altLang="zh-CN" sz="2000" dirty="0">
                <a:solidFill>
                  <a:srgbClr val="0000FF"/>
                </a:solidFill>
                <a:ea typeface="宋体" charset="0"/>
                <a:cs typeface="宋体" charset="0"/>
              </a:rPr>
              <a:t>probability of failure</a:t>
            </a:r>
            <a:r>
              <a:rPr lang="en-US" altLang="zh-CN" sz="2000" dirty="0">
                <a:ea typeface="宋体" charset="0"/>
                <a:cs typeface="宋体" charset="0"/>
              </a:rPr>
              <a:t>)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132695" y="4458865"/>
            <a:ext cx="22717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zh-CN" i="1" dirty="0">
                <a:ea typeface="宋体" charset="0"/>
                <a:cs typeface="宋体" charset="0"/>
              </a:rPr>
              <a:t>P</a:t>
            </a:r>
            <a:r>
              <a:rPr lang="en-US" altLang="zh-CN" dirty="0">
                <a:ea typeface="宋体" charset="0"/>
                <a:cs typeface="宋体" charset="0"/>
              </a:rPr>
              <a:t>(</a:t>
            </a:r>
            <a:r>
              <a:rPr lang="en-US" altLang="zh-CN" dirty="0">
                <a:solidFill>
                  <a:srgbClr val="FF0000"/>
                </a:solidFill>
                <a:ea typeface="宋体" charset="0"/>
                <a:cs typeface="宋体" charset="0"/>
              </a:rPr>
              <a:t>7 successes</a:t>
            </a:r>
            <a:r>
              <a:rPr lang="en-US" altLang="zh-CN" dirty="0">
                <a:ea typeface="宋体" charset="0"/>
                <a:cs typeface="宋体" charset="0"/>
              </a:rPr>
              <a:t>) =</a:t>
            </a:r>
          </a:p>
        </p:txBody>
      </p:sp>
      <p:graphicFrame>
        <p:nvGraphicFramePr>
          <p:cNvPr id="1641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669979"/>
              </p:ext>
            </p:extLst>
          </p:nvPr>
        </p:nvGraphicFramePr>
        <p:xfrm>
          <a:off x="4312000" y="4286250"/>
          <a:ext cx="23241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2" name="Equation" r:id="rId8" imgW="2324100" imgH="723900" progId="Equation.3">
                  <p:embed/>
                </p:oleObj>
              </mc:Choice>
              <mc:Fallback>
                <p:oleObj name="Equation" r:id="rId8" imgW="2324100" imgH="723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2000" y="4286250"/>
                        <a:ext cx="23241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27536" y="1313208"/>
            <a:ext cx="3619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1) Identify “n”, “x”, “p”, “q”</a:t>
            </a:r>
            <a:endParaRPr lang="en-US" sz="2400" dirty="0"/>
          </a:p>
        </p:txBody>
      </p:sp>
      <p:graphicFrame>
        <p:nvGraphicFramePr>
          <p:cNvPr id="31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843366"/>
              </p:ext>
            </p:extLst>
          </p:nvPr>
        </p:nvGraphicFramePr>
        <p:xfrm>
          <a:off x="1407146" y="3175954"/>
          <a:ext cx="190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3" name="MATHPOWER Assessment Bank Equation" r:id="rId10" imgW="190417" imgH="622030" progId="Equation">
                  <p:embed/>
                </p:oleObj>
              </mc:Choice>
              <mc:Fallback>
                <p:oleObj name="MATHPOWER Assessment Bank Equation" r:id="rId10" imgW="190417" imgH="622030" progId="Equatio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7146" y="3175954"/>
                        <a:ext cx="1905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79936" y="3755688"/>
            <a:ext cx="1603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) Solve for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1276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utoUpdateAnimBg="0"/>
      <p:bldP spid="16390" grpId="0" autoUpdateAnimBg="0"/>
      <p:bldP spid="16391" grpId="0" autoUpdateAnimBg="0"/>
      <p:bldP spid="16392" grpId="0" autoUpdateAnimBg="0"/>
      <p:bldP spid="16407" grpId="0" autoUpdateAnimBg="0"/>
      <p:bldP spid="16408" grpId="0" autoUpdateAnimBg="0"/>
      <p:bldP spid="16409" grpId="0" autoUpdateAnimBg="0"/>
      <p:bldP spid="16411" grpId="0" autoUpdateAnimBg="0"/>
      <p:bldP spid="16413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1285</Words>
  <Application>Microsoft Macintosh PowerPoint</Application>
  <PresentationFormat>On-screen Show (4:3)</PresentationFormat>
  <Paragraphs>163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MATHPOWER Assessment Bank Equation</vt:lpstr>
      <vt:lpstr>Finding the Probability of Combination Problems (Binomial Probability)</vt:lpstr>
      <vt:lpstr>Binomial Probability Theorem</vt:lpstr>
      <vt:lpstr>Binomial Probability Formula</vt:lpstr>
      <vt:lpstr>Notation for Binomial Probability Formula</vt:lpstr>
      <vt:lpstr>Purpose of using the Binomial Probability Theorem</vt:lpstr>
      <vt:lpstr> </vt:lpstr>
      <vt:lpstr>PowerPoint Presentation</vt:lpstr>
      <vt:lpstr>Ex 2: A coin is tossed 7 times. Find the probability of getting exactly 3 heads.</vt:lpstr>
      <vt:lpstr>PowerPoint Presentation</vt:lpstr>
      <vt:lpstr>PowerPoint Presentation</vt:lpstr>
      <vt:lpstr>PowerPoint Presentation</vt:lpstr>
      <vt:lpstr>PowerPoint Presentation</vt:lpstr>
      <vt:lpstr>Finding Binomial Probabilities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Probability of Combination Problems</dc:title>
  <dc:creator>May Ng</dc:creator>
  <cp:lastModifiedBy>May Ng</cp:lastModifiedBy>
  <cp:revision>38</cp:revision>
  <dcterms:created xsi:type="dcterms:W3CDTF">2016-05-12T05:52:57Z</dcterms:created>
  <dcterms:modified xsi:type="dcterms:W3CDTF">2018-05-21T22:33:28Z</dcterms:modified>
</cp:coreProperties>
</file>