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8" r:id="rId2"/>
    <p:sldId id="262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704" y="2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emf"/><Relationship Id="rId3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FFF8-10BC-7F40-B645-109826931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3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0B11-96DD-6747-8CFC-9782211815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4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EABF-E37A-784C-9F25-5880A80F9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36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60BC8-CD9E-774E-9CF5-43AB8CC3F8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4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1D67-1173-1C4A-96D4-42D02C9BCE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1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4BC2-B593-F344-8898-2302B2EAA2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4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89DA-DEE4-4A49-BE11-ACEB4FBD8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8818-8330-C246-8155-90B45E24C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7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4275-5808-F34C-A011-BE6BA9823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47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351C-F73C-0148-9C2C-4E81CC8EC4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8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3C51-66F8-5345-9704-08CE47217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3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8001-974F-BE4C-8CDD-90688BC26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9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FF3BE-286E-2C40-B5A9-4A0881766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9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oleObject" Target="../embeddings/oleObject5.bin"/><Relationship Id="rId5" Type="http://schemas.openxmlformats.org/officeDocument/2006/relationships/image" Target="../media/image8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27075" y="2514600"/>
            <a:ext cx="7772400" cy="838200"/>
          </a:xfrm>
        </p:spPr>
        <p:txBody>
          <a:bodyPr/>
          <a:lstStyle/>
          <a:p>
            <a:pPr marL="0" indent="0" algn="ctr">
              <a:buFont typeface="Wingdings" charset="0"/>
              <a:buNone/>
            </a:pPr>
            <a:r>
              <a:rPr lang="en-US" dirty="0">
                <a:latin typeface="Tahoma" charset="0"/>
              </a:rPr>
              <a:t>        </a:t>
            </a:r>
            <a:endParaRPr lang="en-US" sz="4800" b="1" dirty="0">
              <a:solidFill>
                <a:srgbClr val="0070C0"/>
              </a:solidFill>
              <a:latin typeface="Comic Sans MS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429000" y="3810000"/>
            <a:ext cx="478631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tabLst>
                <a:tab pos="5254625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Times New Roman" charset="0"/>
              </a:rPr>
              <a:t>Notes #2</a:t>
            </a:r>
            <a:endParaRPr lang="en-US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2286000"/>
            <a:ext cx="61108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The 68%-95%-99.7% Rule </a:t>
            </a:r>
          </a:p>
          <a:p>
            <a:pPr algn="ctr"/>
            <a:r>
              <a:rPr lang="en-US" sz="3200" dirty="0"/>
              <a:t>of a Normal Distribution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86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800" dirty="0" smtClean="0"/>
              <a:t> 110 </a:t>
            </a:r>
            <a:r>
              <a:rPr lang="en-US" sz="2800" dirty="0"/>
              <a:t>men auditioned for “The </a:t>
            </a:r>
            <a:r>
              <a:rPr lang="en-US" sz="2800" dirty="0" err="1"/>
              <a:t>Bacherlor</a:t>
            </a:r>
            <a:r>
              <a:rPr lang="en-US" sz="2800" dirty="0"/>
              <a:t>”. </a:t>
            </a:r>
            <a:r>
              <a:rPr lang="en-US" sz="2800" dirty="0" smtClean="0"/>
              <a:t> Based </a:t>
            </a:r>
            <a:r>
              <a:rPr lang="en-US" sz="2800" dirty="0"/>
              <a:t>on the Normal Distribution Curve, </a:t>
            </a:r>
            <a:r>
              <a:rPr lang="en-US" sz="2800" dirty="0" smtClean="0"/>
              <a:t>how </a:t>
            </a:r>
            <a:r>
              <a:rPr lang="en-US" sz="2800" b="1" u="sng" dirty="0"/>
              <a:t>MANY</a:t>
            </a:r>
            <a:r>
              <a:rPr lang="en-US" sz="2800" dirty="0"/>
              <a:t> men </a:t>
            </a:r>
            <a:r>
              <a:rPr lang="en-US" sz="2800" dirty="0" smtClean="0"/>
              <a:t>were </a:t>
            </a:r>
            <a:r>
              <a:rPr lang="en-US" sz="2800" dirty="0"/>
              <a:t>called back for a second audition?</a:t>
            </a:r>
          </a:p>
          <a:p>
            <a:endParaRPr lang="en-US" dirty="0"/>
          </a:p>
        </p:txBody>
      </p:sp>
      <p:pic>
        <p:nvPicPr>
          <p:cNvPr id="3" name="Picture 8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2133600"/>
            <a:ext cx="5715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7600" y="4202668"/>
            <a:ext cx="85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13.6%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4888468"/>
            <a:ext cx="731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2.1%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52694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r>
              <a:rPr lang="en-US" dirty="0" smtClean="0"/>
              <a:t>.1%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1981200"/>
            <a:ext cx="342900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STEP 2:</a:t>
            </a:r>
          </a:p>
          <a:p>
            <a:r>
              <a:rPr lang="en-US" sz="2800" dirty="0" smtClean="0"/>
              <a:t>Convert the % to a decimal and multiply the total # of men who auditioned.</a:t>
            </a:r>
          </a:p>
          <a:p>
            <a:endParaRPr lang="en-US" sz="2800" dirty="0"/>
          </a:p>
          <a:p>
            <a:r>
              <a:rPr lang="en-US" sz="2800" dirty="0" smtClean="0"/>
              <a:t>                x 110 </a:t>
            </a:r>
          </a:p>
          <a:p>
            <a:endParaRPr lang="en-US" sz="2800" dirty="0" smtClean="0"/>
          </a:p>
          <a:p>
            <a:r>
              <a:rPr lang="en-US" sz="2800" dirty="0" smtClean="0"/>
              <a:t>    = 0.158 x 110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ANS         men     </a:t>
            </a:r>
          </a:p>
          <a:p>
            <a:r>
              <a:rPr lang="en-US" sz="2800" dirty="0" smtClean="0"/>
              <a:t>     were called back</a:t>
            </a:r>
            <a:endParaRPr 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160351"/>
              </p:ext>
            </p:extLst>
          </p:nvPr>
        </p:nvGraphicFramePr>
        <p:xfrm>
          <a:off x="6070600" y="4267200"/>
          <a:ext cx="124460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1" name="Equation" r:id="rId4" imgW="558800" imgH="393700" progId="Equation.3">
                  <p:embed/>
                </p:oleObj>
              </mc:Choice>
              <mc:Fallback>
                <p:oleObj name="Equation" r:id="rId4" imgW="5588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70600" y="4267200"/>
                        <a:ext cx="1244600" cy="877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295800"/>
              </p:ext>
            </p:extLst>
          </p:nvPr>
        </p:nvGraphicFramePr>
        <p:xfrm>
          <a:off x="6400800" y="5883275"/>
          <a:ext cx="83026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2" name="Equation" r:id="rId6" imgW="304800" imgH="152400" progId="Equation.3">
                  <p:embed/>
                </p:oleObj>
              </mc:Choice>
              <mc:Fallback>
                <p:oleObj name="Equation" r:id="rId6" imgW="3048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00800" y="5883275"/>
                        <a:ext cx="830262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7253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305800" cy="698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Practice Questions</a:t>
            </a:r>
          </a:p>
          <a:p>
            <a:r>
              <a:rPr lang="en-US" sz="3200" dirty="0" smtClean="0"/>
              <a:t>b. Of the 110 </a:t>
            </a:r>
            <a:r>
              <a:rPr lang="en-US" sz="3200" dirty="0"/>
              <a:t>men </a:t>
            </a:r>
            <a:r>
              <a:rPr lang="en-US" sz="3200" dirty="0" smtClean="0"/>
              <a:t>who auditioned </a:t>
            </a:r>
            <a:r>
              <a:rPr lang="en-US" sz="3200" dirty="0"/>
              <a:t>for </a:t>
            </a:r>
            <a:endParaRPr lang="en-US" sz="3200" dirty="0" smtClean="0"/>
          </a:p>
          <a:p>
            <a:r>
              <a:rPr lang="en-US" sz="3200" dirty="0" smtClean="0"/>
              <a:t>“</a:t>
            </a:r>
            <a:r>
              <a:rPr lang="en-US" sz="3200" dirty="0"/>
              <a:t>The </a:t>
            </a:r>
            <a:r>
              <a:rPr lang="en-US" sz="3200" dirty="0" err="1"/>
              <a:t>Bacherlor</a:t>
            </a:r>
            <a:r>
              <a:rPr lang="en-US" sz="3200" dirty="0" smtClean="0"/>
              <a:t>”, how many did not get a </a:t>
            </a:r>
          </a:p>
          <a:p>
            <a:r>
              <a:rPr lang="en-US" sz="3200" dirty="0"/>
              <a:t>s</a:t>
            </a:r>
            <a:r>
              <a:rPr lang="en-US" sz="3200" dirty="0" smtClean="0"/>
              <a:t>econd audition? (SHOW WORK)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c. Based on the Normal Distribution Curve, what is the </a:t>
            </a:r>
            <a:r>
              <a:rPr lang="en-US" sz="3200" u="sng" dirty="0" smtClean="0"/>
              <a:t>PERCENTAGE</a:t>
            </a:r>
            <a:r>
              <a:rPr lang="en-US" sz="3200" dirty="0" smtClean="0"/>
              <a:t> of men who do not meet the height qualifications for “The Bachelor”?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6170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latin typeface="Tahoma" charset="0"/>
              </a:rPr>
              <a:t> </a:t>
            </a:r>
          </a:p>
        </p:txBody>
      </p:sp>
      <p:graphicFrame>
        <p:nvGraphicFramePr>
          <p:cNvPr id="21507" name="Object 118"/>
          <p:cNvGraphicFramePr>
            <a:graphicFrameLocks noGrp="1" noChangeAspect="1"/>
          </p:cNvGraphicFramePr>
          <p:nvPr>
            <p:ph sz="half" idx="1"/>
          </p:nvPr>
        </p:nvGraphicFramePr>
        <p:xfrm>
          <a:off x="2325688" y="3313113"/>
          <a:ext cx="1524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3" name="Bitmap Image" r:id="rId4" imgW="1523810" imgH="1523810" progId="Paint.Picture">
                  <p:embed/>
                </p:oleObj>
              </mc:Choice>
              <mc:Fallback>
                <p:oleObj name="Bitmap Image" r:id="rId4" imgW="1523810" imgH="1523810" progId="Paint.Picture">
                  <p:embed/>
                  <p:pic>
                    <p:nvPicPr>
                      <p:cNvPr id="0" name="Object 1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688" y="3313113"/>
                        <a:ext cx="15240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09" name="Group 133"/>
          <p:cNvGrpSpPr>
            <a:grpSpLocks/>
          </p:cNvGrpSpPr>
          <p:nvPr/>
        </p:nvGrpSpPr>
        <p:grpSpPr bwMode="auto">
          <a:xfrm>
            <a:off x="152400" y="1219200"/>
            <a:ext cx="8763000" cy="2246314"/>
            <a:chOff x="384" y="590"/>
            <a:chExt cx="5520" cy="1415"/>
          </a:xfrm>
        </p:grpSpPr>
        <p:sp>
          <p:nvSpPr>
            <p:cNvPr id="9223" name="Text Box 117"/>
            <p:cNvSpPr txBox="1">
              <a:spLocks noChangeArrowheads="1"/>
            </p:cNvSpPr>
            <p:nvPr/>
          </p:nvSpPr>
          <p:spPr bwMode="auto">
            <a:xfrm>
              <a:off x="384" y="590"/>
              <a:ext cx="5520" cy="1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2800" u="sng" dirty="0"/>
                <a:t>±</a:t>
              </a:r>
              <a:r>
                <a:rPr lang="en-US" sz="2800" u="sng" dirty="0" smtClean="0"/>
                <a:t>1</a:t>
              </a:r>
              <a:r>
                <a:rPr lang="el-GR" sz="2800" u="sng" dirty="0" smtClean="0"/>
                <a:t>σ</a:t>
              </a:r>
              <a:r>
                <a:rPr lang="en-US" sz="2800" u="sng" dirty="0" smtClean="0"/>
                <a:t> </a:t>
              </a:r>
              <a:r>
                <a:rPr lang="en-US" sz="2800" dirty="0" smtClean="0">
                  <a:latin typeface="Times" charset="0"/>
                  <a:ea typeface="+mn-ea"/>
                  <a:cs typeface="+mn-cs"/>
                </a:rPr>
                <a:t>away </a:t>
              </a:r>
              <a:r>
                <a:rPr lang="en-US" sz="2800" dirty="0">
                  <a:latin typeface="Times" charset="0"/>
                  <a:ea typeface="+mn-ea"/>
                  <a:cs typeface="+mn-cs"/>
                </a:rPr>
                <a:t>from </a:t>
              </a:r>
              <a:r>
                <a:rPr lang="en-US" sz="2800" dirty="0" smtClean="0">
                  <a:latin typeface="Times" charset="0"/>
                  <a:ea typeface="+mn-ea"/>
                  <a:cs typeface="+mn-cs"/>
                </a:rPr>
                <a:t>the      is about </a:t>
              </a:r>
              <a:r>
                <a:rPr lang="en-US" sz="2800" b="1" u="sng" dirty="0" smtClean="0">
                  <a:solidFill>
                    <a:schemeClr val="accent5">
                      <a:lumMod val="25000"/>
                    </a:schemeClr>
                  </a:solidFill>
                  <a:latin typeface="Times" charset="0"/>
                  <a:ea typeface="+mn-ea"/>
                  <a:cs typeface="+mn-cs"/>
                </a:rPr>
                <a:t>68% </a:t>
              </a:r>
              <a:r>
                <a:rPr lang="en-US" sz="2800" dirty="0">
                  <a:latin typeface="Times" charset="0"/>
                  <a:ea typeface="+mn-ea"/>
                  <a:cs typeface="+mn-cs"/>
                </a:rPr>
                <a:t>of the data. </a:t>
              </a:r>
              <a:endParaRPr lang="en-US" sz="2800" dirty="0" smtClean="0">
                <a:latin typeface="Times" charset="0"/>
                <a:ea typeface="+mn-ea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 smtClean="0">
                <a:latin typeface="Times" charset="0"/>
                <a:ea typeface="+mn-ea"/>
                <a:cs typeface="+mn-cs"/>
              </a:endParaRP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2800" u="sng" dirty="0"/>
                <a:t>±</a:t>
              </a:r>
              <a:r>
                <a:rPr lang="en-US" sz="2800" u="sng" dirty="0" smtClean="0">
                  <a:latin typeface="Times" charset="0"/>
                  <a:ea typeface="+mn-ea"/>
                  <a:cs typeface="+mn-cs"/>
                </a:rPr>
                <a:t>2</a:t>
              </a:r>
              <a:r>
                <a:rPr lang="el-GR" sz="2800" u="sng" dirty="0" smtClean="0"/>
                <a:t>σ</a:t>
              </a:r>
              <a:r>
                <a:rPr lang="en-US" sz="2800" u="sng" dirty="0" smtClean="0">
                  <a:latin typeface="Times" charset="0"/>
                  <a:ea typeface="+mn-ea"/>
                  <a:cs typeface="+mn-cs"/>
                </a:rPr>
                <a:t> </a:t>
              </a:r>
              <a:r>
                <a:rPr lang="en-US" sz="2800" dirty="0">
                  <a:latin typeface="Times" charset="0"/>
                  <a:ea typeface="+mn-ea"/>
                  <a:cs typeface="+mn-cs"/>
                </a:rPr>
                <a:t>away from the </a:t>
              </a:r>
              <a:r>
                <a:rPr lang="en-US" sz="2800" dirty="0" smtClean="0">
                  <a:latin typeface="Times" charset="0"/>
                  <a:ea typeface="+mn-ea"/>
                  <a:cs typeface="+mn-cs"/>
                </a:rPr>
                <a:t>      is about </a:t>
              </a:r>
              <a:r>
                <a:rPr lang="en-US" sz="2800" b="1" u="sng" dirty="0" smtClean="0">
                  <a:solidFill>
                    <a:schemeClr val="accent1">
                      <a:lumMod val="50000"/>
                    </a:schemeClr>
                  </a:solidFill>
                  <a:latin typeface="Times" charset="0"/>
                  <a:ea typeface="+mn-ea"/>
                  <a:cs typeface="+mn-cs"/>
                </a:rPr>
                <a:t>95% </a:t>
              </a:r>
              <a:r>
                <a:rPr lang="en-US" sz="2800" dirty="0">
                  <a:latin typeface="Times" charset="0"/>
                  <a:ea typeface="+mn-ea"/>
                  <a:cs typeface="+mn-cs"/>
                </a:rPr>
                <a:t>of the </a:t>
              </a:r>
              <a:r>
                <a:rPr lang="en-US" sz="2800" dirty="0" smtClean="0">
                  <a:latin typeface="Times" charset="0"/>
                  <a:ea typeface="+mn-ea"/>
                  <a:cs typeface="+mn-cs"/>
                </a:rPr>
                <a:t>data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 smtClean="0">
                <a:latin typeface="Times" charset="0"/>
                <a:ea typeface="+mn-ea"/>
                <a:cs typeface="+mn-cs"/>
              </a:endParaRP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2800" dirty="0" smtClean="0">
                  <a:latin typeface="Times" charset="0"/>
                  <a:ea typeface="+mn-ea"/>
                  <a:cs typeface="+mn-cs"/>
                </a:rPr>
                <a:t> </a:t>
              </a:r>
              <a:r>
                <a:rPr lang="en-US" sz="2800" u="sng" dirty="0"/>
                <a:t>±</a:t>
              </a:r>
              <a:r>
                <a:rPr lang="en-US" sz="2800" u="sng" dirty="0" smtClean="0">
                  <a:latin typeface="Times" charset="0"/>
                  <a:ea typeface="+mn-ea"/>
                  <a:cs typeface="+mn-cs"/>
                </a:rPr>
                <a:t>3</a:t>
              </a:r>
              <a:r>
                <a:rPr lang="el-GR" sz="2800" u="sng" dirty="0" smtClean="0"/>
                <a:t>σ</a:t>
              </a:r>
              <a:r>
                <a:rPr lang="en-US" sz="2800" u="sng" dirty="0" smtClean="0">
                  <a:latin typeface="Times" charset="0"/>
                  <a:ea typeface="+mn-ea"/>
                  <a:cs typeface="+mn-cs"/>
                </a:rPr>
                <a:t> </a:t>
              </a:r>
              <a:r>
                <a:rPr lang="en-US" sz="2800" dirty="0" smtClean="0">
                  <a:latin typeface="Times" charset="0"/>
                  <a:ea typeface="+mn-ea"/>
                  <a:cs typeface="+mn-cs"/>
                </a:rPr>
                <a:t>away from the       is about </a:t>
              </a:r>
              <a:r>
                <a:rPr lang="en-US" sz="2800" b="1" u="sng" dirty="0" smtClean="0">
                  <a:solidFill>
                    <a:schemeClr val="accent1">
                      <a:lumMod val="50000"/>
                    </a:schemeClr>
                  </a:solidFill>
                  <a:latin typeface="Times" charset="0"/>
                  <a:ea typeface="+mn-ea"/>
                  <a:cs typeface="+mn-cs"/>
                </a:rPr>
                <a:t>99.7% </a:t>
              </a:r>
              <a:r>
                <a:rPr lang="en-US" sz="2800" dirty="0">
                  <a:latin typeface="Times" charset="0"/>
                  <a:ea typeface="+mn-ea"/>
                  <a:cs typeface="+mn-cs"/>
                </a:rPr>
                <a:t>of the data. </a:t>
              </a:r>
            </a:p>
          </p:txBody>
        </p:sp>
        <p:graphicFrame>
          <p:nvGraphicFramePr>
            <p:cNvPr id="21511" name="Object 1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7030012"/>
                </p:ext>
              </p:extLst>
            </p:nvPr>
          </p:nvGraphicFramePr>
          <p:xfrm>
            <a:off x="2496" y="686"/>
            <a:ext cx="212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84" name="Equation" r:id="rId6" imgW="190500" imgH="215900" progId="Equation.3">
                    <p:embed/>
                  </p:oleObj>
                </mc:Choice>
                <mc:Fallback>
                  <p:oleObj name="Equation" r:id="rId6" imgW="190500" imgH="215900" progId="Equation.3">
                    <p:embed/>
                    <p:pic>
                      <p:nvPicPr>
                        <p:cNvPr id="0" name="Object 1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686"/>
                          <a:ext cx="212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TextBox 2"/>
          <p:cNvSpPr txBox="1"/>
          <p:nvPr/>
        </p:nvSpPr>
        <p:spPr>
          <a:xfrm>
            <a:off x="304800" y="762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68%-95%-99.7% Rule </a:t>
            </a:r>
          </a:p>
          <a:p>
            <a:pPr algn="ctr"/>
            <a:r>
              <a:rPr lang="en-US" sz="3200" dirty="0"/>
              <a:t>o</a:t>
            </a:r>
            <a:r>
              <a:rPr lang="en-US" sz="3200" dirty="0" smtClean="0"/>
              <a:t>f a Normal Distribution</a:t>
            </a:r>
            <a:endParaRPr lang="en-US" sz="3200" dirty="0"/>
          </a:p>
        </p:txBody>
      </p:sp>
      <p:graphicFrame>
        <p:nvGraphicFramePr>
          <p:cNvPr id="9" name="Object 1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48868"/>
              </p:ext>
            </p:extLst>
          </p:nvPr>
        </p:nvGraphicFramePr>
        <p:xfrm>
          <a:off x="3473450" y="2209800"/>
          <a:ext cx="3365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5" name="Equation" r:id="rId8" imgW="190335" imgH="215713" progId="Equation.3">
                  <p:embed/>
                </p:oleObj>
              </mc:Choice>
              <mc:Fallback>
                <p:oleObj name="Equation" r:id="rId8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450" y="2209800"/>
                        <a:ext cx="33655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031093"/>
              </p:ext>
            </p:extLst>
          </p:nvPr>
        </p:nvGraphicFramePr>
        <p:xfrm>
          <a:off x="3549650" y="3000375"/>
          <a:ext cx="3365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6" name="Equation" r:id="rId10" imgW="190335" imgH="215713" progId="Equation.3">
                  <p:embed/>
                </p:oleObj>
              </mc:Choice>
              <mc:Fallback>
                <p:oleObj name="Equation" r:id="rId10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3000375"/>
                        <a:ext cx="33655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0" descr="325px-Standard_deviation_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066800"/>
            <a:ext cx="8001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Left Brace 2"/>
          <p:cNvSpPr/>
          <p:nvPr/>
        </p:nvSpPr>
        <p:spPr bwMode="auto">
          <a:xfrm rot="5400000">
            <a:off x="4114800" y="457200"/>
            <a:ext cx="1295400" cy="1752600"/>
          </a:xfrm>
          <a:prstGeom prst="lef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177224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68%</a:t>
            </a:r>
            <a:endParaRPr lang="en-US" sz="3200" dirty="0"/>
          </a:p>
        </p:txBody>
      </p:sp>
      <p:sp>
        <p:nvSpPr>
          <p:cNvPr id="5" name="Left Brace 4"/>
          <p:cNvSpPr/>
          <p:nvPr/>
        </p:nvSpPr>
        <p:spPr bwMode="auto">
          <a:xfrm rot="16200000">
            <a:off x="4305300" y="3467098"/>
            <a:ext cx="990602" cy="3810002"/>
          </a:xfrm>
          <a:prstGeom prst="leftBrace">
            <a:avLst>
              <a:gd name="adj1" fmla="val 0"/>
              <a:gd name="adj2" fmla="val 50000"/>
            </a:avLst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5816024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95%</a:t>
            </a:r>
            <a:endParaRPr lang="en-US" sz="3200" dirty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7" name="Left Brace 6"/>
          <p:cNvSpPr/>
          <p:nvPr/>
        </p:nvSpPr>
        <p:spPr bwMode="auto">
          <a:xfrm rot="5400000">
            <a:off x="4267200" y="-304799"/>
            <a:ext cx="990600" cy="6019799"/>
          </a:xfrm>
          <a:prstGeom prst="leftBrace">
            <a:avLst>
              <a:gd name="adj1" fmla="val 0"/>
              <a:gd name="adj2" fmla="val 50000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1676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99.7%</a:t>
            </a:r>
            <a:endParaRPr lang="en-US" sz="28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036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AACQIPM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914400"/>
            <a:ext cx="8534400" cy="563880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4556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04800"/>
            <a:ext cx="7620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charset="0"/>
              </a:rPr>
              <a:t>Example 1: Using the 68-95-99.7 Rule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609600" y="914400"/>
            <a:ext cx="8001000" cy="1650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charset="0"/>
              </a:rPr>
              <a:t>Use the distribution of </a:t>
            </a:r>
            <a:r>
              <a:rPr lang="en-US" sz="2800" dirty="0" smtClean="0">
                <a:latin typeface="Times New Roman" charset="0"/>
              </a:rPr>
              <a:t>male </a:t>
            </a:r>
            <a:r>
              <a:rPr lang="en-US" sz="2800" dirty="0">
                <a:latin typeface="Times New Roman" charset="0"/>
              </a:rPr>
              <a:t>adult heights </a:t>
            </a:r>
            <a:r>
              <a:rPr lang="en-US" sz="2800" dirty="0" smtClean="0">
                <a:latin typeface="Times New Roman" charset="0"/>
              </a:rPr>
              <a:t>for the following problems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charset="0"/>
              </a:rPr>
              <a:t>A</a:t>
            </a:r>
            <a:r>
              <a:rPr lang="en-US" sz="2800" dirty="0" smtClean="0">
                <a:latin typeface="Times New Roman" charset="0"/>
              </a:rPr>
              <a:t>. </a:t>
            </a:r>
            <a:r>
              <a:rPr lang="en-US" sz="2800" dirty="0">
                <a:latin typeface="Times New Roman" charset="0"/>
              </a:rPr>
              <a:t>F</a:t>
            </a:r>
            <a:r>
              <a:rPr lang="en-US" sz="2800" dirty="0" smtClean="0">
                <a:latin typeface="Times New Roman" charset="0"/>
              </a:rPr>
              <a:t>ind the percentage </a:t>
            </a:r>
            <a:r>
              <a:rPr lang="en-US" sz="2800" dirty="0">
                <a:latin typeface="Times New Roman" charset="0"/>
              </a:rPr>
              <a:t>of men in </a:t>
            </a:r>
            <a:r>
              <a:rPr lang="en-US" sz="2800" dirty="0" smtClean="0">
                <a:latin typeface="Times New Roman" charset="0"/>
              </a:rPr>
              <a:t>North America </a:t>
            </a:r>
            <a:r>
              <a:rPr lang="en-US" sz="2800" dirty="0">
                <a:latin typeface="Times New Roman" charset="0"/>
              </a:rPr>
              <a:t>with </a:t>
            </a:r>
            <a:r>
              <a:rPr lang="en-US" sz="2800" dirty="0" smtClean="0">
                <a:latin typeface="Times New Roman" charset="0"/>
              </a:rPr>
              <a:t>heights between 66” </a:t>
            </a:r>
            <a:r>
              <a:rPr lang="en-US" sz="2800" dirty="0">
                <a:latin typeface="Times New Roman" charset="0"/>
              </a:rPr>
              <a:t>and </a:t>
            </a:r>
            <a:r>
              <a:rPr lang="en-US" sz="2800" dirty="0" smtClean="0">
                <a:latin typeface="Times New Roman" charset="0"/>
              </a:rPr>
              <a:t>74”.</a:t>
            </a:r>
            <a:endParaRPr lang="en-US" sz="2800" dirty="0">
              <a:latin typeface="Times New Roman" charset="0"/>
            </a:endParaRPr>
          </a:p>
        </p:txBody>
      </p:sp>
      <p:pic>
        <p:nvPicPr>
          <p:cNvPr id="4" name="Picture 8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90800"/>
            <a:ext cx="7162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588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305800" cy="986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latin typeface="Times New Roman" charset="0"/>
              </a:rPr>
              <a:t>ANS: </a:t>
            </a:r>
            <a:r>
              <a:rPr lang="en-US" sz="3200" dirty="0">
                <a:latin typeface="Times New Roman" charset="0"/>
              </a:rPr>
              <a:t>A</a:t>
            </a:r>
            <a:r>
              <a:rPr lang="en-US" sz="3200" dirty="0" smtClean="0">
                <a:latin typeface="Times New Roman" charset="0"/>
              </a:rPr>
              <a:t>pproximately </a:t>
            </a:r>
            <a:r>
              <a:rPr lang="en-US" sz="3200" dirty="0">
                <a:latin typeface="Times New Roman" charset="0"/>
              </a:rPr>
              <a:t>68% of </a:t>
            </a:r>
            <a:r>
              <a:rPr lang="en-US" sz="3200" dirty="0" smtClean="0">
                <a:latin typeface="Times New Roman" charset="0"/>
              </a:rPr>
              <a:t>N. American men </a:t>
            </a:r>
            <a:r>
              <a:rPr lang="en-US" sz="3200" dirty="0">
                <a:latin typeface="Times New Roman" charset="0"/>
              </a:rPr>
              <a:t>fall </a:t>
            </a:r>
            <a:r>
              <a:rPr lang="en-US" sz="3200" dirty="0" smtClean="0">
                <a:latin typeface="Times New Roman" charset="0"/>
              </a:rPr>
              <a:t>within 66  to 74 inches.</a:t>
            </a:r>
            <a:endParaRPr lang="en-US" sz="3200" dirty="0">
              <a:latin typeface="Times New Roman" charset="0"/>
            </a:endParaRPr>
          </a:p>
        </p:txBody>
      </p:sp>
      <p:pic>
        <p:nvPicPr>
          <p:cNvPr id="4" name="Picture 8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7924800" cy="4974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962400" y="2667000"/>
            <a:ext cx="0" cy="2743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5000" y="2743200"/>
            <a:ext cx="0" cy="2743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315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5954"/>
            <a:ext cx="7924800" cy="4805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3810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2: Find the percentage of N. American men who are 66” or taller based on the Normal Distribution Curve.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3886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34.1%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4507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13.6%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45074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34200" y="4659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r>
              <a:rPr lang="en-US" dirty="0" smtClean="0"/>
              <a:t>.1%</a:t>
            </a:r>
            <a:endParaRPr lang="en-US" dirty="0"/>
          </a:p>
        </p:txBody>
      </p:sp>
      <p:sp>
        <p:nvSpPr>
          <p:cNvPr id="11" name="Left Brace 10"/>
          <p:cNvSpPr/>
          <p:nvPr/>
        </p:nvSpPr>
        <p:spPr>
          <a:xfrm rot="16200000">
            <a:off x="4876800" y="3886201"/>
            <a:ext cx="914400" cy="3505200"/>
          </a:xfrm>
          <a:prstGeom prst="leftBrace">
            <a:avLst>
              <a:gd name="adj1" fmla="val 8333"/>
              <a:gd name="adj2" fmla="val 47836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657600" y="3886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34.1%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71800" y="6019800"/>
            <a:ext cx="495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ANS: Approximately 84%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480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52400"/>
            <a:ext cx="8567996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EXAMPLE 3:</a:t>
            </a:r>
            <a:endParaRPr lang="en-US" sz="2800" dirty="0"/>
          </a:p>
          <a:p>
            <a:r>
              <a:rPr lang="en-US" sz="2800" dirty="0" smtClean="0"/>
              <a:t>The mean height of N. American men is 70” with a </a:t>
            </a:r>
          </a:p>
          <a:p>
            <a:r>
              <a:rPr lang="en-US" sz="2800" dirty="0" smtClean="0"/>
              <a:t>(</a:t>
            </a:r>
            <a:r>
              <a:rPr lang="el-GR" sz="2800" dirty="0" smtClean="0"/>
              <a:t>σ</a:t>
            </a:r>
            <a:r>
              <a:rPr lang="en-US" sz="2800" dirty="0" smtClean="0"/>
              <a:t>) of 4”. 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The producers of “The Bachelor” only calls back men </a:t>
            </a:r>
          </a:p>
          <a:p>
            <a:r>
              <a:rPr lang="en-US" sz="2800" dirty="0" smtClean="0"/>
              <a:t>who are 74” (6’1”) or taller for a second audition.</a:t>
            </a:r>
            <a:endParaRPr lang="en-US" sz="2800" dirty="0"/>
          </a:p>
          <a:p>
            <a:endParaRPr lang="en-US" b="1" dirty="0" smtClean="0"/>
          </a:p>
        </p:txBody>
      </p:sp>
      <p:pic>
        <p:nvPicPr>
          <p:cNvPr id="8" name="Picture 7" descr="Screen Shot 2018-01-08 at 9.41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352800"/>
            <a:ext cx="7772400" cy="293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674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86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800" dirty="0" smtClean="0"/>
              <a:t> 110 </a:t>
            </a:r>
            <a:r>
              <a:rPr lang="en-US" sz="2800" dirty="0"/>
              <a:t>men auditioned for “The </a:t>
            </a:r>
            <a:r>
              <a:rPr lang="en-US" sz="2800" dirty="0" smtClean="0"/>
              <a:t>Bachelor</a:t>
            </a:r>
            <a:r>
              <a:rPr lang="en-US" sz="2800" dirty="0"/>
              <a:t>”. </a:t>
            </a:r>
            <a:r>
              <a:rPr lang="en-US" sz="2800" dirty="0" smtClean="0"/>
              <a:t> Based </a:t>
            </a:r>
            <a:r>
              <a:rPr lang="en-US" sz="2800" dirty="0"/>
              <a:t>on the Normal Distribution Curve, </a:t>
            </a:r>
            <a:r>
              <a:rPr lang="en-US" sz="2800" dirty="0" smtClean="0"/>
              <a:t>how </a:t>
            </a:r>
            <a:r>
              <a:rPr lang="en-US" sz="2800" b="1" u="sng" dirty="0"/>
              <a:t>MANY</a:t>
            </a:r>
            <a:r>
              <a:rPr lang="en-US" sz="2800" dirty="0"/>
              <a:t> men </a:t>
            </a:r>
            <a:r>
              <a:rPr lang="en-US" sz="2800" dirty="0" smtClean="0"/>
              <a:t>were </a:t>
            </a:r>
            <a:r>
              <a:rPr lang="en-US" sz="2800" dirty="0"/>
              <a:t>called back for a second audition?</a:t>
            </a:r>
          </a:p>
          <a:p>
            <a:endParaRPr lang="en-US" dirty="0"/>
          </a:p>
        </p:txBody>
      </p:sp>
      <p:pic>
        <p:nvPicPr>
          <p:cNvPr id="3" name="Picture 8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6324600" cy="4910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67200" y="4191000"/>
            <a:ext cx="85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13.6%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5040868"/>
            <a:ext cx="731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2.1%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5421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r>
              <a:rPr lang="en-US" dirty="0" smtClean="0"/>
              <a:t>.1%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2514600"/>
            <a:ext cx="297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 1:</a:t>
            </a:r>
          </a:p>
          <a:p>
            <a:r>
              <a:rPr lang="en-US" sz="2400" dirty="0" smtClean="0"/>
              <a:t>Determine the % of men who were called back.</a:t>
            </a:r>
          </a:p>
          <a:p>
            <a:endParaRPr lang="en-US" dirty="0" smtClean="0"/>
          </a:p>
          <a:p>
            <a:r>
              <a:rPr lang="en-US" sz="2800" dirty="0" smtClean="0"/>
              <a:t>ANS: 15.8%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37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707F4DA2FFA44B0B2C35F7BFA940927"/>
  <p:tag name="SLIDEID" val="D707F4DA2FFA44B0B2C35F7BFA940927"/>
  <p:tag name="SLIDEORDER" val="1"/>
  <p:tag name="SLIDETYPE" val="Q"/>
  <p:tag name="DEMOGRAPHIC" val="False"/>
  <p:tag name="SPEEDSCORING" val="False"/>
  <p:tag name="VALUES" val="Correct¤Incorrect"/>
  <p:tag name="QUESTIONALIAS" val="Is this relation a function?{(1,3), (2,3), (3,3)}"/>
  <p:tag name="ANSWERSALIAS" val="Yes¤No"/>
  <p:tag name="TOTALRESPONSES" val="32"/>
  <p:tag name="SLICED" val="False"/>
  <p:tag name="RESPONSES" val="COM12,1,32,1;1;2;2;1;2;1;2;1;2;2;1;1;1;1;2;1;1;1;1;2;2;1;2;2;2;2;2;2;2;1;2;"/>
  <p:tag name="CHARTSTRINGSTD" val="15 17"/>
  <p:tag name="CHARTSTRINGREV" val="17 15"/>
  <p:tag name="CHARTSTRINGSTDPER" val="0.46875 0.53125"/>
  <p:tag name="CHARTSTRINGREVPER" val="0.53125 0.46875"/>
  <p:tag name="RESPONSESGATHER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4087</TotalTime>
  <Words>400</Words>
  <Application>Microsoft Macintosh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Bitmap Image</vt:lpstr>
      <vt:lpstr>Equation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</dc:title>
  <dc:creator>Peggy Hughes</dc:creator>
  <cp:lastModifiedBy>May Ng</cp:lastModifiedBy>
  <cp:revision>66</cp:revision>
  <dcterms:created xsi:type="dcterms:W3CDTF">2010-08-17T04:57:12Z</dcterms:created>
  <dcterms:modified xsi:type="dcterms:W3CDTF">2018-01-11T05:29:37Z</dcterms:modified>
</cp:coreProperties>
</file>