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0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9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37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DB6EF-3882-1345-AE6B-22B850AF4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15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98AB2-AA4C-1941-8B05-C49961581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3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8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8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4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3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2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84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3F9D5-F078-E74C-8164-748D73B18356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9DE66-7BBD-C84B-ADF5-C12751EB3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1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Z-Scores &amp; Z-Tables analyzing Normal Curve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Notes #4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800" dirty="0" smtClean="0">
                <a:cs typeface="+mj-cs"/>
              </a:rPr>
              <a:t>Using Z-Tables to Find Areas Below a Score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dirty="0" smtClean="0">
                <a:cs typeface="+mn-cs"/>
              </a:rPr>
              <a:t>Use Z-Table to find the areas below a z-score.</a:t>
            </a:r>
          </a:p>
          <a:p>
            <a:pPr eaLnBrk="1" hangingPunct="1">
              <a:defRPr/>
            </a:pPr>
            <a:r>
              <a:rPr lang="en-US" sz="2600" dirty="0" smtClean="0">
                <a:cs typeface="+mn-cs"/>
              </a:rPr>
              <a:t>First compute the Z score, taking careful note of the sign of the score.</a:t>
            </a:r>
          </a:p>
          <a:p>
            <a:pPr eaLnBrk="1" hangingPunct="1">
              <a:defRPr/>
            </a:pPr>
            <a:r>
              <a:rPr lang="en-US" sz="2600" dirty="0" smtClean="0">
                <a:cs typeface="+mn-cs"/>
              </a:rPr>
              <a:t>Make a rough sketch of the normal curve and shade in the area in which you are interested.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Using z Table  (cont.)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229600" cy="2717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Z-Table has 2 types of information (a) &amp; (b)</a:t>
            </a:r>
          </a:p>
          <a:p>
            <a:pPr lvl="1" eaLnBrk="1" hangingPunct="1">
              <a:defRPr/>
            </a:pPr>
            <a:r>
              <a:rPr lang="en-US" sz="2800" dirty="0" smtClean="0"/>
              <a:t>(a)  = Z scores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800" dirty="0" smtClean="0"/>
              <a:t>             ( - ) Z score = below the mean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    ( +) Z score = above the mean</a:t>
            </a:r>
          </a:p>
          <a:p>
            <a:pPr lvl="1" eaLnBrk="1" hangingPunct="1">
              <a:defRPr/>
            </a:pPr>
            <a:r>
              <a:rPr lang="en-US" sz="2800" dirty="0" smtClean="0"/>
              <a:t>(b) = Area under the Normal Curve </a:t>
            </a:r>
          </a:p>
          <a:p>
            <a:pPr marL="344487" lvl="1" indent="0" eaLnBrk="1" hangingPunct="1">
              <a:buFont typeface="Wingdings" charset="0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(in decimals</a:t>
            </a:r>
            <a:r>
              <a:rPr lang="en-US" sz="2800" dirty="0"/>
              <a:t> </a:t>
            </a:r>
            <a:r>
              <a:rPr lang="en-US" sz="2800" dirty="0" smtClean="0"/>
              <a:t>and should be converted to a %)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cs typeface="+mj-cs"/>
              </a:rPr>
              <a:t>Finding Normal Percentiles by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4906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dirty="0" smtClean="0">
                <a:cs typeface="+mn-cs"/>
              </a:rPr>
              <a:t>Table A </a:t>
            </a:r>
            <a:r>
              <a:rPr lang="en-US" sz="2800" dirty="0" smtClean="0">
                <a:cs typeface="+mn-cs"/>
              </a:rPr>
              <a:t>is the </a:t>
            </a:r>
            <a:r>
              <a:rPr lang="en-US" sz="2800" i="1" dirty="0">
                <a:cs typeface="+mn-cs"/>
              </a:rPr>
              <a:t>S</a:t>
            </a:r>
            <a:r>
              <a:rPr lang="en-US" sz="2800" i="1" dirty="0" smtClean="0">
                <a:cs typeface="+mn-cs"/>
              </a:rPr>
              <a:t>tandard Normal</a:t>
            </a:r>
            <a:r>
              <a:rPr lang="en-US" sz="2800" dirty="0" smtClean="0">
                <a:cs typeface="+mn-cs"/>
              </a:rPr>
              <a:t> table. We have to </a:t>
            </a:r>
            <a:r>
              <a:rPr lang="en-US" sz="2800" u="sng" dirty="0" smtClean="0">
                <a:cs typeface="+mn-cs"/>
              </a:rPr>
              <a:t>convert</a:t>
            </a:r>
            <a:r>
              <a:rPr lang="en-US" sz="2800" dirty="0" smtClean="0">
                <a:cs typeface="+mn-cs"/>
              </a:rPr>
              <a:t> our data to </a:t>
            </a:r>
            <a:r>
              <a:rPr lang="en-US" sz="2800" i="1" dirty="0" smtClean="0">
                <a:cs typeface="+mn-cs"/>
              </a:rPr>
              <a:t>z</a:t>
            </a:r>
            <a:r>
              <a:rPr lang="en-US" sz="2800" dirty="0" smtClean="0">
                <a:cs typeface="+mn-cs"/>
              </a:rPr>
              <a:t>-scores before using the table.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010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Using Z-Score Table 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685800"/>
            <a:ext cx="45720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>
                <a:cs typeface="+mn-cs"/>
              </a:rPr>
              <a:t>Given: Z-score = +1.67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 smtClean="0">
                <a:solidFill>
                  <a:srgbClr val="008000"/>
                </a:solidFill>
                <a:cs typeface="+mn-cs"/>
              </a:rPr>
              <a:t>Step 1: Find the Z-score (+1.6) in the first column.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600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 smtClean="0">
                <a:solidFill>
                  <a:srgbClr val="0000FF"/>
                </a:solidFill>
                <a:cs typeface="+mn-cs"/>
              </a:rPr>
              <a:t>Step 2: </a:t>
            </a:r>
            <a:r>
              <a:rPr lang="en-US" sz="2600" dirty="0" smtClean="0">
                <a:solidFill>
                  <a:srgbClr val="3366FF"/>
                </a:solidFill>
                <a:cs typeface="+mn-cs"/>
              </a:rPr>
              <a:t>Find the Second Decimal place in z (0.07) from the top of the Z Table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 smtClean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cs typeface="+mn-cs"/>
              </a:rPr>
              <a:t>Step 3: Areas can be expressed as percentages:</a:t>
            </a:r>
            <a:r>
              <a:rPr lang="en-US" sz="2800" dirty="0" smtClean="0">
                <a:solidFill>
                  <a:srgbClr val="FF0000"/>
                </a:solidFill>
              </a:rPr>
              <a:t>0.9525 x 100%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FF0000"/>
                </a:solidFill>
              </a:rPr>
              <a:t>95.25%</a:t>
            </a:r>
          </a:p>
          <a:p>
            <a:pPr eaLnBrk="1" hangingPunct="1">
              <a:defRPr/>
            </a:pPr>
            <a:endParaRPr lang="en-US" sz="2600" dirty="0" smtClean="0">
              <a:cs typeface="+mn-cs"/>
            </a:endParaRPr>
          </a:p>
          <a:p>
            <a:pPr eaLnBrk="1" hangingPunct="1">
              <a:defRPr/>
            </a:pPr>
            <a:endParaRPr lang="en-US" sz="2600" dirty="0" smtClean="0">
              <a:cs typeface="+mn-cs"/>
            </a:endParaRPr>
          </a:p>
        </p:txBody>
      </p:sp>
      <p:graphicFrame>
        <p:nvGraphicFramePr>
          <p:cNvPr id="28676" name="Group 4"/>
          <p:cNvGraphicFramePr>
            <a:graphicFrameLocks noGrp="1"/>
          </p:cNvGraphicFramePr>
          <p:nvPr>
            <p:ph sz="half" idx="2"/>
          </p:nvPr>
        </p:nvGraphicFramePr>
        <p:xfrm>
          <a:off x="5410200" y="1981200"/>
          <a:ext cx="3333750" cy="3429000"/>
        </p:xfrm>
        <a:graphic>
          <a:graphicData uri="http://schemas.openxmlformats.org/drawingml/2006/table">
            <a:tbl>
              <a:tblPr/>
              <a:tblGrid>
                <a:gridCol w="1111673"/>
                <a:gridCol w="1110405"/>
                <a:gridCol w="111167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(Z)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(0.06)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(0.07)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1.5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0.9406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0.9418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1.6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0.9515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0.9525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1.7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0.9608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0.9616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ight Arrow 1"/>
          <p:cNvSpPr/>
          <p:nvPr/>
        </p:nvSpPr>
        <p:spPr>
          <a:xfrm rot="5400000">
            <a:off x="7810500" y="1714500"/>
            <a:ext cx="762000" cy="2286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067300" y="3657600"/>
            <a:ext cx="571500" cy="2286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62400" y="3505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8000"/>
                </a:solidFill>
              </a:rPr>
              <a:t>Step 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20000" y="985838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3366FF"/>
                </a:solidFill>
              </a:rPr>
              <a:t>Step 2</a:t>
            </a:r>
          </a:p>
        </p:txBody>
      </p:sp>
      <p:sp>
        <p:nvSpPr>
          <p:cNvPr id="6" name="Oval 5"/>
          <p:cNvSpPr/>
          <p:nvPr/>
        </p:nvSpPr>
        <p:spPr>
          <a:xfrm>
            <a:off x="7696200" y="3352800"/>
            <a:ext cx="990600" cy="609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6200000">
            <a:off x="7315200" y="4800600"/>
            <a:ext cx="1752600" cy="2286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8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96200" y="5715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Step 3</a:t>
            </a:r>
          </a:p>
        </p:txBody>
      </p:sp>
      <p:sp>
        <p:nvSpPr>
          <p:cNvPr id="14" name="Oval 13"/>
          <p:cNvSpPr/>
          <p:nvPr/>
        </p:nvSpPr>
        <p:spPr>
          <a:xfrm>
            <a:off x="152400" y="5181600"/>
            <a:ext cx="1219200" cy="609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0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" grpId="0" animBg="1"/>
      <p:bldP spid="8" grpId="0" animBg="1"/>
      <p:bldP spid="5" grpId="0"/>
      <p:bldP spid="10" grpId="0"/>
      <p:bldP spid="6" grpId="0" animBg="1"/>
      <p:bldP spid="12" grpId="0" animBg="1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cs typeface="+mj-cs"/>
              </a:rPr>
              <a:t>FINAL ANS: Normal curve with z=</a:t>
            </a:r>
            <a:r>
              <a:rPr lang="en-US" sz="2800" dirty="0">
                <a:solidFill>
                  <a:schemeClr val="tx1"/>
                </a:solidFill>
              </a:rPr>
              <a:t>1.67</a:t>
            </a:r>
            <a:r>
              <a:rPr lang="en-US" sz="2800" dirty="0" smtClean="0">
                <a:solidFill>
                  <a:schemeClr val="tx1"/>
                </a:solidFill>
                <a:cs typeface="+mj-cs"/>
              </a:rPr>
              <a:t>, makes up 95.25% of the area below the curve.</a:t>
            </a: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ph idx="1"/>
          </p:nvPr>
        </p:nvGraphicFramePr>
        <p:xfrm>
          <a:off x="838200" y="2362200"/>
          <a:ext cx="7059613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Chart" r:id="rId3" imgW="9550400" imgH="7289800" progId="Excel.Chart.8">
                  <p:embed/>
                </p:oleObj>
              </mc:Choice>
              <mc:Fallback>
                <p:oleObj name="Chart" r:id="rId3" imgW="9550400" imgH="72898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2200"/>
                        <a:ext cx="7059613" cy="319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4800600" y="57912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+1.67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0" y="4267200"/>
            <a:ext cx="0" cy="16002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19600" y="2667000"/>
            <a:ext cx="0" cy="2971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774" name="TextBox 13"/>
          <p:cNvSpPr txBox="1">
            <a:spLocks noChangeArrowheads="1"/>
          </p:cNvSpPr>
          <p:nvPr/>
        </p:nvSpPr>
        <p:spPr bwMode="auto">
          <a:xfrm>
            <a:off x="4267200" y="56388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2775" name="Rectangle 15"/>
          <p:cNvSpPr>
            <a:spLocks noChangeArrowheads="1"/>
          </p:cNvSpPr>
          <p:nvPr/>
        </p:nvSpPr>
        <p:spPr bwMode="auto">
          <a:xfrm>
            <a:off x="4210050" y="2209800"/>
            <a:ext cx="361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charset="0"/>
                <a:cs typeface="Arial" charset="0"/>
              </a:rPr>
              <a:t>m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9944" name="TextBox 17"/>
          <p:cNvSpPr txBox="1">
            <a:spLocks noChangeArrowheads="1"/>
          </p:cNvSpPr>
          <p:nvPr/>
        </p:nvSpPr>
        <p:spPr bwMode="auto">
          <a:xfrm>
            <a:off x="0" y="990600"/>
            <a:ext cx="8972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Label the mean (0) in RED, &amp; Z-Score in Blue on the Normal </a:t>
            </a:r>
          </a:p>
          <a:p>
            <a:pPr eaLnBrk="1" hangingPunct="1"/>
            <a:r>
              <a:rPr lang="en-US"/>
              <a:t>Curve. Then Shade in the Area that is equal and less the z score. </a:t>
            </a:r>
          </a:p>
          <a:p>
            <a:pPr eaLnBrk="1" hangingPunct="1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029200" y="3733800"/>
            <a:ext cx="0" cy="1905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10000" y="3733800"/>
            <a:ext cx="0" cy="1905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947" name="TextBox 24"/>
          <p:cNvSpPr txBox="1">
            <a:spLocks noChangeArrowheads="1"/>
          </p:cNvSpPr>
          <p:nvPr/>
        </p:nvSpPr>
        <p:spPr bwMode="auto">
          <a:xfrm>
            <a:off x="4724400" y="5562600"/>
            <a:ext cx="534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+1</a:t>
            </a:r>
          </a:p>
        </p:txBody>
      </p:sp>
      <p:sp>
        <p:nvSpPr>
          <p:cNvPr id="39948" name="TextBox 25"/>
          <p:cNvSpPr txBox="1">
            <a:spLocks noChangeArrowheads="1"/>
          </p:cNvSpPr>
          <p:nvPr/>
        </p:nvSpPr>
        <p:spPr bwMode="auto">
          <a:xfrm>
            <a:off x="3579813" y="5562600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-1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276600" y="4953000"/>
            <a:ext cx="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38800" y="4953000"/>
            <a:ext cx="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951" name="TextBox 30"/>
          <p:cNvSpPr txBox="1">
            <a:spLocks noChangeArrowheads="1"/>
          </p:cNvSpPr>
          <p:nvPr/>
        </p:nvSpPr>
        <p:spPr bwMode="auto">
          <a:xfrm>
            <a:off x="2970213" y="4491038"/>
            <a:ext cx="45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-2</a:t>
            </a:r>
          </a:p>
        </p:txBody>
      </p:sp>
      <p:sp>
        <p:nvSpPr>
          <p:cNvPr id="39952" name="TextBox 31"/>
          <p:cNvSpPr txBox="1">
            <a:spLocks noChangeArrowheads="1"/>
          </p:cNvSpPr>
          <p:nvPr/>
        </p:nvSpPr>
        <p:spPr bwMode="auto">
          <a:xfrm>
            <a:off x="5484813" y="4491038"/>
            <a:ext cx="534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+2</a:t>
            </a:r>
          </a:p>
        </p:txBody>
      </p:sp>
      <p:sp>
        <p:nvSpPr>
          <p:cNvPr id="39953" name="TextBox 33"/>
          <p:cNvSpPr txBox="1">
            <a:spLocks noChangeArrowheads="1"/>
          </p:cNvSpPr>
          <p:nvPr/>
        </p:nvSpPr>
        <p:spPr bwMode="auto">
          <a:xfrm>
            <a:off x="5189538" y="3810000"/>
            <a:ext cx="37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Z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OleChart spid="30723" grpId="0"/>
      <p:bldP spid="39939" grpId="0"/>
      <p:bldP spid="39944" grpId="0"/>
      <p:bldP spid="39947" grpId="0"/>
      <p:bldP spid="39948" grpId="0"/>
      <p:bldP spid="39951" grpId="0"/>
      <p:bldP spid="39952" grpId="0"/>
      <p:bldP spid="399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Practice Problem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Using Z-Table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267200" cy="4987925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>
                <a:cs typeface="+mn-cs"/>
              </a:rPr>
              <a:t>What if the Z score is negative (–1.67)?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The area below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   Z = - 1.67 is 0.0475.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endParaRPr lang="en-US" sz="2600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600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sz="2600" dirty="0" smtClean="0">
              <a:cs typeface="+mn-cs"/>
            </a:endParaRPr>
          </a:p>
        </p:txBody>
      </p:sp>
      <p:graphicFrame>
        <p:nvGraphicFramePr>
          <p:cNvPr id="31748" name="Group 4"/>
          <p:cNvGraphicFramePr>
            <a:graphicFrameLocks noGrp="1"/>
          </p:cNvGraphicFramePr>
          <p:nvPr>
            <p:ph sz="half" idx="2"/>
          </p:nvPr>
        </p:nvGraphicFramePr>
        <p:xfrm>
          <a:off x="4645025" y="1752600"/>
          <a:ext cx="4103688" cy="4114800"/>
        </p:xfrm>
        <a:graphic>
          <a:graphicData uri="http://schemas.openxmlformats.org/drawingml/2006/table">
            <a:tbl>
              <a:tblPr/>
              <a:tblGrid>
                <a:gridCol w="1150938"/>
                <a:gridCol w="1439862"/>
                <a:gridCol w="1512888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.06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.07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-1.5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0.0594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0.0582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-1.6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0.0485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0.0475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-1.7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0.0392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0.0384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Using z table (cont.)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0225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The area below Z = - 1.67 is 0.0475.</a:t>
            </a:r>
          </a:p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Area should be expressed as %: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3200" dirty="0">
                <a:cs typeface="+mn-cs"/>
              </a:rPr>
              <a:t> </a:t>
            </a:r>
            <a:r>
              <a:rPr lang="en-US" sz="3200" dirty="0" smtClean="0">
                <a:cs typeface="+mn-cs"/>
              </a:rPr>
              <a:t>  0.0475 x 100% = 4.75%.</a:t>
            </a:r>
          </a:p>
          <a:p>
            <a:pPr eaLnBrk="1" hangingPunct="1">
              <a:defRPr/>
            </a:pPr>
            <a:endParaRPr lang="en-US" sz="3200" dirty="0" smtClean="0"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cs typeface="+mn-cs"/>
            </a:endParaRPr>
          </a:p>
          <a:p>
            <a:pPr eaLnBrk="1" hangingPunct="1">
              <a:defRPr/>
            </a:pPr>
            <a:endParaRPr lang="en-US" sz="2000" dirty="0" smtClean="0">
              <a:cs typeface="+mn-cs"/>
            </a:endParaRPr>
          </a:p>
        </p:txBody>
      </p:sp>
      <p:pic>
        <p:nvPicPr>
          <p:cNvPr id="34819" name="Picture 2" descr="Screen Shot 2018-01-08 at 10.20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71800"/>
            <a:ext cx="5842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409</Words>
  <Application>Microsoft Macintosh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Excel Chart</vt:lpstr>
      <vt:lpstr>Z-Scores &amp; Z-Tables analyzing Normal Curve</vt:lpstr>
      <vt:lpstr>Using Z-Tables to Find Areas Below a Score</vt:lpstr>
      <vt:lpstr>Using z Table  (cont.)</vt:lpstr>
      <vt:lpstr>Finding Normal Percentiles by</vt:lpstr>
      <vt:lpstr>Using Z-Score Table A</vt:lpstr>
      <vt:lpstr>FINAL ANS: Normal curve with z=1.67, makes up 95.25% of the area below the curve.</vt:lpstr>
      <vt:lpstr>Practice Problem Using Z-Table </vt:lpstr>
      <vt:lpstr>Using z table (cont.)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Z-Scores &amp; Z-Tables analyzing Normal Curve</dc:title>
  <dc:creator>May Ng</dc:creator>
  <cp:lastModifiedBy>May Ng</cp:lastModifiedBy>
  <cp:revision>1</cp:revision>
  <dcterms:created xsi:type="dcterms:W3CDTF">2018-01-18T00:59:57Z</dcterms:created>
  <dcterms:modified xsi:type="dcterms:W3CDTF">2018-01-18T01:02:13Z</dcterms:modified>
</cp:coreProperties>
</file>