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8" r:id="rId10"/>
    <p:sldId id="269" r:id="rId11"/>
    <p:sldId id="270" r:id="rId12"/>
    <p:sldId id="271" r:id="rId13"/>
    <p:sldId id="272" r:id="rId14"/>
    <p:sldId id="263" r:id="rId15"/>
    <p:sldId id="264" r:id="rId16"/>
    <p:sldId id="266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8CE18-C82D-E841-B8B5-58154988E6E0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CE16-B044-1148-AD4B-020CF3FAF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75D92A-893C-8A4F-A6CE-CA1394CC0E56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913DB-4884-C240-82FC-0FE9D98EDDAD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E81C6B-70D9-9642-81EC-F7642FB4F39D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C8ABBA-144C-8F43-9D31-94CB1B3B425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366F12-0118-FB4D-A6F2-480F8CFC5989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5_1SpzFki8" TargetMode="External"/><Relationship Id="rId3" Type="http://schemas.openxmlformats.org/officeDocument/2006/relationships/hyperlink" Target="http://www.latimes.com/science/sciencenow/la-sci-sn-e-cigarettes-vape-teens-smoke-tobacco-20150908-story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cLXdGJFRk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U5XkhUGzB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yfRVCaA5o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#6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1-4: Design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3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4845"/>
            <a:ext cx="8229600" cy="104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Scientific Method </a:t>
            </a:r>
            <a:r>
              <a:rPr lang="en-US" dirty="0" err="1" smtClean="0"/>
              <a:t>Cont</a:t>
            </a:r>
            <a:r>
              <a:rPr lang="ja-JP" altLang="en-US" dirty="0" smtClean="0"/>
              <a:t>’</a:t>
            </a:r>
            <a:r>
              <a:rPr lang="en-US" dirty="0" smtClean="0"/>
              <a:t>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623"/>
            <a:ext cx="8001000" cy="530380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 smtClean="0"/>
              <a:t>4) Setting Up the Variables (3 Types)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/>
              <a:t>a</a:t>
            </a:r>
            <a:r>
              <a:rPr lang="en-US" sz="3000" dirty="0" smtClean="0"/>
              <a:t>) Independent Variable: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 smtClean="0"/>
              <a:t>     The single  “thing”  that is CHANGED and has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  made the experimental group different from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  the control group.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 smtClean="0"/>
              <a:t>b) Controlled Variables: </a:t>
            </a:r>
            <a:r>
              <a:rPr lang="en-US" sz="3000" dirty="0"/>
              <a:t>Materials/conditions </a:t>
            </a:r>
            <a:r>
              <a:rPr lang="en-US" sz="3000" dirty="0" smtClean="0"/>
              <a:t>kept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  constant between </a:t>
            </a:r>
            <a:r>
              <a:rPr lang="en-US" sz="3000" dirty="0"/>
              <a:t>the experimental and </a:t>
            </a:r>
            <a:r>
              <a:rPr lang="en-US" sz="3000" dirty="0" smtClean="0"/>
              <a:t>control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   group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 smtClean="0"/>
              <a:t>c).</a:t>
            </a:r>
            <a:r>
              <a:rPr lang="en-US" sz="3000" dirty="0"/>
              <a:t> </a:t>
            </a:r>
            <a:r>
              <a:rPr lang="en-US" sz="3000" dirty="0" smtClean="0"/>
              <a:t>Dependent </a:t>
            </a:r>
            <a:r>
              <a:rPr lang="en-US" sz="3000" dirty="0"/>
              <a:t>Variable: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/>
              <a:t>        What you expect to see or measure as a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000" dirty="0"/>
              <a:t>        result from the Independent Variable.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Scientific Method Con</a:t>
            </a:r>
            <a:r>
              <a:rPr lang="ja-JP" altLang="en-US" smtClean="0"/>
              <a:t>’</a:t>
            </a:r>
            <a:r>
              <a:rPr lang="en-US" smtClean="0"/>
              <a:t>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859797"/>
            <a:ext cx="7408333" cy="4266366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sz="2800" dirty="0" smtClean="0"/>
              <a:t>5) Recording and Analyzing Data.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sz="2800" dirty="0" smtClean="0"/>
              <a:t>6) Drawing a Conclusion.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Quick Check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645" y="1882476"/>
            <a:ext cx="7994155" cy="3901037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have been given pinto beans to </a:t>
            </a: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plants 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your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experiment is to see how much water </a:t>
            </a: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you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will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need to grow the tallest plant in 2 months.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Identify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the following: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Two Controlled Variables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The Independent Variable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The Dependent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Quick Check Answers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995878"/>
            <a:ext cx="7408333" cy="442268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Controlled Variables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      -Type of seeds (Pinto Bean)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      -Amount of time for growth (2 months)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      -Type of soil, location, pots…etc.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b)Independent Variable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    -Amount of Water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c) Dependent Variable(s)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    -Amount of 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033677"/>
            <a:ext cx="7823200" cy="45814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ways</a:t>
            </a:r>
          </a:p>
          <a:p>
            <a:pPr marL="0" indent="0">
              <a:buNone/>
            </a:pPr>
            <a:r>
              <a:rPr lang="en-US" sz="2800" dirty="0" smtClean="0"/>
              <a:t>1. Confounding factors/variables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Occurs in an experiment where you cannot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distinguish or tell what led to the change in the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/>
              <a:t> </a:t>
            </a:r>
            <a:r>
              <a:rPr lang="en-US" sz="2800" dirty="0" smtClean="0"/>
              <a:t>final results.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6781"/>
            <a:ext cx="8229600" cy="706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Ruin Experimental Results</a:t>
            </a:r>
            <a:endParaRPr lang="en-US" dirty="0"/>
          </a:p>
        </p:txBody>
      </p:sp>
      <p:pic>
        <p:nvPicPr>
          <p:cNvPr id="4" name="Picture 3" descr="Screen Shot 2015-09-10 at 11.06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02" y="3832992"/>
            <a:ext cx="6459709" cy="267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27839"/>
            <a:ext cx="7408333" cy="4037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Failure to collect a representative sampling of the population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Ex. 5 teachers voting to have a 3 week Winter Break, do not represent the entire faculty and staff in the AUSD.  2/3 vote is needed to pass a new vacation proposal.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499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81778"/>
            <a:ext cx="8229600" cy="4808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Ex. You want to determine whether or not the amount </a:t>
            </a:r>
            <a:r>
              <a:rPr lang="en-US" dirty="0" smtClean="0"/>
              <a:t>of light </a:t>
            </a:r>
            <a:r>
              <a:rPr lang="en-US" dirty="0"/>
              <a:t>would affect the height of a plant.  You adjust different amount of </a:t>
            </a:r>
            <a:r>
              <a:rPr lang="en-US" dirty="0" smtClean="0"/>
              <a:t>light </a:t>
            </a:r>
            <a:r>
              <a:rPr lang="en-US" dirty="0"/>
              <a:t>for each plant, and placed each plant in different potting soil.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Was a confounding factor introduced in the experiment?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ANS</a:t>
            </a:r>
            <a:r>
              <a:rPr lang="en-US" dirty="0"/>
              <a:t>: Yes. The different potting soil will directly influence the growth of the plants, so you can’t determine if it’s the </a:t>
            </a:r>
            <a:r>
              <a:rPr lang="en-US" dirty="0" smtClean="0"/>
              <a:t>light </a:t>
            </a:r>
            <a:r>
              <a:rPr lang="en-US" dirty="0"/>
              <a:t>amount or the soil type that is making a difference in the results.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wrong with this experiment?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61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Control the effects of the variables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ex. Blinding or double blind or rigorously controlled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  design.</a:t>
            </a:r>
          </a:p>
          <a:p>
            <a:pPr marL="0" indent="0">
              <a:buNone/>
            </a:pPr>
            <a:r>
              <a:rPr lang="en-US" dirty="0" smtClean="0"/>
              <a:t>2. Conduct multiple trials and/or have large sample sizes</a:t>
            </a:r>
          </a:p>
          <a:p>
            <a:pPr marL="0" indent="0">
              <a:buNone/>
            </a:pPr>
            <a:r>
              <a:rPr lang="en-US" dirty="0" smtClean="0"/>
              <a:t>3. Use randomization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ex. Let </a:t>
            </a:r>
            <a:r>
              <a:rPr lang="en-US" smtClean="0"/>
              <a:t>chance group </a:t>
            </a:r>
            <a:r>
              <a:rPr lang="en-US" dirty="0" smtClean="0"/>
              <a:t>the subjects.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avoid experimental </a:t>
            </a:r>
            <a:br>
              <a:rPr lang="en-US" dirty="0" smtClean="0"/>
            </a:b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3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623387"/>
          </a:xfrm>
        </p:spPr>
        <p:txBody>
          <a:bodyPr>
            <a:normAutofit/>
          </a:bodyPr>
          <a:lstStyle/>
          <a:p>
            <a:r>
              <a:rPr lang="en-US" dirty="0" smtClean="0"/>
              <a:t>2 ways</a:t>
            </a:r>
          </a:p>
          <a:p>
            <a:pPr marL="457200" indent="-457200">
              <a:buAutoNum type="arabicPeriod"/>
            </a:pPr>
            <a:r>
              <a:rPr lang="en-US" dirty="0" smtClean="0"/>
              <a:t>Observational studies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By observing and measuring specific traits, without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changing the subjects being studied.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Ex. Gallup Poll was established in 1935 to collect public opinion by polling and surveying a worldwide population.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collect statistical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5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4757" y="764656"/>
            <a:ext cx="7408333" cy="43101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Experiment</a:t>
            </a:r>
          </a:p>
          <a:p>
            <a:pPr marL="0" indent="0">
              <a:buNone/>
            </a:pPr>
            <a:r>
              <a:rPr lang="en-US" dirty="0"/>
              <a:t>   -When some treatment is applied and then    </a:t>
            </a:r>
          </a:p>
          <a:p>
            <a:pPr marL="0" indent="0">
              <a:buNone/>
            </a:pPr>
            <a:r>
              <a:rPr lang="en-US" dirty="0"/>
              <a:t>    observations are made to see its effects </a:t>
            </a:r>
            <a:r>
              <a:rPr lang="en-US" dirty="0" smtClean="0"/>
              <a:t>on </a:t>
            </a:r>
            <a:r>
              <a:rPr lang="en-US" dirty="0"/>
              <a:t>the    </a:t>
            </a:r>
          </a:p>
          <a:p>
            <a:pPr marL="0" indent="0">
              <a:buNone/>
            </a:pPr>
            <a:r>
              <a:rPr lang="en-US" dirty="0"/>
              <a:t>     subjects.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Giving caffeine pills to 100 college freshmen during finals weeks, and measuring amount of hours they can go without sleeping while studying.</a:t>
            </a:r>
            <a:endParaRPr lang="en-US" dirty="0"/>
          </a:p>
        </p:txBody>
      </p:sp>
      <p:pic>
        <p:nvPicPr>
          <p:cNvPr id="5" name="Picture 4" descr="Screen Shot 2015-09-09 at 8.58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63" y="4451385"/>
            <a:ext cx="2512012" cy="1829710"/>
          </a:xfrm>
          <a:prstGeom prst="rect">
            <a:avLst/>
          </a:prstGeom>
        </p:spPr>
      </p:pic>
      <p:pic>
        <p:nvPicPr>
          <p:cNvPr id="6" name="Picture 5" descr="Screen Shot 2015-09-09 at 9.02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28" y="3891548"/>
            <a:ext cx="2209858" cy="266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6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4154"/>
            <a:ext cx="8037471" cy="561597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 types</a:t>
            </a:r>
          </a:p>
          <a:p>
            <a:pPr marL="457200" indent="-457200">
              <a:buAutoNum type="arabicPeriod"/>
            </a:pPr>
            <a:r>
              <a:rPr lang="en-US" dirty="0" smtClean="0"/>
              <a:t>Cross-sectional study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Data are measured and collected at one point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time, usually a short term study (≤ 1 year study).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E-cigarettes and </a:t>
            </a:r>
            <a:r>
              <a:rPr lang="en-US" dirty="0"/>
              <a:t>conventional cigarette use among US 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adolescents (2014 </a:t>
            </a:r>
            <a:r>
              <a:rPr lang="en-US" dirty="0" smtClean="0">
                <a:hlinkClick r:id="rId2"/>
              </a:rPr>
              <a:t>Cross </a:t>
            </a:r>
            <a:r>
              <a:rPr lang="en-US" dirty="0">
                <a:hlinkClick r:id="rId2"/>
              </a:rPr>
              <a:t>Sectional </a:t>
            </a:r>
            <a:r>
              <a:rPr lang="en-US" dirty="0" smtClean="0">
                <a:hlinkClick r:id="rId2"/>
              </a:rPr>
              <a:t>Study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study, which tracked the habits of nearly 700 young people over a year, revealed that young nonsmokers who showed no interest in smoking were more likely to take up the habit if they had used electronic cigarettes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 smtClean="0"/>
              <a:t>Khan, A., (2015, September 8)</a:t>
            </a:r>
            <a:r>
              <a:rPr lang="en-US" sz="1900" dirty="0"/>
              <a:t> E-cigarettes: Teens who </a:t>
            </a:r>
            <a:r>
              <a:rPr lang="en-US" sz="1900" dirty="0" err="1"/>
              <a:t>vape</a:t>
            </a:r>
            <a:r>
              <a:rPr lang="en-US" sz="1900" dirty="0"/>
              <a:t> are more likely to smoke later, study </a:t>
            </a:r>
            <a:r>
              <a:rPr lang="en-US" sz="1900" dirty="0" smtClean="0"/>
              <a:t>says. </a:t>
            </a:r>
            <a:r>
              <a:rPr lang="en-US" sz="1900" i="1" dirty="0"/>
              <a:t>Los Angeles Times</a:t>
            </a:r>
            <a:r>
              <a:rPr lang="en-US" sz="1900" dirty="0"/>
              <a:t>. Retrieved from </a:t>
            </a:r>
            <a:r>
              <a:rPr lang="en-US" sz="1900" dirty="0">
                <a:hlinkClick r:id="rId3"/>
              </a:rPr>
              <a:t>http://</a:t>
            </a:r>
            <a:r>
              <a:rPr lang="en-US" sz="1900" dirty="0" err="1">
                <a:hlinkClick r:id="rId3"/>
              </a:rPr>
              <a:t>www.latimes.com</a:t>
            </a:r>
            <a:r>
              <a:rPr lang="en-US" sz="1900" dirty="0"/>
              <a:t> </a:t>
            </a:r>
            <a:r>
              <a:rPr lang="en-US" dirty="0"/>
              <a:t> 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6182"/>
            <a:ext cx="8229600" cy="1252728"/>
          </a:xfrm>
        </p:spPr>
        <p:txBody>
          <a:bodyPr/>
          <a:lstStyle/>
          <a:p>
            <a:r>
              <a:rPr lang="en-US" dirty="0" smtClean="0"/>
              <a:t>Types of Observational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9452" y="1992923"/>
            <a:ext cx="7900702" cy="43961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Retrospective (Case-control) Study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Data collected by going back in time via examining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records, interviews,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Japanese Internment Camp Experience</a:t>
            </a:r>
            <a:r>
              <a:rPr lang="en-US" dirty="0" smtClean="0"/>
              <a:t> recapping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lives of survivors who lived through a traumatic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experience.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4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4769"/>
            <a:ext cx="7408333" cy="39076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Prospective Study (Longitudinal or Cohort Study)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dirty="0"/>
              <a:t>Data </a:t>
            </a:r>
            <a:r>
              <a:rPr lang="en-US" dirty="0" smtClean="0"/>
              <a:t> </a:t>
            </a:r>
            <a:r>
              <a:rPr lang="en-US" dirty="0"/>
              <a:t>gathered </a:t>
            </a:r>
            <a:r>
              <a:rPr lang="en-US" dirty="0" smtClean="0"/>
              <a:t>from </a:t>
            </a:r>
            <a:r>
              <a:rPr lang="en-US" dirty="0"/>
              <a:t>the same subjects repeatedly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over </a:t>
            </a:r>
            <a:r>
              <a:rPr lang="en-US" dirty="0"/>
              <a:t>a period of </a:t>
            </a:r>
            <a:r>
              <a:rPr lang="en-US" dirty="0" smtClean="0"/>
              <a:t>time</a:t>
            </a:r>
            <a:r>
              <a:rPr lang="en-US" dirty="0"/>
              <a:t> </a:t>
            </a:r>
            <a:r>
              <a:rPr lang="en-US" dirty="0" smtClean="0"/>
              <a:t>(usually years or decade long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studies).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</a:t>
            </a:r>
            <a:r>
              <a:rPr lang="en-US" dirty="0" smtClean="0">
                <a:hlinkClick r:id="rId2"/>
              </a:rPr>
              <a:t>Cell phone use linked to Brain Cancer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Swedish Longitudinal Study conducted for 15 to 25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1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567011"/>
            <a:ext cx="7408333" cy="5559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1.    </a:t>
            </a:r>
            <a:r>
              <a:rPr lang="en-US" dirty="0" smtClean="0"/>
              <a:t>Cross</a:t>
            </a:r>
            <a:r>
              <a:rPr lang="en-US" dirty="0"/>
              <a:t>-sectional study</a:t>
            </a:r>
          </a:p>
          <a:p>
            <a:pPr marL="0" indent="0">
              <a:buNone/>
            </a:pPr>
            <a:r>
              <a:rPr lang="en-US" dirty="0"/>
              <a:t>       - Data are measured and collected at one point in </a:t>
            </a:r>
          </a:p>
          <a:p>
            <a:pPr marL="0" indent="0">
              <a:buNone/>
            </a:pPr>
            <a:r>
              <a:rPr lang="en-US" dirty="0"/>
              <a:t>         time, usually a short term study (≤ 1 year study)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Retrospective (Case-control) Study</a:t>
            </a:r>
          </a:p>
          <a:p>
            <a:pPr marL="0" indent="0">
              <a:buNone/>
            </a:pPr>
            <a:r>
              <a:rPr lang="en-US" dirty="0"/>
              <a:t>    - Data collected by going back in time via examining </a:t>
            </a:r>
          </a:p>
          <a:p>
            <a:pPr marL="0" indent="0">
              <a:buNone/>
            </a:pPr>
            <a:r>
              <a:rPr lang="en-US" dirty="0"/>
              <a:t>      records, interviews,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3. Prospective Study (Longitudinal or Cohort Study)</a:t>
            </a:r>
          </a:p>
          <a:p>
            <a:pPr marL="0" indent="0">
              <a:buNone/>
            </a:pPr>
            <a:r>
              <a:rPr lang="en-US" dirty="0"/>
              <a:t>    - Data  gathered from the same subjects repeatedly </a:t>
            </a:r>
          </a:p>
          <a:p>
            <a:pPr marL="0" indent="0">
              <a:buNone/>
            </a:pPr>
            <a:r>
              <a:rPr lang="en-US" dirty="0"/>
              <a:t>      over a period of time (usually years or decade long </a:t>
            </a:r>
          </a:p>
          <a:p>
            <a:pPr marL="0" indent="0">
              <a:buNone/>
            </a:pPr>
            <a:r>
              <a:rPr lang="en-US" dirty="0"/>
              <a:t>      studies).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5231"/>
            <a:ext cx="7408333" cy="423093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</a:t>
            </a:r>
            <a:endParaRPr lang="en-US" dirty="0"/>
          </a:p>
        </p:txBody>
      </p:sp>
      <p:pic>
        <p:nvPicPr>
          <p:cNvPr id="4" name="Picture 3" descr="Screen Shot 2015-09-09 at 11.09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27" y="4903177"/>
            <a:ext cx="5446448" cy="962270"/>
          </a:xfrm>
          <a:prstGeom prst="rect">
            <a:avLst/>
          </a:prstGeom>
        </p:spPr>
      </p:pic>
      <p:pic>
        <p:nvPicPr>
          <p:cNvPr id="5" name="Picture 4" descr="Screen Shot 2015-09-09 at 11.11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315" y="1782342"/>
            <a:ext cx="4923692" cy="300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4601"/>
            <a:ext cx="7772400" cy="47849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Designing an Experiment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661" y="864059"/>
            <a:ext cx="8565911" cy="5758631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900" dirty="0" smtClean="0">
                <a:latin typeface="Helvetica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900" dirty="0">
                <a:latin typeface="Helvetica" charset="0"/>
                <a:ea typeface="ＭＳ Ｐゴシック" charset="0"/>
                <a:cs typeface="ＭＳ Ｐゴシック" charset="0"/>
              </a:rPr>
              <a:t>The Scientific Method: A 6 Step Process</a:t>
            </a:r>
            <a:r>
              <a:rPr lang="en-US" sz="2900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endParaRPr lang="en-US" sz="2900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Stating a Problem.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Forming a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Hypothesis (“If…, then…” statement)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Setting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Up the Experiment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  a.  Control Group: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        A sample group that is left untreated      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       or given a placebo, and is used to compare to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       the experimental sample group.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b. Experimental Group: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       Sample group receiving the treatment.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Be aware of the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  <a:hlinkClick r:id="rId3"/>
              </a:rPr>
              <a:t>Placebo Effect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(subjects who were untreated may report the same effects as the experimental group. It maybe true or imagined).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4092</TotalTime>
  <Words>921</Words>
  <Application>Microsoft Macintosh PowerPoint</Application>
  <PresentationFormat>On-screen Show (4:3)</PresentationFormat>
  <Paragraphs>135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Notes #6</vt:lpstr>
      <vt:lpstr>How to collect statistical data?</vt:lpstr>
      <vt:lpstr>PowerPoint Presentation</vt:lpstr>
      <vt:lpstr>Types of Observational Studies</vt:lpstr>
      <vt:lpstr>PowerPoint Presentation</vt:lpstr>
      <vt:lpstr>PowerPoint Presentation</vt:lpstr>
      <vt:lpstr>PowerPoint Presentation</vt:lpstr>
      <vt:lpstr>Quick Check</vt:lpstr>
      <vt:lpstr>Designing an Experiment</vt:lpstr>
      <vt:lpstr>The Scientific Method Cont’d</vt:lpstr>
      <vt:lpstr>The Scientific Method Con’t</vt:lpstr>
      <vt:lpstr>Quick Check II</vt:lpstr>
      <vt:lpstr>Quick Check Answers</vt:lpstr>
      <vt:lpstr>How to Ruin Experimental Results</vt:lpstr>
      <vt:lpstr>PowerPoint Presentation</vt:lpstr>
      <vt:lpstr>What is wrong with this experiment?</vt:lpstr>
      <vt:lpstr>How to avoid experimental 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#6</dc:title>
  <dc:creator>May Ng</dc:creator>
  <cp:lastModifiedBy>May Ng</cp:lastModifiedBy>
  <cp:revision>35</cp:revision>
  <dcterms:created xsi:type="dcterms:W3CDTF">2015-09-10T03:13:31Z</dcterms:created>
  <dcterms:modified xsi:type="dcterms:W3CDTF">2017-09-22T05:58:46Z</dcterms:modified>
</cp:coreProperties>
</file>