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7" r:id="rId4"/>
    <p:sldId id="281" r:id="rId5"/>
    <p:sldId id="272" r:id="rId6"/>
    <p:sldId id="273" r:id="rId7"/>
    <p:sldId id="274" r:id="rId8"/>
    <p:sldId id="275" r:id="rId9"/>
    <p:sldId id="282" r:id="rId10"/>
    <p:sldId id="283" r:id="rId11"/>
    <p:sldId id="284" r:id="rId12"/>
    <p:sldId id="288" r:id="rId13"/>
    <p:sldId id="285" r:id="rId14"/>
    <p:sldId id="286" r:id="rId15"/>
    <p:sldId id="25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F3B95-69D7-C049-B80F-2A11EE95F63F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95515-8B4B-544E-B328-2E333088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C7F65B-25F2-244A-9EA9-2C96202335F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5090B5-26E2-3F49-BAC4-9B6AD9F435E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7D2258-3EF9-FE42-A1E3-727820F1928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2F86-7D5E-493F-9DAB-8570ADC315B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09BA-1355-40CE-B8EA-952EC4411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1511-6CE0-4348-A4D6-8715981381EE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45DC-46D1-420F-9018-BC218352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EB2A-255D-4DA2-B652-A7DA09E7714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93CC-053E-44F2-9093-0449E3058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618A-6028-4F1A-90F8-A8286FA4AF80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E9C6-5859-43FA-8E3D-9249156A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2D30-F937-4098-B764-35DEA8716BE0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38CA-9C55-4457-8357-93D02F04A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0D0C-6E40-4446-908B-658EF527809B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CA8E-796F-40FE-BE52-671F9FE72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F641-5F6B-43AC-ACC9-60203F95916A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E3B9-E095-4733-B892-68CA5CE59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27EE-17D5-4C84-A1EC-A3BCCCA54BF3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213E-41AE-48FB-A876-9E518C909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D1F1-8149-4134-B7D3-E894C017D42A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C2A9-198A-4E3F-BAA6-824146D0E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B4D9B-7E9B-45AF-8DAD-929385E2DDB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EA63-0ABA-45AE-99CD-D3807539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A1F9F-CA67-49DB-B286-69A73A00245D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8FFA7-D138-4ABD-8FF3-9162FE013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3365F2-6957-49B1-90A0-568660EC344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60E666-4B00-4FE9-A932-4251AAD75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Notes #6</a:t>
            </a: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Ways to Determine the Probability of a Certain Outcome</a:t>
            </a:r>
          </a:p>
        </p:txBody>
      </p:sp>
      <p:pic>
        <p:nvPicPr>
          <p:cNvPr id="2052" name="Picture 1" descr="C:\Documents and Settings\e200100892\Local Settings\Temporary Internet Files\Content.IE5\BJ6YUAWQ\MPj044121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165893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e200100892\Local Settings\Temporary Internet Files\Content.IE5\BF759SAE\MPj043880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762000"/>
            <a:ext cx="2125663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C:\Documents and Settings\e200100892\Local Settings\Temporary Internet Files\Content.IE5\WBRFDJKF\MPj042256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181600"/>
            <a:ext cx="2057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dirty="0"/>
              <a:t>Creating combinations at Chez </a:t>
            </a:r>
            <a:r>
              <a:rPr lang="en-US" sz="3200" b="1" dirty="0" err="1"/>
              <a:t>Punnett</a:t>
            </a:r>
            <a:r>
              <a:rPr lang="en-US" sz="3200" b="1" dirty="0"/>
              <a:t> 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Step #1:Make </a:t>
            </a:r>
            <a:r>
              <a:rPr lang="en-US" sz="2800" dirty="0"/>
              <a:t>a </a:t>
            </a:r>
            <a:r>
              <a:rPr lang="en-US" sz="2800" b="1" u="sng" dirty="0" smtClean="0"/>
              <a:t>square</a:t>
            </a:r>
            <a:r>
              <a:rPr lang="en-US" sz="2800" dirty="0"/>
              <a:t> </a:t>
            </a:r>
            <a:r>
              <a:rPr lang="en-US" sz="2800" dirty="0" smtClean="0"/>
              <a:t>with </a:t>
            </a:r>
            <a:r>
              <a:rPr lang="en-US" sz="2800" dirty="0"/>
              <a:t>possible entrees on </a:t>
            </a:r>
            <a:r>
              <a:rPr lang="en-US" sz="2800" b="1" u="sng" dirty="0"/>
              <a:t>the top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possible desserts on the </a:t>
            </a:r>
            <a:r>
              <a:rPr lang="en-US" sz="2800" b="1" u="sng" dirty="0" smtClean="0"/>
              <a:t>side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Step #2:</a:t>
            </a:r>
          </a:p>
          <a:p>
            <a:pPr marL="0" indent="0">
              <a:buNone/>
            </a:pPr>
            <a:r>
              <a:rPr lang="en-US" sz="2800" dirty="0" smtClean="0"/>
              <a:t>Each </a:t>
            </a:r>
            <a:r>
              <a:rPr lang="en-US" sz="2800" u="sng" dirty="0"/>
              <a:t>box </a:t>
            </a:r>
            <a:r>
              <a:rPr lang="en-US" sz="2800" dirty="0"/>
              <a:t>within the square represents </a:t>
            </a:r>
            <a:r>
              <a:rPr lang="en-US" sz="2800" dirty="0" smtClean="0"/>
              <a:t>a </a:t>
            </a:r>
            <a:r>
              <a:rPr lang="en-US" sz="2800" b="1" u="sng" dirty="0" smtClean="0"/>
              <a:t>possible</a:t>
            </a:r>
            <a:r>
              <a:rPr lang="en-US" sz="2800" dirty="0" smtClean="0"/>
              <a:t> meal.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STEP </a:t>
            </a:r>
            <a:r>
              <a:rPr lang="en-US" sz="2800" dirty="0"/>
              <a:t>#3: Complete the </a:t>
            </a:r>
            <a:r>
              <a:rPr lang="en-US" sz="2800" dirty="0" err="1"/>
              <a:t>Punnett</a:t>
            </a:r>
            <a:r>
              <a:rPr lang="en-US" sz="2800" dirty="0"/>
              <a:t> </a:t>
            </a:r>
            <a:r>
              <a:rPr lang="en-US" sz="2800" dirty="0" smtClean="0"/>
              <a:t>Square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STEP #4</a:t>
            </a:r>
            <a:r>
              <a:rPr lang="en-US" sz="2800" b="1" dirty="0"/>
              <a:t>: </a:t>
            </a:r>
            <a:r>
              <a:rPr lang="en-US" sz="2800" dirty="0"/>
              <a:t>Determine the # of meal combinations with 5 Entrees &amp; 5 Desserts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ANS: 5 entrees x 5 desserts = 25 possible meals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5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1-14 at 6.36.27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939" b="-12668"/>
          <a:stretch/>
        </p:blipFill>
        <p:spPr>
          <a:xfrm>
            <a:off x="228600" y="-381000"/>
            <a:ext cx="8763000" cy="6629400"/>
          </a:xfrm>
        </p:spPr>
      </p:pic>
    </p:spTree>
    <p:extLst>
      <p:ext uri="{BB962C8B-B14F-4D97-AF65-F5344CB8AC3E}">
        <p14:creationId xmlns:p14="http://schemas.microsoft.com/office/powerpoint/2010/main" val="421527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1-14 at 6.36.27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939" b="-12668"/>
          <a:stretch/>
        </p:blipFill>
        <p:spPr>
          <a:xfrm>
            <a:off x="457200" y="-381000"/>
            <a:ext cx="8229600" cy="2895600"/>
          </a:xfrm>
        </p:spPr>
      </p:pic>
      <p:sp>
        <p:nvSpPr>
          <p:cNvPr id="6" name="TextBox 5"/>
          <p:cNvSpPr txBox="1"/>
          <p:nvPr/>
        </p:nvSpPr>
        <p:spPr>
          <a:xfrm>
            <a:off x="457200" y="25146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smtClean="0"/>
              <a:t>What </a:t>
            </a:r>
            <a:r>
              <a:rPr lang="en-US" sz="2400" dirty="0"/>
              <a:t>is the probability that a customer will order the </a:t>
            </a:r>
            <a:endParaRPr lang="en-US" sz="2400" dirty="0" smtClean="0"/>
          </a:p>
          <a:p>
            <a:r>
              <a:rPr lang="en-US" sz="2400" dirty="0" smtClean="0"/>
              <a:t>Shrimp </a:t>
            </a:r>
            <a:r>
              <a:rPr lang="en-US" sz="2400" dirty="0"/>
              <a:t>and </a:t>
            </a:r>
            <a:r>
              <a:rPr lang="en-US" sz="2400" dirty="0" smtClean="0"/>
              <a:t>Watermelon </a:t>
            </a:r>
            <a:r>
              <a:rPr lang="en-US" sz="2400" dirty="0"/>
              <a:t>Croissant</a:t>
            </a:r>
            <a:r>
              <a:rPr lang="en-US" sz="2400" dirty="0" smtClean="0"/>
              <a:t>?</a:t>
            </a:r>
            <a:r>
              <a:rPr lang="en-US" sz="2400" dirty="0"/>
              <a:t>  </a:t>
            </a:r>
            <a:r>
              <a:rPr lang="en-US" sz="2400" dirty="0" smtClean="0"/>
              <a:t>(</a:t>
            </a:r>
            <a:r>
              <a:rPr lang="en-US" sz="2400" dirty="0"/>
              <a:t>Refer to the above </a:t>
            </a:r>
            <a:r>
              <a:rPr lang="en-US" sz="2400" dirty="0" err="1"/>
              <a:t>Punnett</a:t>
            </a:r>
            <a:r>
              <a:rPr lang="en-US" sz="2400" dirty="0"/>
              <a:t> Square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_______ </a:t>
            </a:r>
            <a:r>
              <a:rPr lang="en-US" sz="2400" dirty="0"/>
              <a:t>total possible outcomes, but only _____  combination for Shrimp &amp; Watermelon Croissant. </a:t>
            </a:r>
          </a:p>
          <a:p>
            <a:endParaRPr lang="en-US" sz="2400" dirty="0" smtClean="0"/>
          </a:p>
          <a:p>
            <a:r>
              <a:rPr lang="en-US" sz="2400" dirty="0"/>
              <a:t>Use P( combination) as notation</a:t>
            </a:r>
          </a:p>
          <a:p>
            <a:endParaRPr lang="en-US" sz="2400" dirty="0"/>
          </a:p>
          <a:p>
            <a:r>
              <a:rPr lang="en-US" sz="2400" dirty="0" smtClean="0"/>
              <a:t>FINAL ANS: The P(Shrimp &amp; Watermelon Croissant) is             or  0.04 or 4%.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532197"/>
              </p:ext>
            </p:extLst>
          </p:nvPr>
        </p:nvGraphicFramePr>
        <p:xfrm>
          <a:off x="8077200" y="5638800"/>
          <a:ext cx="341484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15900" imgH="393700" progId="Equation.3">
                  <p:embed/>
                </p:oleObj>
              </mc:Choice>
              <mc:Fallback>
                <p:oleObj name="Equation" r:id="rId4" imgW="215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77200" y="5638800"/>
                        <a:ext cx="341484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886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99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861" y="152400"/>
            <a:ext cx="562773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How Much </a:t>
            </a:r>
            <a:r>
              <a:rPr lang="en-US" sz="2800" b="1" dirty="0"/>
              <a:t>W</a:t>
            </a:r>
            <a:r>
              <a:rPr lang="en-US" sz="2800" b="1" dirty="0" smtClean="0"/>
              <a:t>ill a Meal Cost Me?</a:t>
            </a:r>
          </a:p>
          <a:p>
            <a:pPr algn="ctr"/>
            <a:r>
              <a:rPr lang="en-US" sz="2800" b="1" dirty="0" smtClean="0"/>
              <a:t>(Using </a:t>
            </a:r>
            <a:r>
              <a:rPr lang="en-US" sz="2800" b="1" dirty="0" err="1" smtClean="0"/>
              <a:t>Punnett</a:t>
            </a:r>
            <a:r>
              <a:rPr lang="en-US" sz="2800" b="1" dirty="0" smtClean="0"/>
              <a:t> Square)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5" name="Picture 4" descr="Screen Shot 2016-01-14 at 6.42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686800" cy="3584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4800600"/>
            <a:ext cx="892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Notice that many meals cost the same amount when </a:t>
            </a:r>
            <a:r>
              <a:rPr lang="en-US" sz="2400" dirty="0" smtClean="0"/>
              <a:t>totaled up?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955268"/>
            <a:ext cx="90359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P(Meal I can afford for $40): 4 of 25 or .16 or 16% of the menu 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329535"/>
            <a:ext cx="830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Possible Outcomes: 5 Entrees x 5 Desserts = 25 Outcomes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36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351" y="76200"/>
            <a:ext cx="932243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How Much </a:t>
            </a:r>
            <a:r>
              <a:rPr lang="en-US" sz="2800" b="1" dirty="0"/>
              <a:t>W</a:t>
            </a:r>
            <a:r>
              <a:rPr lang="en-US" sz="2800" b="1" dirty="0" smtClean="0"/>
              <a:t>ill a Meal Cost Me?</a:t>
            </a:r>
          </a:p>
          <a:p>
            <a:pPr algn="ctr"/>
            <a:r>
              <a:rPr lang="en-US" sz="2800" b="1" dirty="0" smtClean="0"/>
              <a:t>(If I have a $50 Budget, how many options do I have?)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5" name="Picture 4" descr="Screen Shot 2016-01-14 at 6.42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686800" cy="3584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029200"/>
            <a:ext cx="81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P(Meal I can afford for $50 or Less): ____ of ____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648980"/>
            <a:ext cx="7868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P(Meal for $50 or Less): .88 or 88% of the menu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6200" y="6228546"/>
            <a:ext cx="936404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Life Lesson: Bring Enough Money to Increase Your Options!</a:t>
            </a:r>
            <a:endParaRPr lang="en-US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5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E</a:t>
            </a:r>
            <a:r>
              <a:rPr lang="en-US" dirty="0" smtClean="0"/>
              <a:t>x) What is the probability of selecting an Ace out of a deck of cards? (Total Cards: 52)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ANS: P(Ace) = 4 of 52 or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124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Calibri" pitchFamily="34" charset="0"/>
              </a:rPr>
              <a:t>Try) a)   P(king) </a:t>
            </a:r>
            <a:r>
              <a:rPr lang="en-US" sz="3200" dirty="0" smtClean="0">
                <a:latin typeface="Calibri" pitchFamily="34" charset="0"/>
              </a:rPr>
              <a:t>= 4 of 52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       b)  P(hearts) = 13 of 52 </a:t>
            </a:r>
            <a:r>
              <a:rPr lang="en-US" sz="3200" dirty="0">
                <a:latin typeface="Calibri" pitchFamily="34" charset="0"/>
              </a:rPr>
              <a:t/>
            </a:r>
            <a:br>
              <a:rPr lang="en-US" sz="3200" dirty="0">
                <a:latin typeface="Calibri" pitchFamily="34" charset="0"/>
              </a:rPr>
            </a:br>
            <a:endParaRPr lang="en-US" sz="32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4267200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Try) On a number </a:t>
            </a:r>
            <a:r>
              <a:rPr lang="en-US" sz="2800" dirty="0" smtClean="0">
                <a:latin typeface="Calibri" pitchFamily="34" charset="0"/>
              </a:rPr>
              <a:t>cube (di), </a:t>
            </a:r>
            <a:r>
              <a:rPr lang="en-US" sz="2800" dirty="0">
                <a:latin typeface="Calibri" pitchFamily="34" charset="0"/>
              </a:rPr>
              <a:t>what is the…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     a)    P(odd) =			b)    P(less than 7) =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     c)    P (2 or 3) =			d)    P(prime) =</a:t>
            </a:r>
            <a:br>
              <a:rPr lang="en-US" sz="2800" dirty="0">
                <a:latin typeface="Calibri" pitchFamily="34" charset="0"/>
              </a:rPr>
            </a:br>
            <a:endParaRPr lang="en-US" sz="2800" dirty="0">
              <a:latin typeface="Calibri" pitchFamily="34" charset="0"/>
            </a:endParaRPr>
          </a:p>
        </p:txBody>
      </p:sp>
      <p:pic>
        <p:nvPicPr>
          <p:cNvPr id="4102" name="Picture 1" descr="C:\Documents and Settings\e200100892\Local Settings\Temporary Internet Files\Content.IE5\DI0WG7QB\MCj0433900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1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Principles of Probability</a:t>
            </a:r>
            <a:br>
              <a:rPr lang="en-US" b="1" dirty="0"/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152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What is it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ANS: Determine the chance that an event will happen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Things to Identify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981200"/>
            <a:ext cx="8610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1) </a:t>
            </a:r>
            <a:r>
              <a:rPr lang="en-US" sz="2800" u="sng" dirty="0" smtClean="0">
                <a:latin typeface="Calibri" pitchFamily="34" charset="0"/>
              </a:rPr>
              <a:t>Outcome</a:t>
            </a:r>
            <a:r>
              <a:rPr lang="en-US" sz="2800" dirty="0">
                <a:latin typeface="Calibri" pitchFamily="34" charset="0"/>
              </a:rPr>
              <a:t>: a result of an experiment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                 (ex: </a:t>
            </a:r>
            <a:r>
              <a:rPr lang="en-US" sz="2800" dirty="0" smtClean="0">
                <a:latin typeface="Calibri" pitchFamily="34" charset="0"/>
              </a:rPr>
              <a:t>Sex of a Newborn Child </a:t>
            </a:r>
            <a:r>
              <a:rPr lang="en-US" sz="2800" dirty="0">
                <a:latin typeface="Calibri" pitchFamily="34" charset="0"/>
              </a:rPr>
              <a:t>= </a:t>
            </a:r>
            <a:r>
              <a:rPr lang="en-US" sz="2800" dirty="0" smtClean="0">
                <a:latin typeface="Calibri" pitchFamily="34" charset="0"/>
              </a:rPr>
              <a:t>1 outcome)</a:t>
            </a:r>
            <a:endParaRPr lang="en-US" sz="28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 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429000"/>
            <a:ext cx="8305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2)</a:t>
            </a:r>
            <a:r>
              <a:rPr lang="en-US" sz="2800" u="sng" dirty="0" smtClean="0">
                <a:latin typeface="Calibri" pitchFamily="34" charset="0"/>
              </a:rPr>
              <a:t>Sample </a:t>
            </a:r>
            <a:r>
              <a:rPr lang="en-US" sz="2800" u="sng" dirty="0">
                <a:latin typeface="Calibri" pitchFamily="34" charset="0"/>
              </a:rPr>
              <a:t>Space</a:t>
            </a:r>
            <a:r>
              <a:rPr lang="en-US" sz="2800" dirty="0">
                <a:latin typeface="Calibri" pitchFamily="34" charset="0"/>
              </a:rPr>
              <a:t>: a list of all the possible outcomes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     of an </a:t>
            </a:r>
            <a:r>
              <a:rPr lang="en-US" sz="2800" dirty="0" smtClean="0">
                <a:latin typeface="Calibri" pitchFamily="34" charset="0"/>
              </a:rPr>
              <a:t>experiment</a:t>
            </a:r>
          </a:p>
          <a:p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  (ex. Sex of a Newborn Child: 2 possible)</a:t>
            </a:r>
            <a:endParaRPr lang="en-US" sz="2800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0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 to Calculate Probabilities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Punnett</a:t>
            </a:r>
            <a:r>
              <a:rPr lang="en-US" dirty="0" smtClean="0"/>
              <a:t> Squares?</a:t>
            </a:r>
          </a:p>
          <a:p>
            <a:pPr marL="0" indent="0">
              <a:buNone/>
            </a:pPr>
            <a:r>
              <a:rPr lang="en-US" b="1" dirty="0"/>
              <a:t>ANS: </a:t>
            </a:r>
            <a:r>
              <a:rPr lang="en-US" b="1" dirty="0" smtClean="0"/>
              <a:t>They are </a:t>
            </a:r>
            <a:r>
              <a:rPr lang="en-US" b="1" dirty="0"/>
              <a:t>a graphical way of reproducing the basic rules of probability.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6-01-14 at 7.07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657600"/>
            <a:ext cx="3661718" cy="296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4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Probability of Predicting the Sex of a Baby?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Background Information:</a:t>
            </a:r>
          </a:p>
          <a:p>
            <a:pPr marL="0" indent="0">
              <a:buNone/>
            </a:pPr>
            <a:r>
              <a:rPr lang="en-US" dirty="0" smtClean="0"/>
              <a:t>Sex of a Normal human is determined by 2 sex chromosomes.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As a healthy male, you should be a: XY</a:t>
            </a:r>
          </a:p>
          <a:p>
            <a:pPr marL="0" indent="0">
              <a:buNone/>
            </a:pPr>
            <a:r>
              <a:rPr lang="en-US" dirty="0" smtClean="0"/>
              <a:t>As a healthy female, you should be a: XX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4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1534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Story 1 (Starting a family)</a:t>
            </a:r>
            <a:endParaRPr lang="en-US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What is the probability that the newly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weds, Kevin &amp; Connie will have a boy as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their first born child?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886200"/>
            <a:ext cx="7620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 dirty="0"/>
              <a:t>Notation for Probabilities: P(event)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 smtClean="0"/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/>
              <a:t>Ex.</a:t>
            </a:r>
            <a:endParaRPr lang="en-US" sz="2800" dirty="0"/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/>
              <a:t>Probability of having a son: P(Son)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/>
              <a:t>Probability of having a daughter: P(daughter)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Story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20000" cy="4267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mtClean="0">
                <a:cs typeface="+mn-cs"/>
              </a:rPr>
              <a:t>P            Kevin          x       Connie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mtClean="0">
                <a:cs typeface="+mn-cs"/>
              </a:rPr>
              <a:t>		     ___ ___ 	         ___ ___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 flipH="1">
            <a:off x="2286000" y="1981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3429000" y="1981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H="1">
            <a:off x="5638800" y="1981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6629400" y="1981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9"/>
          <p:cNvSpPr>
            <a:spLocks noChangeArrowheads="1"/>
          </p:cNvSpPr>
          <p:nvPr/>
        </p:nvSpPr>
        <p:spPr bwMode="auto">
          <a:xfrm>
            <a:off x="1905000" y="2590800"/>
            <a:ext cx="762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10"/>
          <p:cNvSpPr>
            <a:spLocks noChangeArrowheads="1"/>
          </p:cNvSpPr>
          <p:nvPr/>
        </p:nvSpPr>
        <p:spPr bwMode="auto">
          <a:xfrm>
            <a:off x="3352800" y="2590800"/>
            <a:ext cx="762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 flipH="1">
            <a:off x="1600200" y="2819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 flipH="1" flipV="1">
            <a:off x="1295400" y="2819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4114800" y="2819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 flipV="1">
            <a:off x="43434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6"/>
          <p:cNvSpPr>
            <a:spLocks noChangeArrowheads="1"/>
          </p:cNvSpPr>
          <p:nvPr/>
        </p:nvSpPr>
        <p:spPr bwMode="auto">
          <a:xfrm>
            <a:off x="5257800" y="25146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7"/>
          <p:cNvSpPr>
            <a:spLocks noChangeArrowheads="1"/>
          </p:cNvSpPr>
          <p:nvPr/>
        </p:nvSpPr>
        <p:spPr bwMode="auto">
          <a:xfrm>
            <a:off x="6705600" y="25146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62200" y="1447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346825" y="1447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638800" y="1447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146425" y="1447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079625" y="2590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432425" y="2590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880225" y="2590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505200" y="2590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304800" y="2362200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Gamete</a:t>
            </a:r>
          </a:p>
          <a:p>
            <a:r>
              <a:rPr lang="en-US" sz="2000"/>
              <a:t>Cells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86" grpId="0" build="p" autoUpdateAnimBg="0"/>
      <p:bldP spid="7187" grpId="0" build="p" autoUpdateAnimBg="0"/>
      <p:bldP spid="7188" grpId="0" build="p" autoUpdateAnimBg="0"/>
      <p:bldP spid="7189" grpId="0" build="p" autoUpdateAnimBg="0"/>
      <p:bldP spid="7190" grpId="0" build="p" autoUpdateAnimBg="0"/>
      <p:bldP spid="7191" grpId="0" build="p" autoUpdateAnimBg="0"/>
      <p:bldP spid="7192" grpId="0" build="p" autoUpdateAnimBg="0"/>
      <p:bldP spid="719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Using </a:t>
            </a:r>
            <a:r>
              <a:rPr lang="en-US" sz="4000" dirty="0" err="1" smtClean="0">
                <a:cs typeface="+mj-cs"/>
              </a:rPr>
              <a:t>Punnett</a:t>
            </a:r>
            <a:r>
              <a:rPr lang="en-US" sz="4000" dirty="0" smtClean="0">
                <a:cs typeface="+mj-cs"/>
              </a:rPr>
              <a:t> Squares to Predict Outcomes</a:t>
            </a:r>
          </a:p>
        </p:txBody>
      </p:sp>
      <p:graphicFrame>
        <p:nvGraphicFramePr>
          <p:cNvPr id="8212" name="Group 20"/>
          <p:cNvGraphicFramePr>
            <a:graphicFrameLocks noGrp="1"/>
          </p:cNvGraphicFramePr>
          <p:nvPr/>
        </p:nvGraphicFramePr>
        <p:xfrm>
          <a:off x="1752600" y="2514600"/>
          <a:ext cx="3810000" cy="3429000"/>
        </p:xfrm>
        <a:graphic>
          <a:graphicData uri="http://schemas.openxmlformats.org/drawingml/2006/table">
            <a:tbl>
              <a:tblPr/>
              <a:tblGrid>
                <a:gridCol w="1939925"/>
                <a:gridCol w="1870075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Text Box 21"/>
          <p:cNvSpPr txBox="1">
            <a:spLocks noChangeArrowheads="1"/>
          </p:cNvSpPr>
          <p:nvPr/>
        </p:nvSpPr>
        <p:spPr bwMode="auto">
          <a:xfrm>
            <a:off x="1981200" y="20574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_______</a:t>
            </a:r>
          </a:p>
        </p:txBody>
      </p:sp>
      <p:sp>
        <p:nvSpPr>
          <p:cNvPr id="24590" name="Text Box 22"/>
          <p:cNvSpPr txBox="1">
            <a:spLocks noChangeArrowheads="1"/>
          </p:cNvSpPr>
          <p:nvPr/>
        </p:nvSpPr>
        <p:spPr bwMode="auto">
          <a:xfrm>
            <a:off x="3886200" y="20574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_______</a:t>
            </a:r>
          </a:p>
        </p:txBody>
      </p:sp>
      <p:sp>
        <p:nvSpPr>
          <p:cNvPr id="24591" name="Text Box 23"/>
          <p:cNvSpPr txBox="1">
            <a:spLocks noChangeArrowheads="1"/>
          </p:cNvSpPr>
          <p:nvPr/>
        </p:nvSpPr>
        <p:spPr bwMode="auto">
          <a:xfrm>
            <a:off x="382588" y="3733800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_______</a:t>
            </a:r>
          </a:p>
        </p:txBody>
      </p:sp>
      <p:sp>
        <p:nvSpPr>
          <p:cNvPr id="24592" name="Text Box 24"/>
          <p:cNvSpPr txBox="1">
            <a:spLocks noChangeArrowheads="1"/>
          </p:cNvSpPr>
          <p:nvPr/>
        </p:nvSpPr>
        <p:spPr bwMode="auto">
          <a:xfrm>
            <a:off x="304800" y="53340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_______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057400" y="1981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1F19"/>
                </a:solidFill>
              </a:rPr>
              <a:t>X</a:t>
            </a:r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962400" y="1981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1F19"/>
                </a:solidFill>
              </a:rPr>
              <a:t>X</a:t>
            </a:r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57200" y="3657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57200" y="5181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981200" y="3429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038600" y="3429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X </a:t>
            </a:r>
            <a:r>
              <a:rPr lang="en-US">
                <a:solidFill>
                  <a:srgbClr val="FF1F19"/>
                </a:solidFill>
              </a:rPr>
              <a:t>X</a:t>
            </a:r>
            <a:endParaRPr lang="en-U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133600" y="5105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1F19"/>
                </a:solidFill>
              </a:rPr>
              <a:t>X </a:t>
            </a:r>
            <a:r>
              <a:rPr lang="en-US"/>
              <a:t>Y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962400" y="5105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1F19"/>
                </a:solidFill>
              </a:rPr>
              <a:t>X </a:t>
            </a:r>
            <a:r>
              <a:rPr lang="en-US"/>
              <a:t>Y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715000" y="3505200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Sample Space (Possible Outcome): </a:t>
            </a:r>
            <a:r>
              <a:rPr lang="en-US" sz="2000" dirty="0"/>
              <a:t>4</a:t>
            </a:r>
            <a:endParaRPr lang="en-US" dirty="0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819775" y="4251325"/>
            <a:ext cx="248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Total Possible Boys:</a:t>
            </a:r>
            <a:endParaRPr lang="en-US" dirty="0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791200" y="5029200"/>
            <a:ext cx="176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XY possibility:</a:t>
            </a:r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8229600" y="4191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2</a:t>
            </a:r>
            <a:endParaRPr lang="en-US"/>
          </a:p>
        </p:txBody>
      </p:sp>
      <p:sp>
        <p:nvSpPr>
          <p:cNvPr id="24605" name="Text Box 39"/>
          <p:cNvSpPr txBox="1">
            <a:spLocks noChangeArrowheads="1"/>
          </p:cNvSpPr>
          <p:nvPr/>
        </p:nvSpPr>
        <p:spPr bwMode="auto">
          <a:xfrm>
            <a:off x="7467600" y="4953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606" name="Text Box 41"/>
          <p:cNvSpPr txBox="1">
            <a:spLocks noChangeArrowheads="1"/>
          </p:cNvSpPr>
          <p:nvPr/>
        </p:nvSpPr>
        <p:spPr bwMode="auto">
          <a:xfrm>
            <a:off x="441325" y="962025"/>
            <a:ext cx="86184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What is the probability that the newly-weds, will have a boy as</a:t>
            </a:r>
          </a:p>
          <a:p>
            <a:r>
              <a:rPr lang="en-US" dirty="0"/>
              <a:t>their first born child</a:t>
            </a:r>
            <a:r>
              <a:rPr lang="en-US" dirty="0" smtClean="0"/>
              <a:t>? P(boy)</a:t>
            </a:r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76213" y="6172200"/>
            <a:ext cx="6762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ANS: The chance that Kevin &amp; Connie will have a boy is</a:t>
            </a:r>
            <a:r>
              <a:rPr lang="en-US" dirty="0" smtClean="0"/>
              <a:t>: P(Son):</a:t>
            </a:r>
            <a:endParaRPr lang="en-US" dirty="0"/>
          </a:p>
        </p:txBody>
      </p:sp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7620000" y="4800600"/>
          <a:ext cx="30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" imgW="139700" imgH="355600" progId="Equation.3">
                  <p:embed/>
                </p:oleObj>
              </mc:Choice>
              <mc:Fallback>
                <p:oleObj name="Equation" r:id="rId4" imgW="139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800600"/>
                        <a:ext cx="304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858000" y="6096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 dirty="0" smtClean="0"/>
              <a:t>.50</a:t>
            </a:r>
            <a:endParaRPr lang="en-US" dirty="0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286000" y="3429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1F19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build="p" autoUpdateAnimBg="0"/>
      <p:bldP spid="8219" grpId="0" build="p" autoUpdateAnimBg="0"/>
      <p:bldP spid="8220" grpId="0" build="p" autoUpdateAnimBg="0"/>
      <p:bldP spid="8221" grpId="0" build="p" autoUpdateAnimBg="0"/>
      <p:bldP spid="8223" grpId="0" build="p" autoUpdateAnimBg="0"/>
      <p:bldP spid="8224" grpId="0" build="p" autoUpdateAnimBg="0"/>
      <p:bldP spid="8225" grpId="0" build="p" autoUpdateAnimBg="0"/>
      <p:bldP spid="8226" grpId="0" build="p" autoUpdateAnimBg="0"/>
      <p:bldP spid="8227" grpId="0" build="p" autoUpdateAnimBg="0"/>
      <p:bldP spid="8228" grpId="0" build="p" autoUpdateAnimBg="0"/>
      <p:bldP spid="8229" grpId="0" build="p" autoUpdateAnimBg="0"/>
      <p:bldP spid="8230" grpId="0" build="p" autoUpdateAnimBg="0"/>
      <p:bldP spid="8234" grpId="0" build="p" autoUpdateAnimBg="0"/>
      <p:bldP spid="8236" grpId="0" build="p" autoUpdateAnimBg="0"/>
      <p:bldP spid="823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Ordering an Entrée &amp; Dessert from a Chez </a:t>
            </a:r>
            <a:r>
              <a:rPr lang="en-US" dirty="0" err="1" smtClean="0"/>
              <a:t>Punnett</a:t>
            </a:r>
            <a:r>
              <a:rPr lang="en-US" dirty="0" smtClean="0"/>
              <a:t>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Using a </a:t>
            </a:r>
            <a:r>
              <a:rPr lang="en-US" sz="2800" dirty="0" err="1" smtClean="0"/>
              <a:t>Punnett</a:t>
            </a:r>
            <a:r>
              <a:rPr lang="en-US" sz="2800" dirty="0" smtClean="0"/>
              <a:t> Square to determine the # of meal combinations with 5 Entrees &amp; 5 Desserts </a:t>
            </a:r>
            <a:endParaRPr lang="en-US" sz="2800" dirty="0"/>
          </a:p>
        </p:txBody>
      </p:sp>
      <p:pic>
        <p:nvPicPr>
          <p:cNvPr id="4" name="Picture 3" descr="Screen Shot 2016-01-14 at 6.31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8115300" cy="44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1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660</Words>
  <Application>Microsoft Macintosh PowerPoint</Application>
  <PresentationFormat>On-screen Show (4:3)</PresentationFormat>
  <Paragraphs>105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Notes #6</vt:lpstr>
      <vt:lpstr>Principles of Probability </vt:lpstr>
      <vt:lpstr>2 Things to Identify</vt:lpstr>
      <vt:lpstr>Using Punnett Squares to Calculate Probabilities</vt:lpstr>
      <vt:lpstr>What is the Probability of Predicting the Sex of a Baby?</vt:lpstr>
      <vt:lpstr>PowerPoint Presentation</vt:lpstr>
      <vt:lpstr>Story 1</vt:lpstr>
      <vt:lpstr>Using Punnett Squares to Predict Outcomes</vt:lpstr>
      <vt:lpstr>Ordering an Entrée &amp; Dessert from a Chez Punnett Menu</vt:lpstr>
      <vt:lpstr>Creating combinations at Chez Punnett  </vt:lpstr>
      <vt:lpstr>PowerPoint Presentation</vt:lpstr>
      <vt:lpstr>PowerPoint Presentation</vt:lpstr>
      <vt:lpstr>PowerPoint Presentation</vt:lpstr>
      <vt:lpstr>PowerPoint Presentation</vt:lpstr>
      <vt:lpstr>Practice Problems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Jill M Price</dc:creator>
  <cp:lastModifiedBy>May Ng</cp:lastModifiedBy>
  <cp:revision>43</cp:revision>
  <dcterms:created xsi:type="dcterms:W3CDTF">2009-03-20T19:02:41Z</dcterms:created>
  <dcterms:modified xsi:type="dcterms:W3CDTF">2018-01-23T04:24:41Z</dcterms:modified>
</cp:coreProperties>
</file>