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8" r:id="rId3"/>
    <p:sldId id="259" r:id="rId4"/>
    <p:sldId id="265" r:id="rId5"/>
    <p:sldId id="262" r:id="rId6"/>
    <p:sldId id="266" r:id="rId7"/>
    <p:sldId id="269" r:id="rId8"/>
    <p:sldId id="270" r:id="rId9"/>
    <p:sldId id="271" r:id="rId10"/>
    <p:sldId id="272" r:id="rId11"/>
    <p:sldId id="274" r:id="rId12"/>
    <p:sldId id="273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70844E9-AEF9-404A-8836-5607C9A03F7D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A70844E9-AEF9-404A-8836-5607C9A03F7D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B8CC2C0F-D494-F84F-884B-FB826434E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4E9-AEF9-404A-8836-5607C9A03F7D}" type="datetimeFigureOut">
              <a:rPr lang="en-US" smtClean="0"/>
              <a:t>9/21/17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2C0F-D494-F84F-884B-FB826434E7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4E9-AEF9-404A-8836-5607C9A03F7D}" type="datetimeFigureOut">
              <a:rPr lang="en-US" smtClean="0"/>
              <a:t>9/21/17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2C0F-D494-F84F-884B-FB826434E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4E9-AEF9-404A-8836-5607C9A03F7D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2C0F-D494-F84F-884B-FB826434E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4E9-AEF9-404A-8836-5607C9A03F7D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2C0F-D494-F84F-884B-FB826434E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4E9-AEF9-404A-8836-5607C9A03F7D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2C0F-D494-F84F-884B-FB826434E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70844E9-AEF9-404A-8836-5607C9A03F7D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70844E9-AEF9-404A-8836-5607C9A03F7D}" type="datetimeFigureOut">
              <a:rPr lang="en-US" smtClean="0"/>
              <a:t>9/21/17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4E9-AEF9-404A-8836-5607C9A03F7D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2C0F-D494-F84F-884B-FB826434E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4E9-AEF9-404A-8836-5607C9A03F7D}" type="datetimeFigureOut">
              <a:rPr lang="en-US" smtClean="0"/>
              <a:t>9/21/17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2C0F-D494-F84F-884B-FB826434E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4E9-AEF9-404A-8836-5607C9A03F7D}" type="datetimeFigureOut">
              <a:rPr lang="en-US" smtClean="0"/>
              <a:t>9/21/17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2C0F-D494-F84F-884B-FB826434E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44E9-AEF9-404A-8836-5607C9A03F7D}" type="datetimeFigureOut">
              <a:rPr lang="en-US" smtClean="0"/>
              <a:t>9/21/17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2C0F-D494-F84F-884B-FB826434E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A70844E9-AEF9-404A-8836-5607C9A03F7D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B8CC2C0F-D494-F84F-884B-FB826434E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70844E9-AEF9-404A-8836-5607C9A03F7D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8CC2C0F-D494-F84F-884B-FB826434E7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sYRUYJYOpG0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QOxXy-I6og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913281"/>
            <a:ext cx="6892621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Notes #7</a:t>
            </a:r>
            <a:br>
              <a:rPr lang="en-US" dirty="0" smtClean="0"/>
            </a:br>
            <a:r>
              <a:rPr lang="en-US" dirty="0" err="1" smtClean="0"/>
              <a:t>Ch</a:t>
            </a:r>
            <a:r>
              <a:rPr lang="en-US" dirty="0" smtClean="0"/>
              <a:t> 1-4 </a:t>
            </a:r>
            <a:r>
              <a:rPr lang="en-US" dirty="0" err="1" smtClean="0"/>
              <a:t>Con’t</a:t>
            </a:r>
            <a:r>
              <a:rPr lang="en-US" dirty="0" smtClean="0"/>
              <a:t>: How to Avoid Experimental </a:t>
            </a:r>
            <a:r>
              <a:rPr lang="en-US" dirty="0"/>
              <a:t>P</a:t>
            </a:r>
            <a:r>
              <a:rPr lang="en-US" dirty="0" smtClean="0"/>
              <a:t>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65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729717"/>
            <a:ext cx="7583488" cy="7091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Convenience </a:t>
            </a:r>
            <a:r>
              <a:rPr lang="en-US" dirty="0"/>
              <a:t>Sampling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800" dirty="0" smtClean="0"/>
              <a:t>Selecting subjects due to researcher’s convenience.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Ex. Asking the people sitting next to you in class to fill out a student survey.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2446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smtClean="0">
                <a:hlinkClick r:id="rId2"/>
              </a:rPr>
              <a:t>Stratified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4"/>
            <a:ext cx="7583488" cy="447336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 steps</a:t>
            </a:r>
          </a:p>
          <a:p>
            <a:pPr marL="0" indent="0">
              <a:buNone/>
            </a:pPr>
            <a:r>
              <a:rPr lang="en-US" sz="2800" dirty="0" smtClean="0"/>
              <a:t>a. the </a:t>
            </a:r>
            <a:r>
              <a:rPr lang="en-US" sz="2800" dirty="0"/>
              <a:t>population </a:t>
            </a:r>
            <a:r>
              <a:rPr lang="en-US" sz="2800" dirty="0" smtClean="0"/>
              <a:t>is first </a:t>
            </a:r>
            <a:r>
              <a:rPr lang="en-US" sz="2800" dirty="0"/>
              <a:t>broken into subsets based </a:t>
            </a:r>
            <a:r>
              <a:rPr lang="en-US" sz="2800" dirty="0" smtClean="0"/>
              <a:t>on specific criteria </a:t>
            </a:r>
          </a:p>
          <a:p>
            <a:pPr marL="0" indent="0">
              <a:buNone/>
            </a:pPr>
            <a:r>
              <a:rPr lang="en-US" sz="2800" dirty="0" smtClean="0"/>
              <a:t>b. one </a:t>
            </a:r>
            <a:r>
              <a:rPr lang="en-US" sz="2800" dirty="0"/>
              <a:t>common characteristic.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c. The </a:t>
            </a:r>
            <a:r>
              <a:rPr lang="en-US" sz="2800" dirty="0"/>
              <a:t>members </a:t>
            </a:r>
            <a:r>
              <a:rPr lang="en-US" sz="2800" dirty="0" smtClean="0"/>
              <a:t>of </a:t>
            </a:r>
            <a:r>
              <a:rPr lang="en-US" sz="2800" dirty="0"/>
              <a:t>subsets </a:t>
            </a:r>
            <a:r>
              <a:rPr lang="en-US" sz="2800" dirty="0" smtClean="0"/>
              <a:t>are </a:t>
            </a:r>
            <a:r>
              <a:rPr lang="en-US" sz="2800" dirty="0"/>
              <a:t>selected at random </a:t>
            </a:r>
          </a:p>
          <a:p>
            <a:pPr marL="0" indent="0">
              <a:buNone/>
            </a:pPr>
            <a:r>
              <a:rPr lang="en-US" sz="2800" dirty="0" smtClean="0"/>
              <a:t>Ex . </a:t>
            </a:r>
            <a:r>
              <a:rPr lang="en-US" sz="2800" dirty="0"/>
              <a:t>P</a:t>
            </a:r>
            <a:r>
              <a:rPr lang="en-US" sz="2800" dirty="0" smtClean="0"/>
              <a:t>eople </a:t>
            </a:r>
            <a:r>
              <a:rPr lang="en-US" sz="2800" dirty="0"/>
              <a:t>with same gender being chosen randomly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730319" y="52821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271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</a:t>
            </a:r>
            <a:r>
              <a:rPr lang="en-US" dirty="0">
                <a:hlinkClick r:id="rId2"/>
              </a:rPr>
              <a:t>Cluster Sampling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3"/>
            <a:ext cx="7583488" cy="4178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3 Steps</a:t>
            </a:r>
          </a:p>
          <a:p>
            <a:pPr marL="457200" indent="-457200">
              <a:buAutoNum type="alphaLcPeriod"/>
            </a:pPr>
            <a:r>
              <a:rPr lang="en-US" sz="2800" dirty="0" smtClean="0"/>
              <a:t>Divide population  into sections (or clusters)</a:t>
            </a:r>
          </a:p>
          <a:p>
            <a:pPr marL="457200" indent="-457200">
              <a:buAutoNum type="alphaLcPeriod"/>
            </a:pPr>
            <a:r>
              <a:rPr lang="en-US" sz="2800" dirty="0" smtClean="0"/>
              <a:t>Then randomly select from clusters</a:t>
            </a:r>
          </a:p>
          <a:p>
            <a:pPr marL="457200" indent="-457200">
              <a:buAutoNum type="alphaLcPeriod"/>
            </a:pPr>
            <a:r>
              <a:rPr lang="en-US" sz="2800" dirty="0" smtClean="0"/>
              <a:t>Lastly, choose all members from the selected cluster to participate in study.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3795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949824"/>
            <a:ext cx="8057147" cy="40072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2 types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Sampling Error: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-Difference between a sample result and the true </a:t>
            </a:r>
            <a:r>
              <a:rPr lang="en-US" sz="2800" dirty="0"/>
              <a:t> </a:t>
            </a:r>
            <a:r>
              <a:rPr lang="en-US" sz="2800" dirty="0" smtClean="0"/>
              <a:t>    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population  result. </a:t>
            </a:r>
          </a:p>
          <a:p>
            <a:pPr marL="457200" indent="-457200">
              <a:buAutoNum type="arabicPeriod" startAt="2"/>
            </a:pPr>
            <a:r>
              <a:rPr lang="en-US" sz="2800" dirty="0" smtClean="0"/>
              <a:t>Non-sampling error (Experimenter’s Error)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- Sample data are incorrectly collected, recorded,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or analyzed.</a:t>
            </a:r>
          </a:p>
        </p:txBody>
      </p:sp>
    </p:spTree>
    <p:extLst>
      <p:ext uri="{BB962C8B-B14F-4D97-AF65-F5344CB8AC3E}">
        <p14:creationId xmlns:p14="http://schemas.microsoft.com/office/powerpoint/2010/main" val="4286675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851" y="2078433"/>
            <a:ext cx="8257949" cy="347827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000" dirty="0" smtClean="0"/>
              <a:t>Minimize Placebo Effects.</a:t>
            </a:r>
          </a:p>
          <a:p>
            <a:pPr marL="457200" indent="-457200">
              <a:buAutoNum type="arabicPeriod"/>
            </a:pPr>
            <a:r>
              <a:rPr lang="en-US" sz="3000" dirty="0" smtClean="0"/>
              <a:t>Limiting extraneous/compounding variables.</a:t>
            </a:r>
          </a:p>
          <a:p>
            <a:pPr marL="457200" indent="-457200">
              <a:buFont typeface="Wingdings 2" pitchFamily="18" charset="2"/>
              <a:buAutoNum type="arabicPeriod"/>
            </a:pPr>
            <a:r>
              <a:rPr lang="en-US" sz="3000" dirty="0"/>
              <a:t>Conduct multiple trials and/or have large sample sizes</a:t>
            </a:r>
          </a:p>
          <a:p>
            <a:pPr marL="457200" indent="-457200">
              <a:buFont typeface="Wingdings 2" pitchFamily="18" charset="2"/>
              <a:buAutoNum type="arabicPeriod"/>
            </a:pPr>
            <a:r>
              <a:rPr lang="en-US" sz="3000" dirty="0"/>
              <a:t>Use randomization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avoid experimental </a:t>
            </a:r>
            <a:br>
              <a:rPr lang="en-US" dirty="0" smtClean="0"/>
            </a:br>
            <a:r>
              <a:rPr lang="en-US" dirty="0" smtClean="0"/>
              <a:t>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30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A. How to Minimize the Placebo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554" y="1814503"/>
            <a:ext cx="8169261" cy="4526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2 Ways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Blinding</a:t>
            </a:r>
          </a:p>
          <a:p>
            <a:pPr>
              <a:buFontTx/>
              <a:buChar char="-"/>
            </a:pPr>
            <a:r>
              <a:rPr lang="en-US" sz="2800" dirty="0" smtClean="0"/>
              <a:t>Technique where the subject does not know whether he/she is receiving a treatment or a placebo.</a:t>
            </a:r>
          </a:p>
          <a:p>
            <a:pPr marL="0" indent="0">
              <a:buNone/>
            </a:pPr>
            <a:r>
              <a:rPr lang="en-US" sz="2800" dirty="0" smtClean="0"/>
              <a:t>Ex. You tell the subjects that the pill is either treatment or a placebo, and the experimenter will only reveal the truth after the completion of the study.</a:t>
            </a:r>
            <a:endParaRPr lang="en-US" sz="2800" dirty="0"/>
          </a:p>
        </p:txBody>
      </p:sp>
      <p:pic>
        <p:nvPicPr>
          <p:cNvPr id="6" name="Picture 5" descr="Screen Shot 2015-09-14 at 10.14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1968" y="1620273"/>
            <a:ext cx="1550465" cy="146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95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Blind Study</a:t>
            </a:r>
            <a:endParaRPr lang="en-US" dirty="0"/>
          </a:p>
        </p:txBody>
      </p:sp>
      <p:pic>
        <p:nvPicPr>
          <p:cNvPr id="4" name="Picture 3" descr="Screen Shot 2015-09-14 at 10.44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94" y="1897199"/>
            <a:ext cx="72644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380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736" y="278418"/>
            <a:ext cx="809867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Double blinding</a:t>
            </a:r>
          </a:p>
          <a:p>
            <a:r>
              <a:rPr lang="en-US" sz="2800" dirty="0" smtClean="0"/>
              <a:t>-Both subjects and researcher assistants do not know which one is the placebo or the treatment, truth is only known by the primary researcher or drug company.</a:t>
            </a:r>
          </a:p>
          <a:p>
            <a:endParaRPr lang="en-US" dirty="0"/>
          </a:p>
        </p:txBody>
      </p:sp>
      <p:pic>
        <p:nvPicPr>
          <p:cNvPr id="3" name="Picture 2" descr="Screen Shot 2015-09-14 at 10.28.3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92" y="3201059"/>
            <a:ext cx="2199625" cy="2362071"/>
          </a:xfrm>
          <a:prstGeom prst="rect">
            <a:avLst/>
          </a:prstGeom>
        </p:spPr>
      </p:pic>
      <p:pic>
        <p:nvPicPr>
          <p:cNvPr id="4" name="Picture 3" descr="Screen Shot 2015-09-14 at 10.27.4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74" y="4635233"/>
            <a:ext cx="1708208" cy="17824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6625" y="3251481"/>
            <a:ext cx="1342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Subject #1</a:t>
            </a:r>
            <a:endParaRPr lang="en-US" dirty="0"/>
          </a:p>
        </p:txBody>
      </p:sp>
      <p:pic>
        <p:nvPicPr>
          <p:cNvPr id="6" name="Picture 5" descr="Screen Shot 2015-09-14 at 10.27.4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74" y="2544246"/>
            <a:ext cx="1708208" cy="17824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6625" y="5378465"/>
            <a:ext cx="1342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Subject #2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041092" y="3251482"/>
            <a:ext cx="1913332" cy="5589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041092" y="4750701"/>
            <a:ext cx="1913333" cy="997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17667" y="2719709"/>
            <a:ext cx="2045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Primary Researcher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12075" y="3016394"/>
            <a:ext cx="1342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Placebo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12075" y="5563131"/>
            <a:ext cx="1342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02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Blind Study</a:t>
            </a:r>
            <a:endParaRPr lang="en-US" dirty="0"/>
          </a:p>
        </p:txBody>
      </p:sp>
      <p:pic>
        <p:nvPicPr>
          <p:cNvPr id="3" name="Picture 2" descr="Screen Shot 2015-09-14 at 10.45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85" y="1733718"/>
            <a:ext cx="7886700" cy="481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003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028" y="1718893"/>
            <a:ext cx="7896513" cy="23390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1. Rigorously Controlled Design</a:t>
            </a:r>
          </a:p>
          <a:p>
            <a:pPr marL="0" indent="0">
              <a:buNone/>
            </a:pPr>
            <a:r>
              <a:rPr lang="en-US" sz="2400" dirty="0"/>
              <a:t>-</a:t>
            </a:r>
            <a:r>
              <a:rPr lang="en-US" sz="2400" dirty="0" smtClean="0"/>
              <a:t>Carefully select subjects to be given the treatment and placebo.</a:t>
            </a:r>
          </a:p>
          <a:p>
            <a:pPr marL="0" indent="0">
              <a:buNone/>
            </a:pPr>
            <a:r>
              <a:rPr lang="en-US" sz="2400" dirty="0" smtClean="0"/>
              <a:t>Ex. Test effectiveness of a drug to lower blood pressure on 30-year-old males.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Limiting Compounding Variables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9462" y="4516538"/>
            <a:ext cx="30844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Treatment Group</a:t>
            </a:r>
          </a:p>
          <a:p>
            <a:r>
              <a:rPr lang="en-US" sz="2400" dirty="0" smtClean="0"/>
              <a:t>Subjects: 30-year-old non-smoker white males with high fat salt diet.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113583" y="4516538"/>
            <a:ext cx="30844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Placebo Group</a:t>
            </a:r>
          </a:p>
          <a:p>
            <a:r>
              <a:rPr lang="en-US" sz="2400" dirty="0" smtClean="0"/>
              <a:t>Subjects: 30-year-old non-smoker white males with high fat salt diet.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9468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Sampling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 types</a:t>
            </a:r>
          </a:p>
          <a:p>
            <a:pPr marL="457200" indent="-457200">
              <a:buAutoNum type="arabicPeriod"/>
            </a:pPr>
            <a:r>
              <a:rPr lang="en-US" dirty="0" smtClean="0"/>
              <a:t>Simple Random Sampling (SRS)</a:t>
            </a:r>
          </a:p>
          <a:p>
            <a:pPr marL="0" indent="0">
              <a:buNone/>
            </a:pPr>
            <a:r>
              <a:rPr lang="en-US" dirty="0" smtClean="0"/>
              <a:t>-Look at population as a whole and randomly selects from population without any criteria</a:t>
            </a:r>
          </a:p>
          <a:p>
            <a:pPr marL="0" indent="0">
              <a:buNone/>
            </a:pPr>
            <a:r>
              <a:rPr lang="en-US" dirty="0" smtClean="0"/>
              <a:t>Ex. Using computer to generate random student id numbers to select 10 lucky winners for new laptop.</a:t>
            </a:r>
          </a:p>
        </p:txBody>
      </p:sp>
    </p:spTree>
    <p:extLst>
      <p:ext uri="{BB962C8B-B14F-4D97-AF65-F5344CB8AC3E}">
        <p14:creationId xmlns:p14="http://schemas.microsoft.com/office/powerpoint/2010/main" val="2115188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</a:t>
            </a:r>
            <a:r>
              <a:rPr lang="en-US" dirty="0"/>
              <a:t>. Systematic Sampling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2800" dirty="0" smtClean="0"/>
              <a:t>Select </a:t>
            </a:r>
            <a:r>
              <a:rPr lang="en-US" sz="2800" dirty="0"/>
              <a:t>subjects </a:t>
            </a:r>
            <a:r>
              <a:rPr lang="en-US" sz="2800" dirty="0" smtClean="0"/>
              <a:t>based on a fixed nth record from the total population.</a:t>
            </a:r>
          </a:p>
          <a:p>
            <a:pPr marL="0" indent="0">
              <a:buNone/>
            </a:pPr>
            <a:r>
              <a:rPr lang="en-US" sz="2800" dirty="0" smtClean="0"/>
              <a:t>Ex. Every 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student in the lunch line is asked to take a survey about how tasty is the cafeteria food 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373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1483</TotalTime>
  <Words>453</Words>
  <Application>Microsoft Macintosh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Pixel</vt:lpstr>
      <vt:lpstr>Notes #7 Ch 1-4 Con’t: How to Avoid Experimental Problems</vt:lpstr>
      <vt:lpstr>How to avoid experimental  problems</vt:lpstr>
      <vt:lpstr>A. How to Minimize the Placebo Effect</vt:lpstr>
      <vt:lpstr>Single Blind Study</vt:lpstr>
      <vt:lpstr>PowerPoint Presentation</vt:lpstr>
      <vt:lpstr>Double Blind Study</vt:lpstr>
      <vt:lpstr>B. Limiting Compounding Variables</vt:lpstr>
      <vt:lpstr>C. Sampling Strategies</vt:lpstr>
      <vt:lpstr>   2. Systematic Sampling </vt:lpstr>
      <vt:lpstr>3. Convenience Sampling </vt:lpstr>
      <vt:lpstr>4. Stratified Sampling</vt:lpstr>
      <vt:lpstr>5. Cluster Sampling </vt:lpstr>
      <vt:lpstr>Sampling Errors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#7 Ch 1-4 Con’t: How to Avoid Experimental Problems</dc:title>
  <dc:creator>May Ng</dc:creator>
  <cp:lastModifiedBy>May Ng</cp:lastModifiedBy>
  <cp:revision>21</cp:revision>
  <dcterms:created xsi:type="dcterms:W3CDTF">2015-09-15T04:49:11Z</dcterms:created>
  <dcterms:modified xsi:type="dcterms:W3CDTF">2017-09-22T05:59:04Z</dcterms:modified>
</cp:coreProperties>
</file>