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5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5FEE11-0913-9148-8B12-028C16E1FEB4}" type="datetimeFigureOut">
              <a:rPr lang="en-US" smtClean="0"/>
              <a:t>1/24/18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A5280B-0970-F94B-9579-62283BC56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43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1809E91B-13F8-0F43-AFAD-F48BF2298407}" type="slidenum">
              <a:rPr lang="en-GB" sz="1200">
                <a:solidFill>
                  <a:srgbClr val="000000"/>
                </a:solidFill>
                <a:latin typeface="Calibri" charset="0"/>
                <a:cs typeface="Times New Roman" charset="0"/>
              </a:rPr>
              <a:pPr eaLnBrk="1" hangingPunct="1"/>
              <a:t>3</a:t>
            </a:fld>
            <a:endParaRPr lang="en-GB" sz="1200">
              <a:solidFill>
                <a:srgbClr val="000000"/>
              </a:solidFill>
              <a:latin typeface="Calibri" charset="0"/>
              <a:cs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77DA-A460-B74F-89FC-B9670201B3FB}" type="datetimeFigureOut">
              <a:rPr lang="en-US" smtClean="0"/>
              <a:t>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DF21-DC33-314E-8AC1-204108C8F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775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77DA-A460-B74F-89FC-B9670201B3FB}" type="datetimeFigureOut">
              <a:rPr lang="en-US" smtClean="0"/>
              <a:t>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DF21-DC33-314E-8AC1-204108C8F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244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77DA-A460-B74F-89FC-B9670201B3FB}" type="datetimeFigureOut">
              <a:rPr lang="en-US" smtClean="0"/>
              <a:t>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DF21-DC33-314E-8AC1-204108C8F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74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77DA-A460-B74F-89FC-B9670201B3FB}" type="datetimeFigureOut">
              <a:rPr lang="en-US" smtClean="0"/>
              <a:t>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DF21-DC33-314E-8AC1-204108C8F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186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77DA-A460-B74F-89FC-B9670201B3FB}" type="datetimeFigureOut">
              <a:rPr lang="en-US" smtClean="0"/>
              <a:t>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DF21-DC33-314E-8AC1-204108C8F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1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77DA-A460-B74F-89FC-B9670201B3FB}" type="datetimeFigureOut">
              <a:rPr lang="en-US" smtClean="0"/>
              <a:t>1/24/18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DF21-DC33-314E-8AC1-204108C8F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19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77DA-A460-B74F-89FC-B9670201B3FB}" type="datetimeFigureOut">
              <a:rPr lang="en-US" smtClean="0"/>
              <a:t>1/24/18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DF21-DC33-314E-8AC1-204108C8F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84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77DA-A460-B74F-89FC-B9670201B3FB}" type="datetimeFigureOut">
              <a:rPr lang="en-US" smtClean="0"/>
              <a:t>1/24/18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DF21-DC33-314E-8AC1-204108C8F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56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77DA-A460-B74F-89FC-B9670201B3FB}" type="datetimeFigureOut">
              <a:rPr lang="en-US" smtClean="0"/>
              <a:t>1/24/18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DF21-DC33-314E-8AC1-204108C8F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791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77DA-A460-B74F-89FC-B9670201B3FB}" type="datetimeFigureOut">
              <a:rPr lang="en-US" smtClean="0"/>
              <a:t>1/24/18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DF21-DC33-314E-8AC1-204108C8F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272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77DA-A460-B74F-89FC-B9670201B3FB}" type="datetimeFigureOut">
              <a:rPr lang="en-US" smtClean="0"/>
              <a:t>1/24/18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DF21-DC33-314E-8AC1-204108C8F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88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B77DA-A460-B74F-89FC-B9670201B3FB}" type="datetimeFigureOut">
              <a:rPr lang="en-US" smtClean="0"/>
              <a:t>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0DF21-DC33-314E-8AC1-204108C8F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3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Notes </a:t>
            </a:r>
            <a:r>
              <a:rPr lang="en-US" dirty="0" smtClean="0"/>
              <a:t>#8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48063"/>
            <a:ext cx="7161213" cy="1752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Tree Diagrams for Independent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990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450"/>
            <a:ext cx="7772400" cy="8556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Different Types of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08050"/>
            <a:ext cx="8207375" cy="554513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800" dirty="0" smtClean="0"/>
              <a:t>1) Independent Events: Events with replacement, where total count </a:t>
            </a:r>
            <a:r>
              <a:rPr lang="en-US" sz="2800" u="sng" dirty="0" smtClean="0"/>
              <a:t>STAYS THE SAME</a:t>
            </a:r>
            <a:r>
              <a:rPr lang="en-US" sz="2800" dirty="0" smtClean="0"/>
              <a:t>.</a:t>
            </a:r>
          </a:p>
          <a:p>
            <a:pPr marL="0" indent="0">
              <a:buFontTx/>
              <a:buNone/>
              <a:defRPr/>
            </a:pPr>
            <a:endParaRPr lang="en-US" sz="2800" dirty="0"/>
          </a:p>
          <a:p>
            <a:pPr marL="0" indent="0">
              <a:buFontTx/>
              <a:buNone/>
              <a:defRPr/>
            </a:pPr>
            <a:r>
              <a:rPr lang="en-US" sz="2800" dirty="0" smtClean="0"/>
              <a:t>Ex: Pick an item from a bag, then putting it         </a:t>
            </a:r>
          </a:p>
          <a:p>
            <a:pPr marL="0" indent="0">
              <a:buFontTx/>
              <a:buNone/>
              <a:defRPr/>
            </a:pPr>
            <a:r>
              <a:rPr lang="en-US" sz="2800" dirty="0"/>
              <a:t> </a:t>
            </a:r>
            <a:r>
              <a:rPr lang="en-US" sz="2800" dirty="0" smtClean="0"/>
              <a:t>      back into the bag OR replacing the item.</a:t>
            </a:r>
          </a:p>
          <a:p>
            <a:pPr marL="0" indent="0">
              <a:buFontTx/>
              <a:buNone/>
              <a:defRPr/>
            </a:pPr>
            <a:endParaRPr lang="en-US" sz="2800" dirty="0" smtClean="0"/>
          </a:p>
          <a:p>
            <a:pPr marL="0" indent="0">
              <a:buFontTx/>
              <a:buNone/>
              <a:defRPr/>
            </a:pPr>
            <a:r>
              <a:rPr lang="en-US" sz="2800" dirty="0" smtClean="0"/>
              <a:t>2) Dependent Events: Events with no replacement, where total count </a:t>
            </a:r>
            <a:r>
              <a:rPr lang="en-US" sz="2800" u="sng" dirty="0" smtClean="0"/>
              <a:t>CHANGES</a:t>
            </a:r>
            <a:r>
              <a:rPr lang="en-US" sz="2800" dirty="0" smtClean="0"/>
              <a:t> from previous count.</a:t>
            </a:r>
          </a:p>
          <a:p>
            <a:pPr marL="0" indent="0">
              <a:buFontTx/>
              <a:buNone/>
              <a:defRPr/>
            </a:pPr>
            <a:endParaRPr lang="en-US" sz="2800" dirty="0"/>
          </a:p>
          <a:p>
            <a:pPr marL="0" indent="0">
              <a:buFontTx/>
              <a:buNone/>
              <a:defRPr/>
            </a:pPr>
            <a:r>
              <a:rPr lang="en-US" sz="2800" dirty="0" smtClean="0"/>
              <a:t>Ex: Pick an item from a bag, leave it out, and select another item from the bag.</a:t>
            </a:r>
          </a:p>
          <a:p>
            <a:pPr marL="0" indent="0">
              <a:buFontTx/>
              <a:buNone/>
              <a:defRPr/>
            </a:pPr>
            <a:endParaRPr lang="en-US" dirty="0" smtClean="0"/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864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1106488" y="2344738"/>
            <a:ext cx="441325" cy="27701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>
              <a:solidFill>
                <a:prstClr val="white"/>
              </a:solidFill>
              <a:latin typeface="Arial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539750" y="2817813"/>
            <a:ext cx="1728788" cy="9715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39750" y="3789363"/>
            <a:ext cx="1728788" cy="9715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276600" y="2133600"/>
            <a:ext cx="1800225" cy="68421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276600" y="2817813"/>
            <a:ext cx="1800225" cy="6826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290888" y="4076700"/>
            <a:ext cx="1800225" cy="68421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276600" y="4760913"/>
            <a:ext cx="1800225" cy="68421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23850" y="836613"/>
            <a:ext cx="847725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I flip two coins, what is the probability that I get two heads?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05050" y="2616200"/>
            <a:ext cx="927100" cy="4016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Heads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305050" y="4560888"/>
            <a:ext cx="911225" cy="4000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Tails 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116513" y="1933575"/>
            <a:ext cx="927100" cy="4000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Heads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116513" y="3300413"/>
            <a:ext cx="911225" cy="4016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Tails  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116513" y="3876675"/>
            <a:ext cx="927100" cy="4000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Heads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116513" y="5245100"/>
            <a:ext cx="911225" cy="4000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Tails  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06488" y="2693988"/>
            <a:ext cx="44132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u="sng" dirty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 1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106488" y="4222750"/>
            <a:ext cx="44132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u="sng" dirty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 1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970338" y="5084763"/>
            <a:ext cx="44132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u="sng" dirty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 1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970338" y="3802063"/>
            <a:ext cx="44132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u="sng" dirty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 1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70338" y="3143250"/>
            <a:ext cx="44132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u="sng" dirty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 1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970338" y="1846263"/>
            <a:ext cx="44132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u="sng" dirty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 1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389688" y="1941513"/>
            <a:ext cx="2476500" cy="64611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P(HH) =      x       =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    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246938" y="1936750"/>
            <a:ext cx="412750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u="sng" dirty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 1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823200" y="1933575"/>
            <a:ext cx="414338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u="sng" dirty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 1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396288" y="1943100"/>
            <a:ext cx="411162" cy="5857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u="sng" dirty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 1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4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389688" y="3054350"/>
            <a:ext cx="2476500" cy="6477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P(HT) =      x       =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    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246938" y="3051175"/>
            <a:ext cx="412750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u="sng" dirty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 1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823200" y="3046413"/>
            <a:ext cx="414338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u="sng" dirty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 1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396288" y="3057525"/>
            <a:ext cx="411162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u="sng" dirty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 1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4</a:t>
            </a:r>
          </a:p>
        </p:txBody>
      </p:sp>
      <p:grpSp>
        <p:nvGrpSpPr>
          <p:cNvPr id="55" name="Group 54"/>
          <p:cNvGrpSpPr>
            <a:grpSpLocks/>
          </p:cNvGrpSpPr>
          <p:nvPr/>
        </p:nvGrpSpPr>
        <p:grpSpPr bwMode="auto">
          <a:xfrm>
            <a:off x="6389688" y="3876675"/>
            <a:ext cx="2476500" cy="655638"/>
            <a:chOff x="6389689" y="4092825"/>
            <a:chExt cx="2476027" cy="654768"/>
          </a:xfrm>
        </p:grpSpPr>
        <p:sp>
          <p:nvSpPr>
            <p:cNvPr id="41" name="TextBox 40"/>
            <p:cNvSpPr txBox="1"/>
            <p:nvPr/>
          </p:nvSpPr>
          <p:spPr>
            <a:xfrm>
              <a:off x="6389689" y="4100752"/>
              <a:ext cx="2476027" cy="64684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8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P(TH) =      x       =   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8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     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246775" y="4097582"/>
              <a:ext cx="414258" cy="58342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600" u="sng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 1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6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822927" y="4092825"/>
              <a:ext cx="414259" cy="58501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600" u="sng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 1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6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395906" y="4103923"/>
              <a:ext cx="412671" cy="5850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600" u="sng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 1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6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4</a:t>
              </a:r>
            </a:p>
          </p:txBody>
        </p:sp>
      </p:grpSp>
      <p:grpSp>
        <p:nvGrpSpPr>
          <p:cNvPr id="56" name="Group 55"/>
          <p:cNvGrpSpPr>
            <a:grpSpLocks/>
          </p:cNvGrpSpPr>
          <p:nvPr/>
        </p:nvGrpSpPr>
        <p:grpSpPr bwMode="auto">
          <a:xfrm>
            <a:off x="6386513" y="4991100"/>
            <a:ext cx="2476500" cy="654050"/>
            <a:chOff x="6386777" y="5206535"/>
            <a:chExt cx="2476027" cy="654768"/>
          </a:xfrm>
        </p:grpSpPr>
        <p:sp>
          <p:nvSpPr>
            <p:cNvPr id="46" name="TextBox 45"/>
            <p:cNvSpPr txBox="1"/>
            <p:nvPr/>
          </p:nvSpPr>
          <p:spPr>
            <a:xfrm>
              <a:off x="6386777" y="5214482"/>
              <a:ext cx="2476027" cy="64682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8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P(TT) =</a:t>
              </a:r>
              <a:r>
                <a:rPr lang="en-GB" sz="12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 </a:t>
              </a:r>
              <a:r>
                <a:rPr lang="en-GB" sz="18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      x       =   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8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     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243863" y="5211303"/>
              <a:ext cx="414258" cy="58484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600" u="sng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 1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6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820015" y="5206535"/>
              <a:ext cx="414259" cy="58484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600" u="sng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 1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6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8392994" y="5217660"/>
              <a:ext cx="412671" cy="58484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600" u="sng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 1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6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4</a:t>
              </a: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2314575" y="1477963"/>
            <a:ext cx="852488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u="sng" dirty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Coin 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141913" y="1477963"/>
            <a:ext cx="850900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u="sng" dirty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Coin 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95288" y="5283200"/>
            <a:ext cx="2016125" cy="9223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Probabilities on each branch add up to 1</a:t>
            </a:r>
          </a:p>
        </p:txBody>
      </p:sp>
      <p:sp>
        <p:nvSpPr>
          <p:cNvPr id="57" name="Rectangle 56"/>
          <p:cNvSpPr/>
          <p:nvPr/>
        </p:nvSpPr>
        <p:spPr>
          <a:xfrm>
            <a:off x="8426450" y="1946275"/>
            <a:ext cx="441325" cy="3698875"/>
          </a:xfrm>
          <a:prstGeom prst="rect">
            <a:avLst/>
          </a:prstGeom>
          <a:solidFill>
            <a:srgbClr val="FFFF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>
              <a:solidFill>
                <a:prstClr val="white"/>
              </a:solidFill>
              <a:latin typeface="Arial"/>
            </a:endParaRPr>
          </a:p>
        </p:txBody>
      </p:sp>
      <p:cxnSp>
        <p:nvCxnSpPr>
          <p:cNvPr id="59" name="Straight Connector 58"/>
          <p:cNvCxnSpPr>
            <a:endCxn id="17" idx="1"/>
          </p:cNvCxnSpPr>
          <p:nvPr/>
        </p:nvCxnSpPr>
        <p:spPr>
          <a:xfrm flipV="1">
            <a:off x="539750" y="2817813"/>
            <a:ext cx="1727200" cy="97155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3290888" y="2133600"/>
            <a:ext cx="1785937" cy="684213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539750" y="2817813"/>
            <a:ext cx="1727200" cy="97155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3290888" y="2806700"/>
            <a:ext cx="1785937" cy="684213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539750" y="3789363"/>
            <a:ext cx="1728788" cy="973137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3290888" y="4078288"/>
            <a:ext cx="1785937" cy="684212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552450" y="3802063"/>
            <a:ext cx="1727200" cy="97155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303588" y="4760913"/>
            <a:ext cx="1784350" cy="684212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627313" y="5721350"/>
            <a:ext cx="2719387" cy="9223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Possible outcomes are shown on the end of the branches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676900" y="5734050"/>
            <a:ext cx="2719388" cy="9223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Multiply along the branches to work out the probabilities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19925" y="838200"/>
            <a:ext cx="1403350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DA1F28">
                    <a:lumMod val="75000"/>
                  </a:srgbClr>
                </a:solidFill>
                <a:latin typeface="Arial"/>
                <a:ea typeface="+mn-ea"/>
                <a:cs typeface="+mn-cs"/>
              </a:rPr>
              <a:t>P(HH) = </a:t>
            </a:r>
            <a:r>
              <a:rPr lang="en-GB" sz="2000" u="sng" dirty="0">
                <a:solidFill>
                  <a:srgbClr val="DA1F28">
                    <a:lumMod val="75000"/>
                  </a:srgbClr>
                </a:solidFill>
                <a:latin typeface="Arial"/>
                <a:ea typeface="+mn-ea"/>
                <a:cs typeface="+mn-cs"/>
              </a:rPr>
              <a:t> 1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DA1F28">
                    <a:lumMod val="75000"/>
                  </a:srgbClr>
                </a:solidFill>
                <a:latin typeface="Arial"/>
                <a:ea typeface="+mn-ea"/>
                <a:cs typeface="+mn-cs"/>
              </a:rPr>
              <a:t>               4 </a:t>
            </a:r>
            <a:r>
              <a:rPr lang="en-GB" sz="1200" dirty="0">
                <a:solidFill>
                  <a:srgbClr val="DA1F28">
                    <a:lumMod val="75000"/>
                  </a:srgbClr>
                </a:solidFill>
                <a:latin typeface="Arial"/>
                <a:ea typeface="+mn-ea"/>
                <a:cs typeface="+mn-cs"/>
              </a:rPr>
              <a:t> </a:t>
            </a:r>
            <a:endParaRPr lang="en-GB" sz="2000" dirty="0">
              <a:solidFill>
                <a:srgbClr val="DA1F28">
                  <a:lumMod val="75000"/>
                </a:srgb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35496" y="3573016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prstClr val="white"/>
                </a:solidFill>
                <a:latin typeface="Arial"/>
              </a:rPr>
              <a:t>?</a:t>
            </a:r>
          </a:p>
        </p:txBody>
      </p:sp>
      <p:sp>
        <p:nvSpPr>
          <p:cNvPr id="36913" name="TextBox 2"/>
          <p:cNvSpPr txBox="1">
            <a:spLocks noChangeArrowheads="1"/>
          </p:cNvSpPr>
          <p:nvPr/>
        </p:nvSpPr>
        <p:spPr bwMode="auto">
          <a:xfrm>
            <a:off x="971550" y="260350"/>
            <a:ext cx="7454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 dirty="0"/>
              <a:t>Tree Diagram Review (for Independent Events)</a:t>
            </a:r>
          </a:p>
        </p:txBody>
      </p:sp>
    </p:spTree>
    <p:extLst>
      <p:ext uri="{BB962C8B-B14F-4D97-AF65-F5344CB8AC3E}">
        <p14:creationId xmlns:p14="http://schemas.microsoft.com/office/powerpoint/2010/main" val="2399499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2" grpId="1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0"/>
      <p:bldP spid="25" grpId="0"/>
      <p:bldP spid="26" grpId="0"/>
      <p:bldP spid="28" grpId="0"/>
      <p:bldP spid="29" grpId="0"/>
      <p:bldP spid="31" grpId="0" animBg="1"/>
      <p:bldP spid="32" grpId="0"/>
      <p:bldP spid="33" grpId="0"/>
      <p:bldP spid="34" grpId="0"/>
      <p:bldP spid="36" grpId="0" animBg="1"/>
      <p:bldP spid="37" grpId="0"/>
      <p:bldP spid="38" grpId="0"/>
      <p:bldP spid="39" grpId="0"/>
      <p:bldP spid="50" grpId="0" animBg="1"/>
      <p:bldP spid="51" grpId="0" animBg="1"/>
      <p:bldP spid="53" grpId="0" animBg="1"/>
      <p:bldP spid="57" grpId="0" animBg="1"/>
      <p:bldP spid="69" grpId="0" animBg="1"/>
      <p:bldP spid="70" grpId="0" animBg="1"/>
      <p:bldP spid="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457200" y="130175"/>
            <a:ext cx="8229600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defRPr/>
            </a:pPr>
            <a:r>
              <a:rPr lang="en-GB" sz="3200" dirty="0">
                <a:solidFill>
                  <a:schemeClr val="tx2"/>
                </a:solidFill>
                <a:latin typeface="Arial" charset="0"/>
                <a:cs typeface="Times New Roman" charset="0"/>
              </a:rPr>
              <a:t>Independent Events</a:t>
            </a:r>
          </a:p>
        </p:txBody>
      </p:sp>
      <p:sp>
        <p:nvSpPr>
          <p:cNvPr id="23554" name="Rectangle 1"/>
          <p:cNvSpPr>
            <a:spLocks noChangeArrowheads="1"/>
          </p:cNvSpPr>
          <p:nvPr/>
        </p:nvSpPr>
        <p:spPr bwMode="auto">
          <a:xfrm>
            <a:off x="468313" y="850900"/>
            <a:ext cx="8170862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/>
              <a:t>Ex 1: A bag contains 3 Dark Chocolate Kisses and 5 White Chocolate Kisses. Paul picks a Kiss at random from the bag and replaces it back in the bag. He mixes the Kisses in the bag and then picks another at random from the bag. </a:t>
            </a:r>
          </a:p>
        </p:txBody>
      </p:sp>
      <p:sp>
        <p:nvSpPr>
          <p:cNvPr id="23555" name="TextBox 2"/>
          <p:cNvSpPr txBox="1">
            <a:spLocks noChangeArrowheads="1"/>
          </p:cNvSpPr>
          <p:nvPr/>
        </p:nvSpPr>
        <p:spPr bwMode="auto">
          <a:xfrm>
            <a:off x="323850" y="2420938"/>
            <a:ext cx="1800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/>
              <a:t>Set-up</a:t>
            </a:r>
          </a:p>
        </p:txBody>
      </p:sp>
      <p:sp>
        <p:nvSpPr>
          <p:cNvPr id="23556" name="TextBox 3"/>
          <p:cNvSpPr txBox="1">
            <a:spLocks noChangeArrowheads="1"/>
          </p:cNvSpPr>
          <p:nvPr/>
        </p:nvSpPr>
        <p:spPr bwMode="auto">
          <a:xfrm>
            <a:off x="225425" y="3284538"/>
            <a:ext cx="59467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2. Determine Total Sum: 3 D + 5 W = 8 Kisses</a:t>
            </a:r>
          </a:p>
        </p:txBody>
      </p:sp>
      <p:sp>
        <p:nvSpPr>
          <p:cNvPr id="23557" name="TextBox 4"/>
          <p:cNvSpPr txBox="1">
            <a:spLocks noChangeArrowheads="1"/>
          </p:cNvSpPr>
          <p:nvPr/>
        </p:nvSpPr>
        <p:spPr bwMode="auto">
          <a:xfrm>
            <a:off x="212725" y="3716338"/>
            <a:ext cx="49355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3. Determine Probability for each item</a:t>
            </a:r>
          </a:p>
        </p:txBody>
      </p:sp>
      <p:sp>
        <p:nvSpPr>
          <p:cNvPr id="23558" name="TextBox 6"/>
          <p:cNvSpPr txBox="1">
            <a:spLocks noChangeArrowheads="1"/>
          </p:cNvSpPr>
          <p:nvPr/>
        </p:nvSpPr>
        <p:spPr bwMode="auto">
          <a:xfrm>
            <a:off x="250825" y="2852738"/>
            <a:ext cx="86026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1. Assign Symbols to the Choices: D = Dark Choc.; W: White Choc.  </a:t>
            </a:r>
          </a:p>
        </p:txBody>
      </p:sp>
      <p:pic>
        <p:nvPicPr>
          <p:cNvPr id="38919" name="Picture 1" descr="Screen Shot 2016-01-19 at 10.47.0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4941888"/>
            <a:ext cx="1871663" cy="185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0" name="TextBox 2"/>
          <p:cNvSpPr txBox="1">
            <a:spLocks noChangeArrowheads="1"/>
          </p:cNvSpPr>
          <p:nvPr/>
        </p:nvSpPr>
        <p:spPr bwMode="auto">
          <a:xfrm>
            <a:off x="539750" y="4149725"/>
            <a:ext cx="26066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P(D) = 3/8 or 0.375</a:t>
            </a:r>
          </a:p>
        </p:txBody>
      </p:sp>
      <p:sp>
        <p:nvSpPr>
          <p:cNvPr id="23561" name="TextBox 9"/>
          <p:cNvSpPr txBox="1">
            <a:spLocks noChangeArrowheads="1"/>
          </p:cNvSpPr>
          <p:nvPr/>
        </p:nvSpPr>
        <p:spPr bwMode="auto">
          <a:xfrm>
            <a:off x="3635375" y="4119563"/>
            <a:ext cx="2674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P(W) = 5/8 or 0.625</a:t>
            </a:r>
          </a:p>
        </p:txBody>
      </p:sp>
      <p:sp>
        <p:nvSpPr>
          <p:cNvPr id="23562" name="TextBox 3"/>
          <p:cNvSpPr txBox="1">
            <a:spLocks noChangeArrowheads="1"/>
          </p:cNvSpPr>
          <p:nvPr/>
        </p:nvSpPr>
        <p:spPr bwMode="auto">
          <a:xfrm>
            <a:off x="179388" y="4652963"/>
            <a:ext cx="5219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4. Determine # of Events &amp; # of Choices</a:t>
            </a:r>
          </a:p>
        </p:txBody>
      </p:sp>
      <p:sp>
        <p:nvSpPr>
          <p:cNvPr id="23563" name="TextBox 5"/>
          <p:cNvSpPr txBox="1">
            <a:spLocks noChangeArrowheads="1"/>
          </p:cNvSpPr>
          <p:nvPr/>
        </p:nvSpPr>
        <p:spPr bwMode="auto">
          <a:xfrm>
            <a:off x="611188" y="5084763"/>
            <a:ext cx="65468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# of Events: TWO EVENTS (</a:t>
            </a:r>
            <a:r>
              <a:rPr lang="en-US" u="sng" dirty="0"/>
              <a:t>1</a:t>
            </a:r>
            <a:r>
              <a:rPr lang="en-US" u="sng" baseline="30000" dirty="0"/>
              <a:t>st</a:t>
            </a:r>
            <a:r>
              <a:rPr lang="en-US" u="sng" dirty="0"/>
              <a:t> Draw &amp; 2</a:t>
            </a:r>
            <a:r>
              <a:rPr lang="en-US" u="sng" baseline="30000" dirty="0"/>
              <a:t>nd</a:t>
            </a:r>
            <a:r>
              <a:rPr lang="en-US" u="sng" dirty="0"/>
              <a:t> Draw)</a:t>
            </a:r>
          </a:p>
          <a:p>
            <a:pPr eaLnBrk="1" hangingPunct="1"/>
            <a:r>
              <a:rPr lang="en-US" dirty="0"/>
              <a:t># of Choices: </a:t>
            </a:r>
            <a:r>
              <a:rPr lang="en-US" u="sng" dirty="0"/>
              <a:t>D or W </a:t>
            </a:r>
          </a:p>
        </p:txBody>
      </p:sp>
      <p:sp>
        <p:nvSpPr>
          <p:cNvPr id="23564" name="TextBox 6"/>
          <p:cNvSpPr txBox="1">
            <a:spLocks noChangeArrowheads="1"/>
          </p:cNvSpPr>
          <p:nvPr/>
        </p:nvSpPr>
        <p:spPr bwMode="auto">
          <a:xfrm>
            <a:off x="250825" y="5919788"/>
            <a:ext cx="32877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5. Create a Tree Diagram</a:t>
            </a:r>
          </a:p>
        </p:txBody>
      </p:sp>
    </p:spTree>
    <p:extLst>
      <p:ext uri="{BB962C8B-B14F-4D97-AF65-F5344CB8AC3E}">
        <p14:creationId xmlns:p14="http://schemas.microsoft.com/office/powerpoint/2010/main" val="1932185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/>
      <p:bldP spid="23556" grpId="0"/>
      <p:bldP spid="23557" grpId="0"/>
      <p:bldP spid="23558" grpId="0"/>
      <p:bldP spid="23560" grpId="0"/>
      <p:bldP spid="23561" grpId="0"/>
      <p:bldP spid="23562" grpId="0"/>
      <p:bldP spid="23563" grpId="0"/>
      <p:bldP spid="2356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23850" y="44450"/>
            <a:ext cx="82296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defRPr/>
            </a:pPr>
            <a:r>
              <a:rPr lang="en-GB" sz="3200" dirty="0">
                <a:solidFill>
                  <a:schemeClr val="tx2"/>
                </a:solidFill>
                <a:latin typeface="Arial" charset="0"/>
                <a:cs typeface="Times New Roman" charset="0"/>
              </a:rPr>
              <a:t>Independent Events</a:t>
            </a:r>
          </a:p>
        </p:txBody>
      </p:sp>
      <p:grpSp>
        <p:nvGrpSpPr>
          <p:cNvPr id="24578" name="Group 3"/>
          <p:cNvGrpSpPr>
            <a:grpSpLocks/>
          </p:cNvGrpSpPr>
          <p:nvPr/>
        </p:nvGrpSpPr>
        <p:grpSpPr bwMode="auto">
          <a:xfrm>
            <a:off x="944563" y="3573463"/>
            <a:ext cx="1368425" cy="1368425"/>
            <a:chOff x="748" y="1888"/>
            <a:chExt cx="862" cy="862"/>
          </a:xfrm>
        </p:grpSpPr>
        <p:sp>
          <p:nvSpPr>
            <p:cNvPr id="6148" name="Line 4"/>
            <p:cNvSpPr>
              <a:spLocks noChangeShapeType="1"/>
            </p:cNvSpPr>
            <p:nvPr/>
          </p:nvSpPr>
          <p:spPr bwMode="auto">
            <a:xfrm flipV="1">
              <a:off x="748" y="1888"/>
              <a:ext cx="862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6149" name="Line 5"/>
            <p:cNvSpPr>
              <a:spLocks noChangeShapeType="1"/>
            </p:cNvSpPr>
            <p:nvPr/>
          </p:nvSpPr>
          <p:spPr bwMode="auto">
            <a:xfrm>
              <a:off x="748" y="2296"/>
              <a:ext cx="817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</p:grpSp>
      <p:grpSp>
        <p:nvGrpSpPr>
          <p:cNvPr id="24579" name="Group 6"/>
          <p:cNvGrpSpPr>
            <a:grpSpLocks/>
          </p:cNvGrpSpPr>
          <p:nvPr/>
        </p:nvGrpSpPr>
        <p:grpSpPr bwMode="auto">
          <a:xfrm>
            <a:off x="2816225" y="2781300"/>
            <a:ext cx="1368425" cy="1368425"/>
            <a:chOff x="748" y="1888"/>
            <a:chExt cx="862" cy="862"/>
          </a:xfrm>
        </p:grpSpPr>
        <p:sp>
          <p:nvSpPr>
            <p:cNvPr id="6151" name="Line 7"/>
            <p:cNvSpPr>
              <a:spLocks noChangeShapeType="1"/>
            </p:cNvSpPr>
            <p:nvPr/>
          </p:nvSpPr>
          <p:spPr bwMode="auto">
            <a:xfrm flipV="1">
              <a:off x="748" y="1888"/>
              <a:ext cx="862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6152" name="Line 8"/>
            <p:cNvSpPr>
              <a:spLocks noChangeShapeType="1"/>
            </p:cNvSpPr>
            <p:nvPr/>
          </p:nvSpPr>
          <p:spPr bwMode="auto">
            <a:xfrm>
              <a:off x="748" y="2296"/>
              <a:ext cx="817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</p:grpSp>
      <p:grpSp>
        <p:nvGrpSpPr>
          <p:cNvPr id="24580" name="Group 9"/>
          <p:cNvGrpSpPr>
            <a:grpSpLocks/>
          </p:cNvGrpSpPr>
          <p:nvPr/>
        </p:nvGrpSpPr>
        <p:grpSpPr bwMode="auto">
          <a:xfrm>
            <a:off x="2771775" y="4508500"/>
            <a:ext cx="1368425" cy="1368425"/>
            <a:chOff x="748" y="1888"/>
            <a:chExt cx="862" cy="862"/>
          </a:xfrm>
        </p:grpSpPr>
        <p:sp>
          <p:nvSpPr>
            <p:cNvPr id="6154" name="Line 10"/>
            <p:cNvSpPr>
              <a:spLocks noChangeShapeType="1"/>
            </p:cNvSpPr>
            <p:nvPr/>
          </p:nvSpPr>
          <p:spPr bwMode="auto">
            <a:xfrm flipV="1">
              <a:off x="748" y="1888"/>
              <a:ext cx="862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6155" name="Line 11"/>
            <p:cNvSpPr>
              <a:spLocks noChangeShapeType="1"/>
            </p:cNvSpPr>
            <p:nvPr/>
          </p:nvSpPr>
          <p:spPr bwMode="auto">
            <a:xfrm>
              <a:off x="748" y="2296"/>
              <a:ext cx="817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</p:grp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2411413" y="3213100"/>
            <a:ext cx="3513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b="1" dirty="0">
                <a:solidFill>
                  <a:srgbClr val="FF0000"/>
                </a:solidFill>
                <a:latin typeface="Arial" charset="0"/>
                <a:cs typeface="Times New Roman" charset="0"/>
              </a:rPr>
              <a:t>D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4140200" y="2540000"/>
            <a:ext cx="4064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b="1" dirty="0">
                <a:solidFill>
                  <a:srgbClr val="008000"/>
                </a:solidFill>
                <a:latin typeface="Arial" charset="0"/>
                <a:cs typeface="Times New Roman" charset="0"/>
              </a:rPr>
              <a:t>D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4086225" y="4335463"/>
            <a:ext cx="40798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b="1" dirty="0">
                <a:solidFill>
                  <a:srgbClr val="008000"/>
                </a:solidFill>
                <a:latin typeface="Arial" charset="0"/>
                <a:cs typeface="Times New Roman" charset="0"/>
              </a:rPr>
              <a:t>D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2292350" y="4840288"/>
            <a:ext cx="40267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b="1" dirty="0">
                <a:solidFill>
                  <a:srgbClr val="FF0000"/>
                </a:solidFill>
                <a:latin typeface="Arial" charset="0"/>
                <a:cs typeface="Times New Roman" charset="0"/>
              </a:rPr>
              <a:t>W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4057650" y="3908425"/>
            <a:ext cx="4794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b="1" dirty="0">
                <a:solidFill>
                  <a:srgbClr val="008000"/>
                </a:solidFill>
                <a:latin typeface="Arial" charset="0"/>
                <a:cs typeface="Times New Roman" charset="0"/>
              </a:rPr>
              <a:t>W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4067175" y="5661025"/>
            <a:ext cx="4794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b="1" dirty="0">
                <a:solidFill>
                  <a:srgbClr val="008000"/>
                </a:solidFill>
                <a:latin typeface="Arial" charset="0"/>
                <a:cs typeface="Times New Roman" charset="0"/>
              </a:rPr>
              <a:t>W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5265738" y="2606675"/>
            <a:ext cx="5180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b="1" dirty="0" smtClean="0">
                <a:solidFill>
                  <a:srgbClr val="FF0000"/>
                </a:solidFill>
                <a:latin typeface="Arial" charset="0"/>
                <a:cs typeface="Times New Roman" charset="0"/>
              </a:rPr>
              <a:t>D</a:t>
            </a:r>
            <a:r>
              <a:rPr lang="en-GB" b="1" dirty="0" smtClean="0">
                <a:solidFill>
                  <a:srgbClr val="008000"/>
                </a:solidFill>
                <a:latin typeface="Arial" charset="0"/>
                <a:cs typeface="Times New Roman" charset="0"/>
              </a:rPr>
              <a:t>D</a:t>
            </a:r>
            <a:endParaRPr lang="en-GB" b="1" dirty="0">
              <a:solidFill>
                <a:srgbClr val="008000"/>
              </a:solidFill>
              <a:latin typeface="Arial" charset="0"/>
              <a:cs typeface="Times New Roman" charset="0"/>
            </a:endParaRP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5265738" y="3908425"/>
            <a:ext cx="5693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b="1" dirty="0">
                <a:solidFill>
                  <a:srgbClr val="FF0000"/>
                </a:solidFill>
                <a:latin typeface="Arial" charset="0"/>
                <a:cs typeface="Times New Roman" charset="0"/>
              </a:rPr>
              <a:t>D</a:t>
            </a:r>
            <a:r>
              <a:rPr lang="en-GB" b="1" dirty="0">
                <a:solidFill>
                  <a:srgbClr val="008000"/>
                </a:solidFill>
                <a:latin typeface="Arial" charset="0"/>
                <a:cs typeface="Times New Roman" charset="0"/>
              </a:rPr>
              <a:t>W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5292725" y="4365625"/>
            <a:ext cx="5692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b="1" dirty="0">
                <a:solidFill>
                  <a:srgbClr val="FF0000"/>
                </a:solidFill>
                <a:latin typeface="Arial" charset="0"/>
                <a:cs typeface="Times New Roman" charset="0"/>
              </a:rPr>
              <a:t>W</a:t>
            </a:r>
            <a:r>
              <a:rPr lang="en-GB" b="1" dirty="0">
                <a:solidFill>
                  <a:srgbClr val="008000"/>
                </a:solidFill>
                <a:latin typeface="Arial" charset="0"/>
                <a:cs typeface="Times New Roman" charset="0"/>
              </a:rPr>
              <a:t>D</a:t>
            </a: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5216525" y="5630863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b="1" dirty="0">
                <a:solidFill>
                  <a:srgbClr val="FF0000"/>
                </a:solidFill>
                <a:latin typeface="Arial" charset="0"/>
                <a:cs typeface="Times New Roman" charset="0"/>
              </a:rPr>
              <a:t>W</a:t>
            </a:r>
            <a:r>
              <a:rPr lang="en-GB" b="1" dirty="0">
                <a:solidFill>
                  <a:srgbClr val="008000"/>
                </a:solidFill>
                <a:latin typeface="Arial" charset="0"/>
                <a:cs typeface="Times New Roman" charset="0"/>
              </a:rPr>
              <a:t>W</a:t>
            </a: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3697288" y="2165350"/>
            <a:ext cx="1235075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2000" b="1" dirty="0">
                <a:solidFill>
                  <a:srgbClr val="008000"/>
                </a:solidFill>
                <a:latin typeface="Arial" charset="0"/>
                <a:cs typeface="Times New Roman" charset="0"/>
              </a:rPr>
              <a:t>2</a:t>
            </a:r>
            <a:r>
              <a:rPr lang="en-GB" sz="2000" b="1" baseline="30000" dirty="0">
                <a:solidFill>
                  <a:srgbClr val="008000"/>
                </a:solidFill>
                <a:latin typeface="Arial" charset="0"/>
                <a:cs typeface="Times New Roman" charset="0"/>
              </a:rPr>
              <a:t>nd</a:t>
            </a:r>
            <a:r>
              <a:rPr lang="en-GB" sz="2000" b="1" dirty="0">
                <a:solidFill>
                  <a:srgbClr val="008000"/>
                </a:solidFill>
                <a:latin typeface="Arial" charset="0"/>
                <a:cs typeface="Times New Roman" charset="0"/>
              </a:rPr>
              <a:t> Draw </a:t>
            </a: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1978025" y="2741613"/>
            <a:ext cx="1154113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2000" b="1" dirty="0">
                <a:solidFill>
                  <a:srgbClr val="FF0000"/>
                </a:solidFill>
                <a:latin typeface="Arial" charset="0"/>
                <a:cs typeface="Times New Roman" charset="0"/>
              </a:rPr>
              <a:t>1</a:t>
            </a:r>
            <a:r>
              <a:rPr lang="en-GB" sz="2000" b="1" baseline="30000" dirty="0">
                <a:solidFill>
                  <a:srgbClr val="FF0000"/>
                </a:solidFill>
                <a:latin typeface="Arial" charset="0"/>
                <a:cs typeface="Times New Roman" charset="0"/>
              </a:rPr>
              <a:t>st </a:t>
            </a:r>
            <a:r>
              <a:rPr lang="en-GB" sz="2000" b="1" dirty="0">
                <a:solidFill>
                  <a:srgbClr val="FF0000"/>
                </a:solidFill>
                <a:latin typeface="Arial" charset="0"/>
                <a:cs typeface="Times New Roman" charset="0"/>
              </a:rPr>
              <a:t>Draw</a:t>
            </a: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1258888" y="3492500"/>
            <a:ext cx="50641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1800" b="1" dirty="0">
                <a:solidFill>
                  <a:srgbClr val="FF0000"/>
                </a:solidFill>
                <a:latin typeface="Arial" charset="0"/>
                <a:cs typeface="Times New Roman" charset="0"/>
              </a:rPr>
              <a:t>3/8</a:t>
            </a: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1331913" y="4772025"/>
            <a:ext cx="5048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1800" b="1" dirty="0">
                <a:solidFill>
                  <a:srgbClr val="8585E0"/>
                </a:solidFill>
                <a:latin typeface="Arial" charset="0"/>
                <a:cs typeface="Times New Roman" charset="0"/>
              </a:rPr>
              <a:t>5/8</a:t>
            </a: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6084888" y="2636838"/>
            <a:ext cx="3030537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2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cs typeface="Times New Roman" charset="0"/>
              </a:rPr>
              <a:t>P(</a:t>
            </a:r>
            <a:r>
              <a:rPr lang="en-GB" sz="2200" b="1" dirty="0">
                <a:solidFill>
                  <a:srgbClr val="FF0000"/>
                </a:solidFill>
                <a:latin typeface="Arial" charset="0"/>
                <a:cs typeface="Times New Roman" charset="0"/>
              </a:rPr>
              <a:t>D</a:t>
            </a:r>
            <a:r>
              <a:rPr lang="en-GB" sz="2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cs typeface="Times New Roman" charset="0"/>
              </a:rPr>
              <a:t>,</a:t>
            </a:r>
            <a:r>
              <a:rPr lang="en-GB" sz="2200" b="1" dirty="0">
                <a:solidFill>
                  <a:srgbClr val="008000"/>
                </a:solidFill>
                <a:latin typeface="Arial" charset="0"/>
                <a:cs typeface="Times New Roman" charset="0"/>
              </a:rPr>
              <a:t>D</a:t>
            </a:r>
            <a:r>
              <a:rPr lang="en-GB" sz="2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cs typeface="Times New Roman" charset="0"/>
              </a:rPr>
              <a:t>): 3/8 x 3/8=9/64</a:t>
            </a: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6084888" y="3908425"/>
            <a:ext cx="309245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2200" b="1" dirty="0">
                <a:solidFill>
                  <a:srgbClr val="262626"/>
                </a:solidFill>
                <a:latin typeface="Arial" charset="0"/>
                <a:cs typeface="Times New Roman" charset="0"/>
              </a:rPr>
              <a:t>P(</a:t>
            </a:r>
            <a:r>
              <a:rPr lang="en-GB" sz="2200" b="1" dirty="0">
                <a:solidFill>
                  <a:srgbClr val="FF0000"/>
                </a:solidFill>
                <a:latin typeface="Arial" charset="0"/>
                <a:cs typeface="Times New Roman" charset="0"/>
              </a:rPr>
              <a:t>D</a:t>
            </a:r>
            <a:r>
              <a:rPr lang="en-GB" sz="2200" b="1" dirty="0">
                <a:solidFill>
                  <a:srgbClr val="262626"/>
                </a:solidFill>
                <a:latin typeface="Arial" charset="0"/>
                <a:cs typeface="Times New Roman" charset="0"/>
              </a:rPr>
              <a:t>,</a:t>
            </a:r>
            <a:r>
              <a:rPr lang="en-GB" sz="2200" b="1" dirty="0">
                <a:solidFill>
                  <a:srgbClr val="008000"/>
                </a:solidFill>
                <a:latin typeface="Arial" charset="0"/>
                <a:cs typeface="Times New Roman" charset="0"/>
              </a:rPr>
              <a:t>W</a:t>
            </a:r>
            <a:r>
              <a:rPr lang="en-GB" sz="2200" b="1" dirty="0">
                <a:solidFill>
                  <a:srgbClr val="262626"/>
                </a:solidFill>
                <a:latin typeface="Arial" charset="0"/>
                <a:cs typeface="Times New Roman" charset="0"/>
              </a:rPr>
              <a:t>): 3/8x5/8=15/64</a:t>
            </a: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6084888" y="4365625"/>
            <a:ext cx="307657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2200" b="1" dirty="0">
                <a:latin typeface="Arial" charset="0"/>
                <a:cs typeface="Times New Roman" charset="0"/>
              </a:rPr>
              <a:t>P(</a:t>
            </a:r>
            <a:r>
              <a:rPr lang="en-GB" sz="2200" b="1" dirty="0">
                <a:solidFill>
                  <a:srgbClr val="FF0000"/>
                </a:solidFill>
                <a:latin typeface="Arial" charset="0"/>
                <a:cs typeface="Times New Roman" charset="0"/>
              </a:rPr>
              <a:t>W</a:t>
            </a:r>
            <a:r>
              <a:rPr lang="en-GB" sz="2200" b="1" dirty="0">
                <a:latin typeface="Arial" charset="0"/>
                <a:cs typeface="Times New Roman" charset="0"/>
              </a:rPr>
              <a:t>,</a:t>
            </a:r>
            <a:r>
              <a:rPr lang="en-GB" sz="2200" b="1" dirty="0">
                <a:solidFill>
                  <a:srgbClr val="008000"/>
                </a:solidFill>
                <a:latin typeface="Arial" charset="0"/>
                <a:cs typeface="Times New Roman" charset="0"/>
              </a:rPr>
              <a:t>D</a:t>
            </a:r>
            <a:r>
              <a:rPr lang="en-GB" sz="2200" b="1" dirty="0">
                <a:latin typeface="Arial" charset="0"/>
                <a:cs typeface="Times New Roman" charset="0"/>
              </a:rPr>
              <a:t>): </a:t>
            </a:r>
            <a:r>
              <a:rPr lang="en-GB" sz="2200" b="1" dirty="0">
                <a:solidFill>
                  <a:srgbClr val="000000"/>
                </a:solidFill>
                <a:latin typeface="Arial" charset="0"/>
                <a:cs typeface="Times New Roman" charset="0"/>
              </a:rPr>
              <a:t>5/8x3/8=15/64</a:t>
            </a:r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6156325" y="5661025"/>
            <a:ext cx="32400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GB" sz="2200" b="1" dirty="0">
                <a:latin typeface="Arial" charset="0"/>
                <a:cs typeface="Times New Roman" charset="0"/>
              </a:rPr>
              <a:t>P(</a:t>
            </a:r>
            <a:r>
              <a:rPr lang="en-GB" sz="2200" b="1" dirty="0">
                <a:solidFill>
                  <a:srgbClr val="FF0000"/>
                </a:solidFill>
                <a:latin typeface="Arial" charset="0"/>
                <a:cs typeface="Times New Roman" charset="0"/>
              </a:rPr>
              <a:t>W</a:t>
            </a:r>
            <a:r>
              <a:rPr lang="en-GB" sz="2200" b="1" dirty="0">
                <a:solidFill>
                  <a:srgbClr val="000000"/>
                </a:solidFill>
                <a:latin typeface="Arial" charset="0"/>
                <a:cs typeface="Times New Roman" charset="0"/>
              </a:rPr>
              <a:t>,</a:t>
            </a:r>
            <a:r>
              <a:rPr lang="en-GB" sz="2200" b="1" dirty="0">
                <a:solidFill>
                  <a:srgbClr val="008000"/>
                </a:solidFill>
                <a:latin typeface="Arial" charset="0"/>
                <a:cs typeface="Times New Roman" charset="0"/>
              </a:rPr>
              <a:t>W</a:t>
            </a:r>
            <a:r>
              <a:rPr lang="en-GB" sz="2200" b="1" dirty="0">
                <a:latin typeface="Arial" charset="0"/>
                <a:cs typeface="Times New Roman" charset="0"/>
              </a:rPr>
              <a:t>):</a:t>
            </a:r>
            <a:r>
              <a:rPr lang="en-GB" sz="2200" b="1" dirty="0">
                <a:solidFill>
                  <a:srgbClr val="000000"/>
                </a:solidFill>
                <a:latin typeface="Arial" charset="0"/>
                <a:cs typeface="Times New Roman" charset="0"/>
              </a:rPr>
              <a:t>5/8x5/8=25/64</a:t>
            </a:r>
          </a:p>
        </p:txBody>
      </p:sp>
      <p:pic>
        <p:nvPicPr>
          <p:cNvPr id="3" name="Picture 2" descr="Screen Shot 2016-01-20 at 12.00.56 AM.png"/>
          <p:cNvPicPr>
            <a:picLocks noChangeAspect="1"/>
          </p:cNvPicPr>
          <p:nvPr/>
        </p:nvPicPr>
        <p:blipFill>
          <a:blip r:embed="rId2">
            <a:alphaModFix amt="5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8" y="3573463"/>
            <a:ext cx="895350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58823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Text Box 24"/>
          <p:cNvSpPr txBox="1">
            <a:spLocks noChangeArrowheads="1"/>
          </p:cNvSpPr>
          <p:nvPr/>
        </p:nvSpPr>
        <p:spPr bwMode="auto">
          <a:xfrm>
            <a:off x="3275013" y="2700338"/>
            <a:ext cx="50482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1800" b="1" dirty="0">
                <a:solidFill>
                  <a:srgbClr val="FF0000"/>
                </a:solidFill>
                <a:latin typeface="Arial" charset="0"/>
                <a:cs typeface="Times New Roman" charset="0"/>
              </a:rPr>
              <a:t>3/8</a:t>
            </a:r>
          </a:p>
        </p:txBody>
      </p:sp>
      <p:sp>
        <p:nvSpPr>
          <p:cNvPr id="42" name="Text Box 25"/>
          <p:cNvSpPr txBox="1">
            <a:spLocks noChangeArrowheads="1"/>
          </p:cNvSpPr>
          <p:nvPr/>
        </p:nvSpPr>
        <p:spPr bwMode="auto">
          <a:xfrm>
            <a:off x="3130550" y="3779838"/>
            <a:ext cx="5048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1800" b="1" dirty="0">
                <a:solidFill>
                  <a:srgbClr val="8585E0"/>
                </a:solidFill>
                <a:latin typeface="Arial" charset="0"/>
                <a:cs typeface="Times New Roman" charset="0"/>
              </a:rPr>
              <a:t>5/8</a:t>
            </a:r>
          </a:p>
        </p:txBody>
      </p:sp>
      <p:sp>
        <p:nvSpPr>
          <p:cNvPr id="39962" name="TextBox 42"/>
          <p:cNvSpPr txBox="1">
            <a:spLocks noChangeArrowheads="1"/>
          </p:cNvSpPr>
          <p:nvPr/>
        </p:nvSpPr>
        <p:spPr bwMode="auto">
          <a:xfrm>
            <a:off x="179388" y="5876925"/>
            <a:ext cx="2606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P(D) = 3/8 or 0.375</a:t>
            </a:r>
          </a:p>
        </p:txBody>
      </p:sp>
      <p:sp>
        <p:nvSpPr>
          <p:cNvPr id="39963" name="TextBox 43"/>
          <p:cNvSpPr txBox="1">
            <a:spLocks noChangeArrowheads="1"/>
          </p:cNvSpPr>
          <p:nvPr/>
        </p:nvSpPr>
        <p:spPr bwMode="auto">
          <a:xfrm>
            <a:off x="168275" y="6308725"/>
            <a:ext cx="2674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P(W) = 5/8 or 0.625</a:t>
            </a:r>
          </a:p>
        </p:txBody>
      </p:sp>
      <p:pic>
        <p:nvPicPr>
          <p:cNvPr id="39964" name="Picture 44" descr="Screen Shot 2016-01-19 at 10.47.0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0"/>
            <a:ext cx="1379538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Text Box 24"/>
          <p:cNvSpPr txBox="1">
            <a:spLocks noChangeArrowheads="1"/>
          </p:cNvSpPr>
          <p:nvPr/>
        </p:nvSpPr>
        <p:spPr bwMode="auto">
          <a:xfrm>
            <a:off x="3059113" y="4500563"/>
            <a:ext cx="50641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1800" b="1" dirty="0">
                <a:solidFill>
                  <a:srgbClr val="FF0000"/>
                </a:solidFill>
                <a:latin typeface="Arial" charset="0"/>
                <a:cs typeface="Times New Roman" charset="0"/>
              </a:rPr>
              <a:t>3/8</a:t>
            </a:r>
          </a:p>
        </p:txBody>
      </p:sp>
      <p:sp>
        <p:nvSpPr>
          <p:cNvPr id="48" name="Text Box 25"/>
          <p:cNvSpPr txBox="1">
            <a:spLocks noChangeArrowheads="1"/>
          </p:cNvSpPr>
          <p:nvPr/>
        </p:nvSpPr>
        <p:spPr bwMode="auto">
          <a:xfrm>
            <a:off x="3132138" y="5516563"/>
            <a:ext cx="5048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1800" b="1" dirty="0">
                <a:solidFill>
                  <a:srgbClr val="8585E0"/>
                </a:solidFill>
                <a:latin typeface="Arial" charset="0"/>
                <a:cs typeface="Times New Roman" charset="0"/>
              </a:rPr>
              <a:t>5/8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076825" y="2174875"/>
            <a:ext cx="1311275" cy="4619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Outcome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864350" y="2174875"/>
            <a:ext cx="1739900" cy="461963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Probabilities</a:t>
            </a:r>
          </a:p>
        </p:txBody>
      </p:sp>
      <p:sp>
        <p:nvSpPr>
          <p:cNvPr id="39969" name="TextBox 6"/>
          <p:cNvSpPr txBox="1">
            <a:spLocks noChangeArrowheads="1"/>
          </p:cNvSpPr>
          <p:nvPr/>
        </p:nvSpPr>
        <p:spPr bwMode="auto">
          <a:xfrm>
            <a:off x="179388" y="836613"/>
            <a:ext cx="79565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Q#1: What is the probability that Paul picks 2 dark chocolates?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79388" y="1341438"/>
            <a:ext cx="84978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6600"/>
                </a:solidFill>
              </a:rPr>
              <a:t>ANS: Paul’s probability of picking 2 dark chocolates is  .14 or 9/64.</a:t>
            </a:r>
          </a:p>
        </p:txBody>
      </p:sp>
    </p:spTree>
    <p:extLst>
      <p:ext uri="{BB962C8B-B14F-4D97-AF65-F5344CB8AC3E}">
        <p14:creationId xmlns:p14="http://schemas.microsoft.com/office/powerpoint/2010/main" val="2537975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6" grpId="0"/>
      <p:bldP spid="6157" grpId="0"/>
      <p:bldP spid="6158" grpId="0"/>
      <p:bldP spid="6159" grpId="0"/>
      <p:bldP spid="6160" grpId="0"/>
      <p:bldP spid="6161" grpId="0"/>
      <p:bldP spid="6162" grpId="0"/>
      <p:bldP spid="6163" grpId="0"/>
      <p:bldP spid="6164" grpId="0"/>
      <p:bldP spid="6165" grpId="0"/>
      <p:bldP spid="6168" grpId="0"/>
      <p:bldP spid="6169" grpId="0"/>
      <p:bldP spid="6174" grpId="0"/>
      <p:bldP spid="6175" grpId="0"/>
      <p:bldP spid="6176" grpId="0"/>
      <p:bldP spid="6177" grpId="0"/>
      <p:bldP spid="41" grpId="0"/>
      <p:bldP spid="42" grpId="0"/>
      <p:bldP spid="47" grpId="0"/>
      <p:bldP spid="48" grpId="0"/>
      <p:bldP spid="5" grpId="0" animBg="1"/>
      <p:bldP spid="6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23850" y="44450"/>
            <a:ext cx="82296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defRPr/>
            </a:pPr>
            <a:r>
              <a:rPr lang="en-GB" sz="3200" dirty="0">
                <a:solidFill>
                  <a:schemeClr val="tx2"/>
                </a:solidFill>
                <a:latin typeface="Arial" charset="0"/>
                <a:cs typeface="Times New Roman" charset="0"/>
              </a:rPr>
              <a:t>Independent Events</a:t>
            </a:r>
          </a:p>
        </p:txBody>
      </p:sp>
      <p:grpSp>
        <p:nvGrpSpPr>
          <p:cNvPr id="40962" name="Group 3"/>
          <p:cNvGrpSpPr>
            <a:grpSpLocks/>
          </p:cNvGrpSpPr>
          <p:nvPr/>
        </p:nvGrpSpPr>
        <p:grpSpPr bwMode="auto">
          <a:xfrm>
            <a:off x="944563" y="3573463"/>
            <a:ext cx="1368425" cy="1368425"/>
            <a:chOff x="748" y="1888"/>
            <a:chExt cx="862" cy="862"/>
          </a:xfrm>
        </p:grpSpPr>
        <p:sp>
          <p:nvSpPr>
            <p:cNvPr id="6148" name="Line 4"/>
            <p:cNvSpPr>
              <a:spLocks noChangeShapeType="1"/>
            </p:cNvSpPr>
            <p:nvPr/>
          </p:nvSpPr>
          <p:spPr bwMode="auto">
            <a:xfrm flipV="1">
              <a:off x="748" y="1888"/>
              <a:ext cx="862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6149" name="Line 5"/>
            <p:cNvSpPr>
              <a:spLocks noChangeShapeType="1"/>
            </p:cNvSpPr>
            <p:nvPr/>
          </p:nvSpPr>
          <p:spPr bwMode="auto">
            <a:xfrm>
              <a:off x="748" y="2296"/>
              <a:ext cx="817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</p:grpSp>
      <p:grpSp>
        <p:nvGrpSpPr>
          <p:cNvPr id="40963" name="Group 6"/>
          <p:cNvGrpSpPr>
            <a:grpSpLocks/>
          </p:cNvGrpSpPr>
          <p:nvPr/>
        </p:nvGrpSpPr>
        <p:grpSpPr bwMode="auto">
          <a:xfrm>
            <a:off x="2816225" y="2781300"/>
            <a:ext cx="1368425" cy="1368425"/>
            <a:chOff x="748" y="1888"/>
            <a:chExt cx="862" cy="862"/>
          </a:xfrm>
        </p:grpSpPr>
        <p:sp>
          <p:nvSpPr>
            <p:cNvPr id="6151" name="Line 7"/>
            <p:cNvSpPr>
              <a:spLocks noChangeShapeType="1"/>
            </p:cNvSpPr>
            <p:nvPr/>
          </p:nvSpPr>
          <p:spPr bwMode="auto">
            <a:xfrm flipV="1">
              <a:off x="748" y="1888"/>
              <a:ext cx="862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6152" name="Line 8"/>
            <p:cNvSpPr>
              <a:spLocks noChangeShapeType="1"/>
            </p:cNvSpPr>
            <p:nvPr/>
          </p:nvSpPr>
          <p:spPr bwMode="auto">
            <a:xfrm>
              <a:off x="748" y="2296"/>
              <a:ext cx="817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</p:grpSp>
      <p:grpSp>
        <p:nvGrpSpPr>
          <p:cNvPr id="40964" name="Group 9"/>
          <p:cNvGrpSpPr>
            <a:grpSpLocks/>
          </p:cNvGrpSpPr>
          <p:nvPr/>
        </p:nvGrpSpPr>
        <p:grpSpPr bwMode="auto">
          <a:xfrm>
            <a:off x="2771775" y="4508500"/>
            <a:ext cx="1368425" cy="1368425"/>
            <a:chOff x="748" y="1888"/>
            <a:chExt cx="862" cy="862"/>
          </a:xfrm>
        </p:grpSpPr>
        <p:sp>
          <p:nvSpPr>
            <p:cNvPr id="6154" name="Line 10"/>
            <p:cNvSpPr>
              <a:spLocks noChangeShapeType="1"/>
            </p:cNvSpPr>
            <p:nvPr/>
          </p:nvSpPr>
          <p:spPr bwMode="auto">
            <a:xfrm flipV="1">
              <a:off x="748" y="1888"/>
              <a:ext cx="862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6155" name="Line 11"/>
            <p:cNvSpPr>
              <a:spLocks noChangeShapeType="1"/>
            </p:cNvSpPr>
            <p:nvPr/>
          </p:nvSpPr>
          <p:spPr bwMode="auto">
            <a:xfrm>
              <a:off x="748" y="2296"/>
              <a:ext cx="817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</p:grp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2411413" y="3213100"/>
            <a:ext cx="3513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b="1" dirty="0">
                <a:solidFill>
                  <a:srgbClr val="FF0000"/>
                </a:solidFill>
                <a:latin typeface="Arial" charset="0"/>
                <a:cs typeface="Times New Roman" charset="0"/>
              </a:rPr>
              <a:t>D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4140200" y="2540000"/>
            <a:ext cx="4064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b="1" dirty="0">
                <a:solidFill>
                  <a:srgbClr val="008000"/>
                </a:solidFill>
                <a:latin typeface="Arial" charset="0"/>
                <a:cs typeface="Times New Roman" charset="0"/>
              </a:rPr>
              <a:t>D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4086225" y="4335463"/>
            <a:ext cx="40798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b="1" dirty="0">
                <a:solidFill>
                  <a:srgbClr val="008000"/>
                </a:solidFill>
                <a:latin typeface="Arial" charset="0"/>
                <a:cs typeface="Times New Roman" charset="0"/>
              </a:rPr>
              <a:t>D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2292350" y="4840288"/>
            <a:ext cx="40267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b="1" dirty="0">
                <a:solidFill>
                  <a:srgbClr val="FF0000"/>
                </a:solidFill>
                <a:latin typeface="Arial" charset="0"/>
                <a:cs typeface="Times New Roman" charset="0"/>
              </a:rPr>
              <a:t>W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4057650" y="3908425"/>
            <a:ext cx="4794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b="1" dirty="0">
                <a:solidFill>
                  <a:srgbClr val="008000"/>
                </a:solidFill>
                <a:latin typeface="Arial" charset="0"/>
                <a:cs typeface="Times New Roman" charset="0"/>
              </a:rPr>
              <a:t>W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4067175" y="5661025"/>
            <a:ext cx="4794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b="1" dirty="0">
                <a:solidFill>
                  <a:srgbClr val="008000"/>
                </a:solidFill>
                <a:latin typeface="Arial" charset="0"/>
                <a:cs typeface="Times New Roman" charset="0"/>
              </a:rPr>
              <a:t>W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5265738" y="2606675"/>
            <a:ext cx="5180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b="1" dirty="0">
                <a:solidFill>
                  <a:srgbClr val="FF0000"/>
                </a:solidFill>
                <a:latin typeface="Arial" charset="0"/>
                <a:cs typeface="Times New Roman" charset="0"/>
              </a:rPr>
              <a:t>D</a:t>
            </a:r>
            <a:r>
              <a:rPr lang="en-GB" b="1" dirty="0">
                <a:solidFill>
                  <a:srgbClr val="008000"/>
                </a:solidFill>
                <a:latin typeface="Arial" charset="0"/>
                <a:cs typeface="Times New Roman" charset="0"/>
              </a:rPr>
              <a:t>D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5265738" y="3908425"/>
            <a:ext cx="5693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b="1" dirty="0">
                <a:solidFill>
                  <a:srgbClr val="FF0000"/>
                </a:solidFill>
                <a:latin typeface="Arial" charset="0"/>
                <a:cs typeface="Times New Roman" charset="0"/>
              </a:rPr>
              <a:t>D</a:t>
            </a:r>
            <a:r>
              <a:rPr lang="en-GB" b="1" dirty="0">
                <a:solidFill>
                  <a:srgbClr val="008000"/>
                </a:solidFill>
                <a:latin typeface="Arial" charset="0"/>
                <a:cs typeface="Times New Roman" charset="0"/>
              </a:rPr>
              <a:t>W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5292725" y="4365625"/>
            <a:ext cx="5692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b="1" dirty="0">
                <a:solidFill>
                  <a:srgbClr val="FF0000"/>
                </a:solidFill>
                <a:latin typeface="Arial" charset="0"/>
                <a:cs typeface="Times New Roman" charset="0"/>
              </a:rPr>
              <a:t>W</a:t>
            </a:r>
            <a:r>
              <a:rPr lang="en-GB" b="1" dirty="0">
                <a:solidFill>
                  <a:srgbClr val="008000"/>
                </a:solidFill>
                <a:latin typeface="Arial" charset="0"/>
                <a:cs typeface="Times New Roman" charset="0"/>
              </a:rPr>
              <a:t>D</a:t>
            </a: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5216525" y="5630863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b="1" dirty="0">
                <a:solidFill>
                  <a:srgbClr val="FF0000"/>
                </a:solidFill>
                <a:latin typeface="Arial" charset="0"/>
                <a:cs typeface="Times New Roman" charset="0"/>
              </a:rPr>
              <a:t>W</a:t>
            </a:r>
            <a:r>
              <a:rPr lang="en-GB" b="1" dirty="0">
                <a:solidFill>
                  <a:srgbClr val="008000"/>
                </a:solidFill>
                <a:latin typeface="Arial" charset="0"/>
                <a:cs typeface="Times New Roman" charset="0"/>
              </a:rPr>
              <a:t>W</a:t>
            </a: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3697288" y="2165350"/>
            <a:ext cx="1235075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2000" b="1" dirty="0">
                <a:solidFill>
                  <a:srgbClr val="008000"/>
                </a:solidFill>
                <a:latin typeface="Arial" charset="0"/>
                <a:cs typeface="Times New Roman" charset="0"/>
              </a:rPr>
              <a:t>2</a:t>
            </a:r>
            <a:r>
              <a:rPr lang="en-GB" sz="2000" b="1" baseline="30000" dirty="0">
                <a:solidFill>
                  <a:srgbClr val="008000"/>
                </a:solidFill>
                <a:latin typeface="Arial" charset="0"/>
                <a:cs typeface="Times New Roman" charset="0"/>
              </a:rPr>
              <a:t>nd</a:t>
            </a:r>
            <a:r>
              <a:rPr lang="en-GB" sz="2000" b="1" dirty="0">
                <a:solidFill>
                  <a:srgbClr val="008000"/>
                </a:solidFill>
                <a:latin typeface="Arial" charset="0"/>
                <a:cs typeface="Times New Roman" charset="0"/>
              </a:rPr>
              <a:t> Draw </a:t>
            </a: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1978025" y="2741613"/>
            <a:ext cx="1154113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2000" b="1" dirty="0">
                <a:solidFill>
                  <a:srgbClr val="FF0000"/>
                </a:solidFill>
                <a:latin typeface="Arial" charset="0"/>
                <a:cs typeface="Times New Roman" charset="0"/>
              </a:rPr>
              <a:t>1</a:t>
            </a:r>
            <a:r>
              <a:rPr lang="en-GB" sz="2000" b="1" baseline="30000" dirty="0">
                <a:solidFill>
                  <a:srgbClr val="FF0000"/>
                </a:solidFill>
                <a:latin typeface="Arial" charset="0"/>
                <a:cs typeface="Times New Roman" charset="0"/>
              </a:rPr>
              <a:t>st </a:t>
            </a:r>
            <a:r>
              <a:rPr lang="en-GB" sz="2000" b="1" dirty="0">
                <a:solidFill>
                  <a:srgbClr val="FF0000"/>
                </a:solidFill>
                <a:latin typeface="Arial" charset="0"/>
                <a:cs typeface="Times New Roman" charset="0"/>
              </a:rPr>
              <a:t>Draw</a:t>
            </a: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1258888" y="3492500"/>
            <a:ext cx="50641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1800" b="1" dirty="0">
                <a:solidFill>
                  <a:srgbClr val="FF0000"/>
                </a:solidFill>
                <a:latin typeface="Arial" charset="0"/>
                <a:cs typeface="Times New Roman" charset="0"/>
              </a:rPr>
              <a:t>3/8</a:t>
            </a: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1331913" y="4772025"/>
            <a:ext cx="5048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1800" b="1" dirty="0">
                <a:solidFill>
                  <a:srgbClr val="8585E0"/>
                </a:solidFill>
                <a:latin typeface="Arial" charset="0"/>
                <a:cs typeface="Times New Roman" charset="0"/>
              </a:rPr>
              <a:t>5/8</a:t>
            </a: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6084888" y="2636838"/>
            <a:ext cx="3030537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2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cs typeface="Times New Roman" charset="0"/>
              </a:rPr>
              <a:t>P(</a:t>
            </a:r>
            <a:r>
              <a:rPr lang="en-GB" sz="2200" b="1" dirty="0">
                <a:solidFill>
                  <a:srgbClr val="FF0000"/>
                </a:solidFill>
                <a:latin typeface="Arial" charset="0"/>
                <a:cs typeface="Times New Roman" charset="0"/>
              </a:rPr>
              <a:t>D</a:t>
            </a:r>
            <a:r>
              <a:rPr lang="en-GB" sz="2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cs typeface="Times New Roman" charset="0"/>
              </a:rPr>
              <a:t>,</a:t>
            </a:r>
            <a:r>
              <a:rPr lang="en-GB" sz="2200" b="1" dirty="0">
                <a:solidFill>
                  <a:srgbClr val="008000"/>
                </a:solidFill>
                <a:latin typeface="Arial" charset="0"/>
                <a:cs typeface="Times New Roman" charset="0"/>
              </a:rPr>
              <a:t>D</a:t>
            </a:r>
            <a:r>
              <a:rPr lang="en-GB" sz="2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cs typeface="Times New Roman" charset="0"/>
              </a:rPr>
              <a:t>): 3/8 x 3/8=9/64</a:t>
            </a: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6084888" y="3908425"/>
            <a:ext cx="309245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2200" b="1" dirty="0">
                <a:solidFill>
                  <a:srgbClr val="262626"/>
                </a:solidFill>
                <a:latin typeface="Arial" charset="0"/>
                <a:cs typeface="Times New Roman" charset="0"/>
              </a:rPr>
              <a:t>P(</a:t>
            </a:r>
            <a:r>
              <a:rPr lang="en-GB" sz="2200" b="1" dirty="0">
                <a:solidFill>
                  <a:srgbClr val="FF0000"/>
                </a:solidFill>
                <a:latin typeface="Arial" charset="0"/>
                <a:cs typeface="Times New Roman" charset="0"/>
              </a:rPr>
              <a:t>D</a:t>
            </a:r>
            <a:r>
              <a:rPr lang="en-GB" sz="2200" b="1" dirty="0">
                <a:solidFill>
                  <a:srgbClr val="262626"/>
                </a:solidFill>
                <a:latin typeface="Arial" charset="0"/>
                <a:cs typeface="Times New Roman" charset="0"/>
              </a:rPr>
              <a:t>,</a:t>
            </a:r>
            <a:r>
              <a:rPr lang="en-GB" sz="2200" b="1" dirty="0">
                <a:solidFill>
                  <a:srgbClr val="008000"/>
                </a:solidFill>
                <a:latin typeface="Arial" charset="0"/>
                <a:cs typeface="Times New Roman" charset="0"/>
              </a:rPr>
              <a:t>W</a:t>
            </a:r>
            <a:r>
              <a:rPr lang="en-GB" sz="2200" b="1" dirty="0">
                <a:solidFill>
                  <a:srgbClr val="262626"/>
                </a:solidFill>
                <a:latin typeface="Arial" charset="0"/>
                <a:cs typeface="Times New Roman" charset="0"/>
              </a:rPr>
              <a:t>): 3/8x5/8=15/64</a:t>
            </a: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6084888" y="4365625"/>
            <a:ext cx="307657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2200" b="1" dirty="0">
                <a:latin typeface="Arial" charset="0"/>
                <a:cs typeface="Times New Roman" charset="0"/>
              </a:rPr>
              <a:t>P(</a:t>
            </a:r>
            <a:r>
              <a:rPr lang="en-GB" sz="2200" b="1" dirty="0">
                <a:solidFill>
                  <a:srgbClr val="FF0000"/>
                </a:solidFill>
                <a:latin typeface="Arial" charset="0"/>
                <a:cs typeface="Times New Roman" charset="0"/>
              </a:rPr>
              <a:t>W</a:t>
            </a:r>
            <a:r>
              <a:rPr lang="en-GB" sz="2200" b="1" dirty="0">
                <a:latin typeface="Arial" charset="0"/>
                <a:cs typeface="Times New Roman" charset="0"/>
              </a:rPr>
              <a:t>,</a:t>
            </a:r>
            <a:r>
              <a:rPr lang="en-GB" sz="2200" b="1" dirty="0">
                <a:solidFill>
                  <a:srgbClr val="008000"/>
                </a:solidFill>
                <a:latin typeface="Arial" charset="0"/>
                <a:cs typeface="Times New Roman" charset="0"/>
              </a:rPr>
              <a:t>D</a:t>
            </a:r>
            <a:r>
              <a:rPr lang="en-GB" sz="2200" b="1" dirty="0">
                <a:latin typeface="Arial" charset="0"/>
                <a:cs typeface="Times New Roman" charset="0"/>
              </a:rPr>
              <a:t>): </a:t>
            </a:r>
            <a:r>
              <a:rPr lang="en-GB" sz="2200" b="1" dirty="0">
                <a:solidFill>
                  <a:srgbClr val="000000"/>
                </a:solidFill>
                <a:latin typeface="Arial" charset="0"/>
                <a:cs typeface="Times New Roman" charset="0"/>
              </a:rPr>
              <a:t>5/8x3/8=15/64</a:t>
            </a:r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6156325" y="5661025"/>
            <a:ext cx="32400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GB" sz="2200" b="1" dirty="0">
                <a:latin typeface="Arial" charset="0"/>
                <a:cs typeface="Times New Roman" charset="0"/>
              </a:rPr>
              <a:t>P(</a:t>
            </a:r>
            <a:r>
              <a:rPr lang="en-GB" sz="2200" b="1" dirty="0">
                <a:solidFill>
                  <a:srgbClr val="FF0000"/>
                </a:solidFill>
                <a:latin typeface="Arial" charset="0"/>
                <a:cs typeface="Times New Roman" charset="0"/>
              </a:rPr>
              <a:t>W</a:t>
            </a:r>
            <a:r>
              <a:rPr lang="en-GB" sz="2200" b="1" dirty="0">
                <a:solidFill>
                  <a:srgbClr val="000000"/>
                </a:solidFill>
                <a:latin typeface="Arial" charset="0"/>
                <a:cs typeface="Times New Roman" charset="0"/>
              </a:rPr>
              <a:t>,</a:t>
            </a:r>
            <a:r>
              <a:rPr lang="en-GB" sz="2200" b="1" dirty="0">
                <a:solidFill>
                  <a:srgbClr val="008000"/>
                </a:solidFill>
                <a:latin typeface="Arial" charset="0"/>
                <a:cs typeface="Times New Roman" charset="0"/>
              </a:rPr>
              <a:t>W</a:t>
            </a:r>
            <a:r>
              <a:rPr lang="en-GB" sz="2200" b="1" dirty="0">
                <a:latin typeface="Arial" charset="0"/>
                <a:cs typeface="Times New Roman" charset="0"/>
              </a:rPr>
              <a:t>):</a:t>
            </a:r>
            <a:r>
              <a:rPr lang="en-GB" sz="2200" b="1" dirty="0">
                <a:solidFill>
                  <a:srgbClr val="000000"/>
                </a:solidFill>
                <a:latin typeface="Arial" charset="0"/>
                <a:cs typeface="Times New Roman" charset="0"/>
              </a:rPr>
              <a:t>5/8x5/8=25/64</a:t>
            </a:r>
          </a:p>
        </p:txBody>
      </p:sp>
      <p:pic>
        <p:nvPicPr>
          <p:cNvPr id="40983" name="Picture 2" descr="Screen Shot 2016-01-20 at 12.00.56 AM.png"/>
          <p:cNvPicPr>
            <a:picLocks noChangeAspect="1"/>
          </p:cNvPicPr>
          <p:nvPr/>
        </p:nvPicPr>
        <p:blipFill>
          <a:blip r:embed="rId2">
            <a:alphaModFix amt="5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8" y="3573463"/>
            <a:ext cx="895350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58823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Text Box 24"/>
          <p:cNvSpPr txBox="1">
            <a:spLocks noChangeArrowheads="1"/>
          </p:cNvSpPr>
          <p:nvPr/>
        </p:nvSpPr>
        <p:spPr bwMode="auto">
          <a:xfrm>
            <a:off x="3275013" y="2700338"/>
            <a:ext cx="50482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1800" b="1" dirty="0">
                <a:solidFill>
                  <a:srgbClr val="FF0000"/>
                </a:solidFill>
                <a:latin typeface="Arial" charset="0"/>
                <a:cs typeface="Times New Roman" charset="0"/>
              </a:rPr>
              <a:t>3/8</a:t>
            </a:r>
          </a:p>
        </p:txBody>
      </p:sp>
      <p:sp>
        <p:nvSpPr>
          <p:cNvPr id="42" name="Text Box 25"/>
          <p:cNvSpPr txBox="1">
            <a:spLocks noChangeArrowheads="1"/>
          </p:cNvSpPr>
          <p:nvPr/>
        </p:nvSpPr>
        <p:spPr bwMode="auto">
          <a:xfrm>
            <a:off x="3130550" y="3779838"/>
            <a:ext cx="5048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1800" b="1" dirty="0">
                <a:solidFill>
                  <a:srgbClr val="8585E0"/>
                </a:solidFill>
                <a:latin typeface="Arial" charset="0"/>
                <a:cs typeface="Times New Roman" charset="0"/>
              </a:rPr>
              <a:t>5/8</a:t>
            </a:r>
          </a:p>
        </p:txBody>
      </p:sp>
      <p:sp>
        <p:nvSpPr>
          <p:cNvPr id="40986" name="TextBox 42"/>
          <p:cNvSpPr txBox="1">
            <a:spLocks noChangeArrowheads="1"/>
          </p:cNvSpPr>
          <p:nvPr/>
        </p:nvSpPr>
        <p:spPr bwMode="auto">
          <a:xfrm>
            <a:off x="179388" y="5876925"/>
            <a:ext cx="2606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P(D) = 3/8 or 0.375</a:t>
            </a:r>
          </a:p>
        </p:txBody>
      </p:sp>
      <p:sp>
        <p:nvSpPr>
          <p:cNvPr id="40987" name="TextBox 43"/>
          <p:cNvSpPr txBox="1">
            <a:spLocks noChangeArrowheads="1"/>
          </p:cNvSpPr>
          <p:nvPr/>
        </p:nvSpPr>
        <p:spPr bwMode="auto">
          <a:xfrm>
            <a:off x="168275" y="6308725"/>
            <a:ext cx="2674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P(W) = 5/8 or 0.625</a:t>
            </a:r>
          </a:p>
        </p:txBody>
      </p:sp>
      <p:pic>
        <p:nvPicPr>
          <p:cNvPr id="40988" name="Picture 44" descr="Screen Shot 2016-01-19 at 10.47.0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44450"/>
            <a:ext cx="1235075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Text Box 24"/>
          <p:cNvSpPr txBox="1">
            <a:spLocks noChangeArrowheads="1"/>
          </p:cNvSpPr>
          <p:nvPr/>
        </p:nvSpPr>
        <p:spPr bwMode="auto">
          <a:xfrm>
            <a:off x="3059113" y="4500563"/>
            <a:ext cx="50641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1800" b="1" dirty="0">
                <a:solidFill>
                  <a:srgbClr val="FF0000"/>
                </a:solidFill>
                <a:latin typeface="Arial" charset="0"/>
                <a:cs typeface="Times New Roman" charset="0"/>
              </a:rPr>
              <a:t>3/8</a:t>
            </a:r>
          </a:p>
        </p:txBody>
      </p:sp>
      <p:sp>
        <p:nvSpPr>
          <p:cNvPr id="48" name="Text Box 25"/>
          <p:cNvSpPr txBox="1">
            <a:spLocks noChangeArrowheads="1"/>
          </p:cNvSpPr>
          <p:nvPr/>
        </p:nvSpPr>
        <p:spPr bwMode="auto">
          <a:xfrm>
            <a:off x="3132138" y="5516563"/>
            <a:ext cx="5048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1800" b="1" dirty="0">
                <a:solidFill>
                  <a:srgbClr val="8585E0"/>
                </a:solidFill>
                <a:latin typeface="Arial" charset="0"/>
                <a:cs typeface="Times New Roman" charset="0"/>
              </a:rPr>
              <a:t>5/8</a:t>
            </a:r>
          </a:p>
        </p:txBody>
      </p:sp>
      <p:sp>
        <p:nvSpPr>
          <p:cNvPr id="40991" name="TextBox 4"/>
          <p:cNvSpPr txBox="1">
            <a:spLocks noChangeArrowheads="1"/>
          </p:cNvSpPr>
          <p:nvPr/>
        </p:nvSpPr>
        <p:spPr bwMode="auto">
          <a:xfrm>
            <a:off x="5076825" y="2174875"/>
            <a:ext cx="1311275" cy="4619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Outcome</a:t>
            </a:r>
          </a:p>
        </p:txBody>
      </p:sp>
      <p:sp>
        <p:nvSpPr>
          <p:cNvPr id="40992" name="TextBox 5"/>
          <p:cNvSpPr txBox="1">
            <a:spLocks noChangeArrowheads="1"/>
          </p:cNvSpPr>
          <p:nvPr/>
        </p:nvSpPr>
        <p:spPr bwMode="auto">
          <a:xfrm>
            <a:off x="6864350" y="2174875"/>
            <a:ext cx="1739900" cy="461963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Probabilities</a:t>
            </a:r>
          </a:p>
        </p:txBody>
      </p:sp>
      <p:sp>
        <p:nvSpPr>
          <p:cNvPr id="40993" name="TextBox 6"/>
          <p:cNvSpPr txBox="1">
            <a:spLocks noChangeArrowheads="1"/>
          </p:cNvSpPr>
          <p:nvPr/>
        </p:nvSpPr>
        <p:spPr bwMode="auto">
          <a:xfrm>
            <a:off x="179388" y="692150"/>
            <a:ext cx="79057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200" dirty="0"/>
              <a:t>Q#2: What is the probability that Paul picks a </a:t>
            </a:r>
            <a:r>
              <a:rPr lang="en-US" sz="2200" b="1" dirty="0"/>
              <a:t>dark chocolate in his </a:t>
            </a:r>
          </a:p>
          <a:p>
            <a:pPr eaLnBrk="1" hangingPunct="1"/>
            <a:r>
              <a:rPr lang="en-US" sz="2200" b="1" dirty="0"/>
              <a:t>         </a:t>
            </a:r>
            <a:r>
              <a:rPr lang="en-US" sz="2200" b="1" dirty="0">
                <a:solidFill>
                  <a:srgbClr val="008000"/>
                </a:solidFill>
              </a:rPr>
              <a:t>2</a:t>
            </a:r>
            <a:r>
              <a:rPr lang="en-US" sz="2200" b="1" baseline="30000" dirty="0">
                <a:solidFill>
                  <a:srgbClr val="008000"/>
                </a:solidFill>
              </a:rPr>
              <a:t>nd</a:t>
            </a:r>
            <a:r>
              <a:rPr lang="en-US" sz="2200" b="1" dirty="0">
                <a:solidFill>
                  <a:srgbClr val="008000"/>
                </a:solidFill>
              </a:rPr>
              <a:t> draw</a:t>
            </a:r>
            <a:r>
              <a:rPr lang="en-US" sz="2200" dirty="0"/>
              <a:t>?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4925" y="1412875"/>
            <a:ext cx="46243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 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>
                <a:solidFill>
                  <a:srgbClr val="FF6600"/>
                </a:solidFill>
              </a:rPr>
              <a:t>Set up: P(D,D):9/64 or P(W,D): 15/64</a:t>
            </a:r>
          </a:p>
        </p:txBody>
      </p:sp>
      <p:sp>
        <p:nvSpPr>
          <p:cNvPr id="2" name="Oval 1"/>
          <p:cNvSpPr/>
          <p:nvPr/>
        </p:nvSpPr>
        <p:spPr>
          <a:xfrm>
            <a:off x="6156325" y="2565400"/>
            <a:ext cx="2987675" cy="6477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6156325" y="4292600"/>
            <a:ext cx="2987675" cy="6492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73075" y="2247900"/>
            <a:ext cx="185896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200" dirty="0">
                <a:solidFill>
                  <a:srgbClr val="FF6600"/>
                </a:solidFill>
              </a:rPr>
              <a:t>= 9/64 + 15/64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61963" y="1844675"/>
            <a:ext cx="23971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200" dirty="0">
                <a:solidFill>
                  <a:srgbClr val="FF6600"/>
                </a:solidFill>
              </a:rPr>
              <a:t>= P(D,D) + P(W,D)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88950" y="2636838"/>
            <a:ext cx="1058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6600"/>
                </a:solidFill>
              </a:rPr>
              <a:t>=24/64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01650" y="2997200"/>
            <a:ext cx="974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6600"/>
                </a:solidFill>
              </a:rPr>
              <a:t>= .375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932363" y="1095375"/>
            <a:ext cx="3182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0000"/>
                </a:solidFill>
              </a:rPr>
              <a:t>ANS: P(2</a:t>
            </a:r>
            <a:r>
              <a:rPr lang="en-US" b="1" baseline="30000">
                <a:solidFill>
                  <a:srgbClr val="FF0000"/>
                </a:solidFill>
              </a:rPr>
              <a:t>nd</a:t>
            </a:r>
            <a:r>
              <a:rPr lang="en-US" b="1">
                <a:solidFill>
                  <a:srgbClr val="FF0000"/>
                </a:solidFill>
              </a:rPr>
              <a:t> D) is 0.375.</a:t>
            </a:r>
          </a:p>
        </p:txBody>
      </p:sp>
    </p:spTree>
    <p:extLst>
      <p:ext uri="{BB962C8B-B14F-4D97-AF65-F5344CB8AC3E}">
        <p14:creationId xmlns:p14="http://schemas.microsoft.com/office/powerpoint/2010/main" val="2591136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 animBg="1"/>
      <p:bldP spid="46" grpId="0" animBg="1"/>
      <p:bldP spid="4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defRPr/>
            </a:pPr>
            <a:r>
              <a:rPr lang="en-GB" dirty="0">
                <a:solidFill>
                  <a:schemeClr val="tx2"/>
                </a:solidFill>
                <a:latin typeface="Arial" charset="0"/>
                <a:cs typeface="Times New Roman" charset="0"/>
              </a:rPr>
              <a:t>Classwork/HW</a:t>
            </a:r>
          </a:p>
        </p:txBody>
      </p:sp>
      <p:sp>
        <p:nvSpPr>
          <p:cNvPr id="27650" name="TextBox 1"/>
          <p:cNvSpPr txBox="1">
            <a:spLocks noChangeArrowheads="1"/>
          </p:cNvSpPr>
          <p:nvPr/>
        </p:nvSpPr>
        <p:spPr bwMode="auto">
          <a:xfrm>
            <a:off x="107950" y="1125538"/>
            <a:ext cx="9148763" cy="415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dirty="0" smtClean="0">
                <a:solidFill>
                  <a:schemeClr val="tx2"/>
                </a:solidFill>
                <a:latin typeface="Arial" charset="0"/>
                <a:cs typeface="Times New Roman" charset="0"/>
              </a:rPr>
              <a:t>Each student is given a bag of 10 gummy bears. To be fair, </a:t>
            </a:r>
          </a:p>
          <a:p>
            <a:pPr eaLnBrk="1" hangingPunct="1">
              <a:defRPr/>
            </a:pPr>
            <a:r>
              <a:rPr lang="en-GB" dirty="0" smtClean="0">
                <a:solidFill>
                  <a:schemeClr val="tx2"/>
                </a:solidFill>
                <a:latin typeface="Arial" charset="0"/>
                <a:cs typeface="Times New Roman" charset="0"/>
              </a:rPr>
              <a:t>each bag has 3 Red, 2 Blue,&amp; 5 Green Gummy Bears.</a:t>
            </a:r>
          </a:p>
          <a:p>
            <a:pPr eaLnBrk="1" hangingPunct="1">
              <a:defRPr/>
            </a:pPr>
            <a:endParaRPr lang="en-GB" dirty="0" smtClean="0">
              <a:solidFill>
                <a:schemeClr val="tx2"/>
              </a:solidFill>
              <a:latin typeface="Arial" charset="0"/>
              <a:cs typeface="Times New Roman" charset="0"/>
            </a:endParaRPr>
          </a:p>
          <a:p>
            <a:pPr eaLnBrk="1" hangingPunct="1">
              <a:defRPr/>
            </a:pPr>
            <a:r>
              <a:rPr lang="en-GB" dirty="0" smtClean="0">
                <a:solidFill>
                  <a:schemeClr val="tx2"/>
                </a:solidFill>
                <a:latin typeface="Arial" charset="0"/>
                <a:cs typeface="Times New Roman" charset="0"/>
              </a:rPr>
              <a:t>Students cannot eat the gummy bears during class, if all </a:t>
            </a:r>
          </a:p>
          <a:p>
            <a:pPr eaLnBrk="1" hangingPunct="1">
              <a:defRPr/>
            </a:pPr>
            <a:r>
              <a:rPr lang="en-GB" dirty="0" smtClean="0">
                <a:solidFill>
                  <a:schemeClr val="tx2"/>
                </a:solidFill>
                <a:latin typeface="Arial" charset="0"/>
                <a:cs typeface="Times New Roman" charset="0"/>
              </a:rPr>
              <a:t>10 gummy bears are still there after class, then the student gets</a:t>
            </a:r>
          </a:p>
          <a:p>
            <a:pPr eaLnBrk="1" hangingPunct="1">
              <a:defRPr/>
            </a:pPr>
            <a:r>
              <a:rPr lang="en-GB" dirty="0" smtClean="0">
                <a:solidFill>
                  <a:schemeClr val="tx2"/>
                </a:solidFill>
                <a:latin typeface="Arial" charset="0"/>
                <a:cs typeface="Times New Roman" charset="0"/>
              </a:rPr>
              <a:t>10 more gummy bears. However you they can sniff or even lick</a:t>
            </a:r>
          </a:p>
          <a:p>
            <a:pPr eaLnBrk="1" hangingPunct="1">
              <a:defRPr/>
            </a:pPr>
            <a:r>
              <a:rPr lang="en-GB" dirty="0" smtClean="0">
                <a:solidFill>
                  <a:schemeClr val="tx2"/>
                </a:solidFill>
                <a:latin typeface="Arial" charset="0"/>
                <a:cs typeface="Times New Roman" charset="0"/>
              </a:rPr>
              <a:t>the candy, as long as 10 whole gummy bears remain. </a:t>
            </a:r>
          </a:p>
          <a:p>
            <a:pPr eaLnBrk="1" hangingPunct="1">
              <a:defRPr/>
            </a:pPr>
            <a:endParaRPr lang="en-GB" dirty="0" smtClean="0">
              <a:solidFill>
                <a:schemeClr val="tx2"/>
              </a:solidFill>
              <a:latin typeface="Arial" charset="0"/>
              <a:cs typeface="Times New Roman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en-GB" dirty="0" smtClean="0">
                <a:solidFill>
                  <a:schemeClr val="tx2"/>
                </a:solidFill>
                <a:latin typeface="Arial" charset="0"/>
                <a:cs typeface="Times New Roman" charset="0"/>
              </a:rPr>
              <a:t>Class Work: #1 to #2 (Stamp Needed)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en-GB" dirty="0" smtClean="0">
                <a:solidFill>
                  <a:schemeClr val="tx2"/>
                </a:solidFill>
                <a:latin typeface="Arial" charset="0"/>
                <a:cs typeface="Times New Roman" charset="0"/>
              </a:rPr>
              <a:t>HW: Finish Gummy Bears </a:t>
            </a:r>
            <a:r>
              <a:rPr lang="en-GB" dirty="0" err="1" smtClean="0">
                <a:solidFill>
                  <a:schemeClr val="tx2"/>
                </a:solidFill>
                <a:latin typeface="Arial" charset="0"/>
                <a:cs typeface="Times New Roman" charset="0"/>
              </a:rPr>
              <a:t>vs</a:t>
            </a:r>
            <a:r>
              <a:rPr lang="en-GB" dirty="0" smtClean="0">
                <a:solidFill>
                  <a:schemeClr val="tx2"/>
                </a:solidFill>
                <a:latin typeface="Arial" charset="0"/>
                <a:cs typeface="Times New Roman" charset="0"/>
              </a:rPr>
              <a:t> Simone </a:t>
            </a:r>
            <a:r>
              <a:rPr lang="en-GB" dirty="0" err="1" smtClean="0">
                <a:solidFill>
                  <a:schemeClr val="tx2"/>
                </a:solidFill>
                <a:latin typeface="Arial" charset="0"/>
                <a:cs typeface="Times New Roman" charset="0"/>
              </a:rPr>
              <a:t>Wksht</a:t>
            </a:r>
            <a:r>
              <a:rPr lang="en-GB" dirty="0" smtClean="0">
                <a:solidFill>
                  <a:schemeClr val="tx2"/>
                </a:solidFill>
                <a:latin typeface="Arial" charset="0"/>
                <a:cs typeface="Times New Roman" charset="0"/>
              </a:rPr>
              <a:t> (#3 to #7)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9655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896</TotalTime>
  <Words>865</Words>
  <Application>Microsoft Macintosh PowerPoint</Application>
  <PresentationFormat>On-screen Show (4:3)</PresentationFormat>
  <Paragraphs>159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Notes #8</vt:lpstr>
      <vt:lpstr>Different Types of Events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#6</dc:title>
  <dc:creator>May Ng</dc:creator>
  <cp:lastModifiedBy>May Ng</cp:lastModifiedBy>
  <cp:revision>6</cp:revision>
  <dcterms:created xsi:type="dcterms:W3CDTF">2016-01-26T04:36:37Z</dcterms:created>
  <dcterms:modified xsi:type="dcterms:W3CDTF">2018-01-25T01:10:22Z</dcterms:modified>
</cp:coreProperties>
</file>