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0" r:id="rId33"/>
    <p:sldId id="291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0426D-9C2D-A74A-9561-E064BDFC1E4E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B7C8B-5FF2-534D-B2DC-43C9A1A68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11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E5E2C7A-1DA8-454E-9D1C-3BC95C2A7063}" type="datetimeFigureOut">
              <a:rPr lang="en-US" smtClean="0">
                <a:solidFill>
                  <a:srgbClr val="CCD1B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C1EDF-2993-104B-A3CF-F33245AFE3FD}" type="slidenum">
              <a:rPr lang="en-US" smtClean="0">
                <a:latin typeface="Franklin Gothic Medium"/>
              </a:rPr>
              <a:pPr/>
              <a:t>‹#›</a:t>
            </a:fld>
            <a:endParaRPr lang="en-US">
              <a:latin typeface="Franklin Gothic Medium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3C1EDF-2993-104B-A3CF-F33245AFE3FD}" type="slidenum">
              <a:rPr lang="en-US" smtClean="0">
                <a:solidFill>
                  <a:srgbClr val="CCD1B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E5E2C7A-1DA8-454E-9D1C-3BC95C2A7063}" type="datetimeFigureOut">
              <a:rPr lang="en-US" smtClean="0">
                <a:latin typeface="Franklin Gothic Medium"/>
              </a:rPr>
              <a:pPr/>
              <a:t>10/5/17</a:t>
            </a:fld>
            <a:endParaRPr lang="en-US">
              <a:latin typeface="Franklin Gothic Medium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43C1EDF-2993-104B-A3CF-F33245AFE3FD}" type="slidenum">
              <a:rPr lang="en-US" smtClean="0">
                <a:solidFill>
                  <a:srgbClr val="CCD1B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latin typeface="Franklin Gothic Medium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43C1EDF-2993-104B-A3CF-F33245AFE3FD}" type="slidenum">
              <a:rPr lang="en-US" smtClean="0">
                <a:latin typeface="Franklin Gothic Medium"/>
              </a:rPr>
              <a:pPr/>
              <a:t>‹#›</a:t>
            </a:fld>
            <a:endParaRPr lang="en-US">
              <a:latin typeface="Franklin Gothic Medium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2C7A-1DA8-454E-9D1C-3BC95C2A7063}" type="datetimeFigureOut">
              <a:rPr lang="en-US" smtClean="0">
                <a:solidFill>
                  <a:srgbClr val="CCD1B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1EDF-2993-104B-A3CF-F33245AFE3FD}" type="slidenum">
              <a:rPr lang="en-US" smtClean="0">
                <a:solidFill>
                  <a:srgbClr val="CCD1B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CCD1B9"/>
              </a:solidFill>
              <a:latin typeface="Franklin Gothic Medium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Franklin Gothic Medium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E5E2C7A-1DA8-454E-9D1C-3BC95C2A7063}" type="datetimeFigureOut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10/5/17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43C1EDF-2993-104B-A3CF-F33245AFE3FD}" type="slidenum">
              <a:rPr lang="en-US" smtClean="0">
                <a:solidFill>
                  <a:srgbClr val="534949"/>
                </a:solidFill>
                <a:latin typeface="Franklin Gothic Medium"/>
              </a:rPr>
              <a:pPr/>
              <a:t>‹#›</a:t>
            </a:fld>
            <a:endParaRPr lang="en-US">
              <a:solidFill>
                <a:srgbClr val="534949"/>
              </a:solidFill>
              <a:latin typeface="Franklin Gothic Medium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3" Type="http://schemas.openxmlformats.org/officeDocument/2006/relationships/image" Target="../media/image1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03" y="1392254"/>
            <a:ext cx="6762850" cy="2723305"/>
          </a:xfrm>
        </p:spPr>
        <p:txBody>
          <a:bodyPr/>
          <a:lstStyle/>
          <a:p>
            <a:pPr algn="ctr"/>
            <a:r>
              <a:rPr lang="en-US" sz="3200" dirty="0" smtClean="0"/>
              <a:t>Notes #9   </a:t>
            </a:r>
            <a:br>
              <a:rPr lang="en-US" sz="3200" dirty="0" smtClean="0"/>
            </a:br>
            <a:r>
              <a:rPr lang="en-US" sz="3200" dirty="0"/>
              <a:t>Creating Dot </a:t>
            </a:r>
            <a:r>
              <a:rPr lang="en-US" sz="3200" dirty="0" smtClean="0"/>
              <a:t>Plots &amp; </a:t>
            </a:r>
            <a:br>
              <a:rPr lang="en-US" sz="3200" dirty="0" smtClean="0"/>
            </a:br>
            <a:r>
              <a:rPr lang="en-US" sz="3200" dirty="0" smtClean="0"/>
              <a:t>Reading Frequency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19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-On a vertical axis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way to display a dot plot</a:t>
            </a:r>
            <a:endParaRPr lang="en-US" dirty="0"/>
          </a:p>
        </p:txBody>
      </p:sp>
      <p:pic>
        <p:nvPicPr>
          <p:cNvPr id="4" name="Picture 3" descr="Screen Shot 2015-09-23 at 10.31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0744" y="2293309"/>
            <a:ext cx="1701800" cy="426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89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from Ms. Ng’s Class vs. Ms. Hake’s Class can be compared on a Dot Plot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Displaying 2 data sets on a dot plot</a:t>
            </a:r>
            <a:endParaRPr lang="en-US" dirty="0"/>
          </a:p>
        </p:txBody>
      </p:sp>
      <p:pic>
        <p:nvPicPr>
          <p:cNvPr id="4" name="Picture 3" descr="Screen Shot 2015-09-23 at 10.32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76" y="2948467"/>
            <a:ext cx="5881252" cy="29474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19109" y="2517580"/>
            <a:ext cx="5500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547AFF"/>
                </a:solidFill>
                <a:latin typeface="Franklin Gothic Medium"/>
              </a:rPr>
              <a:t>Ms. Ng’s Class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12896" y="5947424"/>
            <a:ext cx="61049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6600"/>
                </a:solidFill>
                <a:latin typeface="Franklin Gothic Medium"/>
              </a:rPr>
              <a:t>Ms. Hake’s Class</a:t>
            </a:r>
          </a:p>
        </p:txBody>
      </p:sp>
    </p:spTree>
    <p:extLst>
      <p:ext uri="{BB962C8B-B14F-4D97-AF65-F5344CB8AC3E}">
        <p14:creationId xmlns:p14="http://schemas.microsoft.com/office/powerpoint/2010/main" val="2803485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1337" y="1846263"/>
            <a:ext cx="854233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normAutofit/>
          </a:bodyPr>
          <a:lstStyle/>
          <a:p>
            <a:pPr marL="573088" indent="-573088">
              <a:lnSpc>
                <a:spcPct val="120000"/>
              </a:lnSpc>
              <a:spcBef>
                <a:spcPct val="40000"/>
              </a:spcBef>
            </a:pPr>
            <a:r>
              <a:rPr lang="en-US" sz="3600" dirty="0" smtClean="0">
                <a:latin typeface="Arial" charset="0"/>
              </a:rPr>
              <a:t>Shows </a:t>
            </a:r>
            <a:r>
              <a:rPr lang="en-US" sz="3600" dirty="0">
                <a:latin typeface="Arial" charset="0"/>
              </a:rPr>
              <a:t>how a data set is </a:t>
            </a:r>
            <a:r>
              <a:rPr lang="en-US" sz="3600" dirty="0" smtClean="0">
                <a:latin typeface="Arial" charset="0"/>
              </a:rPr>
              <a:t>divided </a:t>
            </a:r>
            <a:r>
              <a:rPr lang="en-US" sz="3600" dirty="0">
                <a:latin typeface="Arial" charset="0"/>
              </a:rPr>
              <a:t>among </a:t>
            </a:r>
            <a:r>
              <a:rPr lang="en-US" sz="3600" dirty="0" smtClean="0">
                <a:latin typeface="Arial" charset="0"/>
              </a:rPr>
              <a:t>of </a:t>
            </a:r>
            <a:r>
              <a:rPr lang="en-US" sz="3600" dirty="0">
                <a:latin typeface="Arial" charset="0"/>
              </a:rPr>
              <a:t>several categories (or classes</a:t>
            </a:r>
            <a:r>
              <a:rPr lang="en-US" sz="3600" dirty="0" smtClean="0">
                <a:latin typeface="Arial" charset="0"/>
              </a:rPr>
              <a:t>)</a:t>
            </a:r>
          </a:p>
          <a:p>
            <a:pPr marL="573088" indent="-573088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en-US" sz="2400" dirty="0">
                <a:latin typeface="Arial" charset="0"/>
              </a:rPr>
              <a:t> </a:t>
            </a:r>
            <a:r>
              <a:rPr lang="en-US" sz="2400" dirty="0" smtClean="0">
                <a:latin typeface="Arial" charset="0"/>
              </a:rPr>
              <a:t>   </a:t>
            </a:r>
            <a:endParaRPr lang="en-US" sz="2400" dirty="0">
              <a:latin typeface="Arial" charset="0"/>
            </a:endParaRPr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457200" y="446741"/>
            <a:ext cx="81661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>
              <a:lnSpc>
                <a:spcPct val="120000"/>
              </a:lnSpc>
              <a:spcBef>
                <a:spcPct val="0"/>
              </a:spcBef>
              <a:buClr>
                <a:srgbClr val="BF974D"/>
              </a:buClr>
            </a:pPr>
            <a:r>
              <a:rPr lang="en-US" sz="3200" dirty="0">
                <a:solidFill>
                  <a:srgbClr val="FFFFFF"/>
                </a:solidFill>
                <a:latin typeface="Arial" charset="0"/>
              </a:rPr>
              <a:t>Purpose of Frequency Distribution</a:t>
            </a:r>
            <a:br>
              <a:rPr lang="en-US" sz="3200" dirty="0">
                <a:solidFill>
                  <a:srgbClr val="FFFFFF"/>
                </a:solidFill>
                <a:latin typeface="Arial" charset="0"/>
              </a:rPr>
            </a:br>
            <a:r>
              <a:rPr lang="en-US" sz="3200" dirty="0">
                <a:solidFill>
                  <a:srgbClr val="FFFFFF"/>
                </a:solidFill>
                <a:latin typeface="Arial" charset="0"/>
              </a:rPr>
              <a:t>(or Frequency Table)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smtClean="0">
                <a:latin typeface="Arial" charset="0"/>
              </a:rPr>
              <a:t>ANS:  </a:t>
            </a:r>
            <a:r>
              <a:rPr lang="en-US" sz="2400" dirty="0">
                <a:latin typeface="Arial" charset="0"/>
              </a:rPr>
              <a:t>Displayed as a list of all of the categories along with the number (frequency) of data values in each of them</a:t>
            </a:r>
            <a:r>
              <a:rPr lang="en-US" sz="2400" dirty="0" smtClean="0">
                <a:latin typeface="Arial" charset="0"/>
              </a:rPr>
              <a:t>.</a:t>
            </a:r>
          </a:p>
          <a:p>
            <a:pPr marL="45720" indent="0">
              <a:buNone/>
            </a:pPr>
            <a:endParaRPr lang="en-US" sz="2400" dirty="0" smtClean="0">
              <a:latin typeface="Arial" charset="0"/>
            </a:endParaRPr>
          </a:p>
          <a:p>
            <a:pPr marL="45720" indent="0">
              <a:buNone/>
            </a:pPr>
            <a:r>
              <a:rPr lang="en-US" sz="2400" dirty="0" smtClean="0">
                <a:latin typeface="Arial" charset="0"/>
              </a:rPr>
              <a:t>Ex. IQ Score and the Number of People Tested (Frequency)</a:t>
            </a:r>
            <a:endParaRPr lang="en-US" sz="2400" dirty="0">
              <a:latin typeface="Arial" charset="0"/>
            </a:endParaRP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a Frequency Table Displayed?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724445"/>
              </p:ext>
            </p:extLst>
          </p:nvPr>
        </p:nvGraphicFramePr>
        <p:xfrm>
          <a:off x="4420101" y="3877891"/>
          <a:ext cx="3720352" cy="248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176"/>
                <a:gridCol w="1860176"/>
              </a:tblGrid>
              <a:tr h="473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015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51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800" dirty="0" smtClean="0"/>
              <a:t>5 things to look for</a:t>
            </a:r>
          </a:p>
          <a:p>
            <a:pPr marL="45720" indent="0">
              <a:buNone/>
            </a:pPr>
            <a:endParaRPr lang="en-US" sz="2800" dirty="0" smtClean="0"/>
          </a:p>
          <a:p>
            <a:pPr marL="502920" indent="-457200">
              <a:buAutoNum type="arabicPeriod"/>
            </a:pPr>
            <a:r>
              <a:rPr lang="en-US" sz="2600" dirty="0" smtClean="0"/>
              <a:t>Lower Class/Group Limit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Upper Class/Group Limit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Class/Group Boundaries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Class/Group Midpoints</a:t>
            </a:r>
          </a:p>
          <a:p>
            <a:pPr marL="502920" indent="-457200">
              <a:buAutoNum type="arabicPeriod"/>
            </a:pPr>
            <a:r>
              <a:rPr lang="en-US" sz="2600" dirty="0" smtClean="0"/>
              <a:t>Class/Group Width</a:t>
            </a:r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 smtClean="0"/>
          </a:p>
          <a:p>
            <a:pPr marL="502920" indent="-4572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at a Frequency Table?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274791"/>
              </p:ext>
            </p:extLst>
          </p:nvPr>
        </p:nvGraphicFramePr>
        <p:xfrm>
          <a:off x="5534613" y="4054368"/>
          <a:ext cx="2891034" cy="2454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517"/>
                <a:gridCol w="1445517"/>
              </a:tblGrid>
              <a:tr h="4681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3972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172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312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2313" name="Rectangle 12"/>
          <p:cNvSpPr>
            <a:spLocks noChangeArrowheads="1"/>
          </p:cNvSpPr>
          <p:nvPr/>
        </p:nvSpPr>
        <p:spPr bwMode="auto">
          <a:xfrm>
            <a:off x="671428" y="2491476"/>
            <a:ext cx="3046626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1. Lower Group/</a:t>
            </a:r>
          </a:p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   Class Limits</a:t>
            </a:r>
          </a:p>
          <a:p>
            <a:endParaRPr lang="en-US" sz="28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4" name="Oval 52"/>
          <p:cNvSpPr>
            <a:spLocks noChangeArrowheads="1"/>
          </p:cNvSpPr>
          <p:nvPr/>
        </p:nvSpPr>
        <p:spPr bwMode="auto">
          <a:xfrm>
            <a:off x="5556250" y="2057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grpSp>
        <p:nvGrpSpPr>
          <p:cNvPr id="12315" name="Group 56"/>
          <p:cNvGrpSpPr>
            <a:grpSpLocks/>
          </p:cNvGrpSpPr>
          <p:nvPr/>
        </p:nvGrpSpPr>
        <p:grpSpPr bwMode="auto">
          <a:xfrm>
            <a:off x="2900363" y="2209800"/>
            <a:ext cx="2662237" cy="1752600"/>
            <a:chOff x="1884" y="2236"/>
            <a:chExt cx="2007" cy="1104"/>
          </a:xfrm>
        </p:grpSpPr>
        <p:sp>
          <p:nvSpPr>
            <p:cNvPr id="12321" name="Line 57"/>
            <p:cNvSpPr>
              <a:spLocks noChangeShapeType="1"/>
            </p:cNvSpPr>
            <p:nvPr/>
          </p:nvSpPr>
          <p:spPr bwMode="auto">
            <a:xfrm>
              <a:off x="1884" y="2773"/>
              <a:ext cx="2007" cy="2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Franklin Gothic Medium"/>
              </a:endParaRPr>
            </a:p>
          </p:txBody>
        </p:sp>
        <p:grpSp>
          <p:nvGrpSpPr>
            <p:cNvPr id="12322" name="Group 58"/>
            <p:cNvGrpSpPr>
              <a:grpSpLocks/>
            </p:cNvGrpSpPr>
            <p:nvPr/>
          </p:nvGrpSpPr>
          <p:grpSpPr bwMode="auto">
            <a:xfrm>
              <a:off x="1888" y="2236"/>
              <a:ext cx="1952" cy="1104"/>
              <a:chOff x="1888" y="2236"/>
              <a:chExt cx="1952" cy="1104"/>
            </a:xfrm>
          </p:grpSpPr>
          <p:sp>
            <p:nvSpPr>
              <p:cNvPr id="12323" name="Line 59"/>
              <p:cNvSpPr>
                <a:spLocks noChangeShapeType="1"/>
              </p:cNvSpPr>
              <p:nvPr/>
            </p:nvSpPr>
            <p:spPr bwMode="auto">
              <a:xfrm flipV="1">
                <a:off x="1892" y="2529"/>
                <a:ext cx="1948" cy="21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4" name="Line 60"/>
              <p:cNvSpPr>
                <a:spLocks noChangeShapeType="1"/>
              </p:cNvSpPr>
              <p:nvPr/>
            </p:nvSpPr>
            <p:spPr bwMode="auto">
              <a:xfrm>
                <a:off x="1896" y="2764"/>
                <a:ext cx="1944" cy="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5" name="Line 61"/>
              <p:cNvSpPr>
                <a:spLocks noChangeShapeType="1"/>
              </p:cNvSpPr>
              <p:nvPr/>
            </p:nvSpPr>
            <p:spPr bwMode="auto">
              <a:xfrm>
                <a:off x="1888" y="2780"/>
                <a:ext cx="1945" cy="5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2326" name="Line 64"/>
              <p:cNvSpPr>
                <a:spLocks noChangeShapeType="1"/>
              </p:cNvSpPr>
              <p:nvPr/>
            </p:nvSpPr>
            <p:spPr bwMode="auto">
              <a:xfrm flipV="1">
                <a:off x="1900" y="2236"/>
                <a:ext cx="1920" cy="48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</p:grpSp>
      </p:grpSp>
      <p:sp>
        <p:nvSpPr>
          <p:cNvPr id="12316" name="Oval 52"/>
          <p:cNvSpPr>
            <a:spLocks noChangeArrowheads="1"/>
          </p:cNvSpPr>
          <p:nvPr/>
        </p:nvSpPr>
        <p:spPr bwMode="auto">
          <a:xfrm>
            <a:off x="5556250" y="2438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7" name="Oval 52"/>
          <p:cNvSpPr>
            <a:spLocks noChangeArrowheads="1"/>
          </p:cNvSpPr>
          <p:nvPr/>
        </p:nvSpPr>
        <p:spPr bwMode="auto">
          <a:xfrm>
            <a:off x="5562600" y="28956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8" name="Oval 52"/>
          <p:cNvSpPr>
            <a:spLocks noChangeArrowheads="1"/>
          </p:cNvSpPr>
          <p:nvPr/>
        </p:nvSpPr>
        <p:spPr bwMode="auto">
          <a:xfrm>
            <a:off x="5619750" y="3286125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19" name="Oval 52"/>
          <p:cNvSpPr>
            <a:spLocks noChangeArrowheads="1"/>
          </p:cNvSpPr>
          <p:nvPr/>
        </p:nvSpPr>
        <p:spPr bwMode="auto">
          <a:xfrm>
            <a:off x="5622925" y="37338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320" name="Rectangle 31"/>
          <p:cNvSpPr>
            <a:spLocks noChangeArrowheads="1"/>
          </p:cNvSpPr>
          <p:nvPr/>
        </p:nvSpPr>
        <p:spPr bwMode="auto">
          <a:xfrm>
            <a:off x="533399" y="4145988"/>
            <a:ext cx="4952265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smallest numbers that can actually belong to different classes/groups.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51545" y="5008441"/>
            <a:ext cx="43067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Franklin Gothic Medium"/>
            </a:endParaRPr>
          </a:p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Ex. Min Score per IQ Group:</a:t>
            </a:r>
          </a:p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     50; 70; 90; 110; 130</a:t>
            </a:r>
          </a:p>
          <a:p>
            <a:endParaRPr lang="en-US" dirty="0">
              <a:solidFill>
                <a:prstClr val="black"/>
              </a:solidFill>
              <a:latin typeface="Franklin Gothic Medium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14" grpId="0" animBg="1"/>
      <p:bldP spid="12316" grpId="0" animBg="1"/>
      <p:bldP spid="12317" grpId="0" animBg="1"/>
      <p:bldP spid="12318" grpId="0" animBg="1"/>
      <p:bldP spid="12319" grpId="0" animBg="1"/>
      <p:bldP spid="12320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360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4361" name="Rectangle 12"/>
          <p:cNvSpPr>
            <a:spLocks noChangeArrowheads="1"/>
          </p:cNvSpPr>
          <p:nvPr/>
        </p:nvSpPr>
        <p:spPr bwMode="auto">
          <a:xfrm>
            <a:off x="887458" y="2416148"/>
            <a:ext cx="2486271" cy="1320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2. Upper Group/</a:t>
            </a:r>
          </a:p>
          <a:p>
            <a:pPr algn="ctr"/>
            <a:r>
              <a:rPr lang="en-US" sz="2600" dirty="0">
                <a:solidFill>
                  <a:prstClr val="black"/>
                </a:solidFill>
                <a:latin typeface="Franklin Gothic Medium"/>
              </a:rPr>
              <a:t>Class Limits</a:t>
            </a:r>
          </a:p>
          <a:p>
            <a:endParaRPr lang="en-US" sz="28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2" name="Oval 52"/>
          <p:cNvSpPr>
            <a:spLocks noChangeArrowheads="1"/>
          </p:cNvSpPr>
          <p:nvPr/>
        </p:nvSpPr>
        <p:spPr bwMode="auto">
          <a:xfrm>
            <a:off x="5900738" y="2057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grpSp>
        <p:nvGrpSpPr>
          <p:cNvPr id="14363" name="Group 56"/>
          <p:cNvGrpSpPr>
            <a:grpSpLocks/>
          </p:cNvGrpSpPr>
          <p:nvPr/>
        </p:nvGrpSpPr>
        <p:grpSpPr bwMode="auto">
          <a:xfrm>
            <a:off x="2900363" y="2286000"/>
            <a:ext cx="3195637" cy="1524000"/>
            <a:chOff x="1884" y="2284"/>
            <a:chExt cx="2409" cy="960"/>
          </a:xfrm>
        </p:grpSpPr>
        <p:sp>
          <p:nvSpPr>
            <p:cNvPr id="14369" name="Line 57"/>
            <p:cNvSpPr>
              <a:spLocks noChangeShapeType="1"/>
            </p:cNvSpPr>
            <p:nvPr/>
          </p:nvSpPr>
          <p:spPr bwMode="auto">
            <a:xfrm>
              <a:off x="1884" y="2773"/>
              <a:ext cx="2409" cy="2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prstClr val="black"/>
                </a:solidFill>
                <a:latin typeface="Franklin Gothic Medium"/>
              </a:endParaRPr>
            </a:p>
          </p:txBody>
        </p:sp>
        <p:grpSp>
          <p:nvGrpSpPr>
            <p:cNvPr id="14370" name="Group 58"/>
            <p:cNvGrpSpPr>
              <a:grpSpLocks/>
            </p:cNvGrpSpPr>
            <p:nvPr/>
          </p:nvGrpSpPr>
          <p:grpSpPr bwMode="auto">
            <a:xfrm>
              <a:off x="1888" y="2284"/>
              <a:ext cx="2405" cy="960"/>
              <a:chOff x="1888" y="2284"/>
              <a:chExt cx="2405" cy="960"/>
            </a:xfrm>
          </p:grpSpPr>
          <p:sp>
            <p:nvSpPr>
              <p:cNvPr id="14371" name="Line 59"/>
              <p:cNvSpPr>
                <a:spLocks noChangeShapeType="1"/>
              </p:cNvSpPr>
              <p:nvPr/>
            </p:nvSpPr>
            <p:spPr bwMode="auto">
              <a:xfrm flipV="1">
                <a:off x="1892" y="2572"/>
                <a:ext cx="2286" cy="1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2" name="Line 60"/>
              <p:cNvSpPr>
                <a:spLocks noChangeShapeType="1"/>
              </p:cNvSpPr>
              <p:nvPr/>
            </p:nvSpPr>
            <p:spPr bwMode="auto">
              <a:xfrm>
                <a:off x="1896" y="2764"/>
                <a:ext cx="228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3" name="Line 61"/>
              <p:cNvSpPr>
                <a:spLocks noChangeShapeType="1"/>
              </p:cNvSpPr>
              <p:nvPr/>
            </p:nvSpPr>
            <p:spPr bwMode="auto">
              <a:xfrm>
                <a:off x="1888" y="2780"/>
                <a:ext cx="2405" cy="46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  <p:sp>
            <p:nvSpPr>
              <p:cNvPr id="14374" name="Line 64"/>
              <p:cNvSpPr>
                <a:spLocks noChangeShapeType="1"/>
              </p:cNvSpPr>
              <p:nvPr/>
            </p:nvSpPr>
            <p:spPr bwMode="auto">
              <a:xfrm flipV="1">
                <a:off x="1900" y="2284"/>
                <a:ext cx="2221" cy="4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prstClr val="black"/>
                  </a:solidFill>
                  <a:latin typeface="Franklin Gothic Medium"/>
                </a:endParaRPr>
              </a:p>
            </p:txBody>
          </p:sp>
        </p:grpSp>
      </p:grpSp>
      <p:sp>
        <p:nvSpPr>
          <p:cNvPr id="14364" name="Oval 52"/>
          <p:cNvSpPr>
            <a:spLocks noChangeArrowheads="1"/>
          </p:cNvSpPr>
          <p:nvPr/>
        </p:nvSpPr>
        <p:spPr bwMode="auto">
          <a:xfrm>
            <a:off x="5937250" y="24384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5" name="Oval 52"/>
          <p:cNvSpPr>
            <a:spLocks noChangeArrowheads="1"/>
          </p:cNvSpPr>
          <p:nvPr/>
        </p:nvSpPr>
        <p:spPr bwMode="auto">
          <a:xfrm>
            <a:off x="5937250" y="28956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6" name="Oval 52"/>
          <p:cNvSpPr>
            <a:spLocks noChangeArrowheads="1"/>
          </p:cNvSpPr>
          <p:nvPr/>
        </p:nvSpPr>
        <p:spPr bwMode="auto">
          <a:xfrm>
            <a:off x="6089650" y="3286125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7" name="Oval 52"/>
          <p:cNvSpPr>
            <a:spLocks noChangeArrowheads="1"/>
          </p:cNvSpPr>
          <p:nvPr/>
        </p:nvSpPr>
        <p:spPr bwMode="auto">
          <a:xfrm>
            <a:off x="6089650" y="3733800"/>
            <a:ext cx="463550" cy="381000"/>
          </a:xfrm>
          <a:prstGeom prst="ellips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368" name="Rectangle 31"/>
          <p:cNvSpPr>
            <a:spLocks noChangeArrowheads="1"/>
          </p:cNvSpPr>
          <p:nvPr/>
        </p:nvSpPr>
        <p:spPr bwMode="auto">
          <a:xfrm>
            <a:off x="720048" y="3911508"/>
            <a:ext cx="48196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largest numbers that can actually belong to different classes/groups</a:t>
            </a:r>
            <a:r>
              <a:rPr lang="en-US" dirty="0">
                <a:solidFill>
                  <a:prstClr val="black"/>
                </a:solidFill>
                <a:latin typeface="Franklin Gothic Medium"/>
              </a:rPr>
              <a:t>.</a:t>
            </a:r>
          </a:p>
          <a:p>
            <a:endParaRPr lang="en-US" sz="2400" dirty="0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1624" y="5111836"/>
            <a:ext cx="77079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Ex. Maximum IQ Score per group/class: 69; 89; 109; 129; 149</a:t>
            </a:r>
          </a:p>
          <a:p>
            <a:endParaRPr lang="en-US" sz="2200" dirty="0">
              <a:solidFill>
                <a:prstClr val="black"/>
              </a:solidFill>
              <a:latin typeface="Franklin Gothic Medium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2" grpId="0" animBg="1"/>
      <p:bldP spid="14364" grpId="0" animBg="1"/>
      <p:bldP spid="14365" grpId="0" animBg="1"/>
      <p:bldP spid="14366" grpId="0" animBg="1"/>
      <p:bldP spid="14367" grpId="0" animBg="1"/>
      <p:bldP spid="1436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91393"/>
              </p:ext>
            </p:extLst>
          </p:nvPr>
        </p:nvGraphicFramePr>
        <p:xfrm>
          <a:off x="5431700" y="1523999"/>
          <a:ext cx="3483700" cy="2969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850"/>
                <a:gridCol w="1741850"/>
              </a:tblGrid>
              <a:tr h="56628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8062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8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6409" name="Rectangle 12"/>
          <p:cNvSpPr>
            <a:spLocks noChangeArrowheads="1"/>
          </p:cNvSpPr>
          <p:nvPr/>
        </p:nvSpPr>
        <p:spPr bwMode="auto">
          <a:xfrm>
            <a:off x="457200" y="3549650"/>
            <a:ext cx="2173473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3. Class</a:t>
            </a:r>
          </a:p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Boundaries</a:t>
            </a:r>
          </a:p>
        </p:txBody>
      </p:sp>
      <p:sp>
        <p:nvSpPr>
          <p:cNvPr id="16410" name="Rectangle 31"/>
          <p:cNvSpPr>
            <a:spLocks noChangeArrowheads="1"/>
          </p:cNvSpPr>
          <p:nvPr/>
        </p:nvSpPr>
        <p:spPr bwMode="auto">
          <a:xfrm>
            <a:off x="454196" y="4799399"/>
            <a:ext cx="4572000" cy="864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numbers used to separate classes.</a:t>
            </a:r>
          </a:p>
        </p:txBody>
      </p:sp>
      <p:sp>
        <p:nvSpPr>
          <p:cNvPr id="16411" name="Text Box 23"/>
          <p:cNvSpPr txBox="1">
            <a:spLocks noChangeArrowheads="1"/>
          </p:cNvSpPr>
          <p:nvPr/>
        </p:nvSpPr>
        <p:spPr bwMode="auto">
          <a:xfrm>
            <a:off x="4565650" y="1828800"/>
            <a:ext cx="1149350" cy="256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49.5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69.5</a:t>
            </a:r>
          </a:p>
          <a:p>
            <a:pPr>
              <a:lnSpc>
                <a:spcPct val="135000"/>
              </a:lnSpc>
            </a:pPr>
            <a:r>
              <a:rPr lang="en-US" dirty="0" smtClean="0">
                <a:solidFill>
                  <a:srgbClr val="C66951"/>
                </a:solidFill>
              </a:rPr>
              <a:t>89.5</a:t>
            </a:r>
            <a:endParaRPr lang="en-US" dirty="0">
              <a:solidFill>
                <a:srgbClr val="C66951"/>
              </a:solidFill>
            </a:endParaRP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109.5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129.5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66951"/>
                </a:solidFill>
              </a:rPr>
              <a:t>149.5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217493" y="2080732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232184" y="2539112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47485" y="3043979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08689" y="3518248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262786" y="4007816"/>
            <a:ext cx="21420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0" grpId="0"/>
      <p:bldP spid="164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08261"/>
              </p:ext>
            </p:extLst>
          </p:nvPr>
        </p:nvGraphicFramePr>
        <p:xfrm>
          <a:off x="5562600" y="1524000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456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18457" name="Rectangle 12"/>
          <p:cNvSpPr>
            <a:spLocks noChangeArrowheads="1"/>
          </p:cNvSpPr>
          <p:nvPr/>
        </p:nvSpPr>
        <p:spPr bwMode="auto">
          <a:xfrm>
            <a:off x="369888" y="2792103"/>
            <a:ext cx="1911983" cy="107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4. Class</a:t>
            </a:r>
          </a:p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Midpoints</a:t>
            </a:r>
          </a:p>
        </p:txBody>
      </p:sp>
      <p:sp>
        <p:nvSpPr>
          <p:cNvPr id="18458" name="Rectangle 31"/>
          <p:cNvSpPr>
            <a:spLocks noChangeArrowheads="1"/>
          </p:cNvSpPr>
          <p:nvPr/>
        </p:nvSpPr>
        <p:spPr bwMode="auto">
          <a:xfrm>
            <a:off x="369888" y="3893789"/>
            <a:ext cx="4021374" cy="2416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are the values in the middle of the classes and can be found by adding the lower class limit to the upper class limit and dividing the sum by 2.</a:t>
            </a:r>
          </a:p>
        </p:txBody>
      </p:sp>
      <p:sp>
        <p:nvSpPr>
          <p:cNvPr id="18459" name="Text Box 23"/>
          <p:cNvSpPr txBox="1">
            <a:spLocks noChangeArrowheads="1"/>
          </p:cNvSpPr>
          <p:nvPr/>
        </p:nvSpPr>
        <p:spPr bwMode="auto">
          <a:xfrm>
            <a:off x="4759883" y="1957576"/>
            <a:ext cx="114935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FF6600"/>
                </a:solidFill>
              </a:rPr>
              <a:t>59.5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0000FF"/>
                </a:solidFill>
              </a:rPr>
              <a:t>79.5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99.5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119.5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139.5</a:t>
            </a:r>
          </a:p>
          <a:p>
            <a:pPr>
              <a:lnSpc>
                <a:spcPct val="135000"/>
              </a:lnSpc>
            </a:pPr>
            <a:endParaRPr lang="en-US" dirty="0">
              <a:solidFill>
                <a:srgbClr val="CC99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4377" y="4482752"/>
            <a:ext cx="3748639" cy="1833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Ex. [50 + 69] ÷ 2 = </a:t>
            </a:r>
            <a:r>
              <a:rPr lang="en-US" sz="2200" dirty="0">
                <a:solidFill>
                  <a:srgbClr val="FF6600"/>
                </a:solidFill>
                <a:latin typeface="Franklin Gothic Medium"/>
              </a:rPr>
              <a:t>59.5</a:t>
            </a:r>
          </a:p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      [70 + 89] ÷ 2 = </a:t>
            </a:r>
            <a:r>
              <a:rPr lang="en-US" sz="2200" dirty="0">
                <a:solidFill>
                  <a:srgbClr val="0000FF"/>
                </a:solidFill>
                <a:latin typeface="Franklin Gothic Medium"/>
              </a:rPr>
              <a:t>79.5</a:t>
            </a:r>
          </a:p>
          <a:p>
            <a:pPr algn="ctr"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      etc….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8" grpId="0"/>
      <p:bldP spid="18459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42572"/>
              </p:ext>
            </p:extLst>
          </p:nvPr>
        </p:nvGraphicFramePr>
        <p:xfrm>
          <a:off x="5134172" y="1432206"/>
          <a:ext cx="3352800" cy="2641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</a:tblGrid>
              <a:tr h="5037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IQ Score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50-69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70-89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33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90-109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35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110-129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</a:t>
                      </a:r>
                      <a:endParaRPr lang="en-US" sz="1800" dirty="0"/>
                    </a:p>
                  </a:txBody>
                  <a:tcPr/>
                </a:tc>
              </a:tr>
              <a:tr h="42756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130-149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04" name="Rectangle 7"/>
          <p:cNvSpPr>
            <a:spLocks noChangeArrowheads="1"/>
          </p:cNvSpPr>
          <p:nvPr/>
        </p:nvSpPr>
        <p:spPr bwMode="auto">
          <a:xfrm>
            <a:off x="369888" y="209550"/>
            <a:ext cx="8593137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Franklin Gothic Medium"/>
              </a:rPr>
              <a:t>IQ Scores of Sample Group</a:t>
            </a:r>
          </a:p>
        </p:txBody>
      </p:sp>
      <p:sp>
        <p:nvSpPr>
          <p:cNvPr id="20505" name="Rectangle 12"/>
          <p:cNvSpPr>
            <a:spLocks noChangeArrowheads="1"/>
          </p:cNvSpPr>
          <p:nvPr/>
        </p:nvSpPr>
        <p:spPr bwMode="auto">
          <a:xfrm>
            <a:off x="457199" y="3776924"/>
            <a:ext cx="3113742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Franklin Gothic Medium"/>
              </a:rPr>
              <a:t>5. Class Width</a:t>
            </a:r>
          </a:p>
        </p:txBody>
      </p:sp>
      <p:sp>
        <p:nvSpPr>
          <p:cNvPr id="20506" name="Rectangle 31"/>
          <p:cNvSpPr>
            <a:spLocks noChangeArrowheads="1"/>
          </p:cNvSpPr>
          <p:nvPr/>
        </p:nvSpPr>
        <p:spPr bwMode="auto">
          <a:xfrm>
            <a:off x="457200" y="4493419"/>
            <a:ext cx="4572000" cy="1155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  <a:spcAft>
                <a:spcPct val="50000"/>
              </a:spcAft>
              <a:buSzPct val="150000"/>
            </a:pPr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is the difference between two consecutive lower class limits or two consecutive lower class boundaries.</a:t>
            </a:r>
          </a:p>
        </p:txBody>
      </p:sp>
      <p:sp>
        <p:nvSpPr>
          <p:cNvPr id="20507" name="Text Box 23"/>
          <p:cNvSpPr txBox="1">
            <a:spLocks noChangeArrowheads="1"/>
          </p:cNvSpPr>
          <p:nvPr/>
        </p:nvSpPr>
        <p:spPr bwMode="auto">
          <a:xfrm>
            <a:off x="4565650" y="2062163"/>
            <a:ext cx="114935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  <a:p>
            <a:pPr>
              <a:lnSpc>
                <a:spcPct val="135000"/>
              </a:lnSpc>
            </a:pPr>
            <a:r>
              <a:rPr lang="en-US" dirty="0">
                <a:solidFill>
                  <a:srgbClr val="CC9900"/>
                </a:solidFill>
              </a:rPr>
              <a:t>20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07100" y="2218429"/>
            <a:ext cx="17523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Franklin Gothic Medium"/>
              </a:rPr>
              <a:t>EX. 70 – 50  =</a:t>
            </a:r>
          </a:p>
          <a:p>
            <a:r>
              <a:rPr lang="en-US" sz="2000" dirty="0">
                <a:solidFill>
                  <a:prstClr val="black"/>
                </a:solidFill>
                <a:latin typeface="Franklin Gothic Medium"/>
              </a:rPr>
              <a:t>      90 – 70  =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6" grpId="0"/>
      <p:bldP spid="2050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graphical display of data using dots to represent each data point on a number line.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Ex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 plots</a:t>
            </a:r>
            <a:endParaRPr lang="en-US" dirty="0"/>
          </a:p>
        </p:txBody>
      </p:sp>
      <p:pic>
        <p:nvPicPr>
          <p:cNvPr id="4" name="Picture 3" descr="Screen Shot 2015-09-23 at 10.00.2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86" y="3066933"/>
            <a:ext cx="6410864" cy="305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725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# 10</a:t>
            </a:r>
            <a:br>
              <a:rPr lang="en-US" dirty="0" smtClean="0"/>
            </a:br>
            <a:r>
              <a:rPr lang="en-US" sz="3200" dirty="0" smtClean="0"/>
              <a:t>How to Analyze Dot Plots?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6224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6 things to look for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Min &amp; Max Values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The Range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Mean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Mode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Median</a:t>
            </a:r>
          </a:p>
          <a:p>
            <a:pPr marL="560070" indent="-514350">
              <a:buAutoNum type="arabicParenR"/>
            </a:pPr>
            <a:r>
              <a:rPr lang="en-US" sz="2800" dirty="0" smtClean="0"/>
              <a:t>Overall Distribution of the data frequency</a:t>
            </a:r>
          </a:p>
          <a:p>
            <a:endParaRPr lang="en-US" sz="2800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Analyze Dot Plots?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333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8931"/>
            <a:ext cx="8381260" cy="622091"/>
          </a:xfrm>
        </p:spPr>
        <p:txBody>
          <a:bodyPr/>
          <a:lstStyle/>
          <a:p>
            <a:r>
              <a:rPr lang="en-US" dirty="0" smtClean="0"/>
              <a:t>Sample Problem #1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490672"/>
            <a:ext cx="6829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Determine the following: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851815"/>
            <a:ext cx="7545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sz="2800" dirty="0">
                <a:solidFill>
                  <a:prstClr val="black"/>
                </a:solidFill>
                <a:latin typeface="Franklin Gothic Medium"/>
              </a:rPr>
              <a:t>Minimum and Maximum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0222" y="4313480"/>
            <a:ext cx="6856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ANS: Minimum Value is 56; Maximum Value is 92</a:t>
            </a:r>
            <a:r>
              <a:rPr lang="en-US" dirty="0">
                <a:solidFill>
                  <a:prstClr val="black"/>
                </a:solidFill>
                <a:latin typeface="Franklin Gothic Medium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4938759"/>
            <a:ext cx="3810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Franklin Gothic Medium"/>
              </a:rPr>
              <a:t>2. </a:t>
            </a:r>
            <a:r>
              <a:rPr lang="en-US" sz="2800" dirty="0">
                <a:solidFill>
                  <a:prstClr val="black"/>
                </a:solidFill>
                <a:latin typeface="Franklin Gothic Medium"/>
              </a:rPr>
              <a:t>Determine the Range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9880" y="5400366"/>
            <a:ext cx="739046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solidFill>
                  <a:prstClr val="black"/>
                </a:solidFill>
                <a:latin typeface="Franklin Gothic Medium"/>
              </a:rPr>
              <a:t> Maximum Value – Minimum Value = Range</a:t>
            </a:r>
          </a:p>
          <a:p>
            <a:r>
              <a:rPr lang="en-US" sz="2300" dirty="0">
                <a:solidFill>
                  <a:prstClr val="black"/>
                </a:solidFill>
                <a:latin typeface="Franklin Gothic Medium"/>
              </a:rPr>
              <a:t>          </a:t>
            </a:r>
          </a:p>
          <a:p>
            <a:r>
              <a:rPr lang="en-US" sz="2300" dirty="0">
                <a:solidFill>
                  <a:prstClr val="black"/>
                </a:solidFill>
                <a:latin typeface="Franklin Gothic Medium"/>
              </a:rPr>
              <a:t>ANS: The range is 92 – 56 or 36 </a:t>
            </a:r>
            <a:r>
              <a:rPr lang="en-US" sz="2300" dirty="0" err="1">
                <a:solidFill>
                  <a:prstClr val="black"/>
                </a:solidFill>
                <a:latin typeface="Franklin Gothic Medium"/>
              </a:rPr>
              <a:t>bpm</a:t>
            </a:r>
            <a:r>
              <a:rPr lang="en-US" sz="2300" dirty="0">
                <a:solidFill>
                  <a:prstClr val="black"/>
                </a:solidFill>
                <a:latin typeface="Franklin Gothic Medium"/>
              </a:rPr>
              <a:t> </a:t>
            </a:r>
          </a:p>
        </p:txBody>
      </p:sp>
      <p:pic>
        <p:nvPicPr>
          <p:cNvPr id="25" name="Picture 24" descr="Screen Shot 2015-09-24 at 10.56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65" y="1007081"/>
            <a:ext cx="8188820" cy="415967"/>
          </a:xfrm>
          <a:prstGeom prst="rect">
            <a:avLst/>
          </a:prstGeom>
        </p:spPr>
      </p:pic>
      <p:pic>
        <p:nvPicPr>
          <p:cNvPr id="26" name="Picture 25" descr="Screen Shot 2015-09-24 at 10.55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22" y="1664810"/>
            <a:ext cx="7670800" cy="1794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5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2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9333" y="2156932"/>
            <a:ext cx="9122834" cy="440740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2400" dirty="0" smtClean="0"/>
              <a:t>3. Determine the Mean [Average Beats per Minute (</a:t>
            </a:r>
            <a:r>
              <a:rPr lang="en-US" sz="2400" dirty="0" err="1" smtClean="0"/>
              <a:t>bpm</a:t>
            </a:r>
            <a:r>
              <a:rPr lang="en-US" sz="2400" dirty="0" smtClean="0"/>
              <a:t>)]</a:t>
            </a:r>
          </a:p>
          <a:p>
            <a:pPr marL="45720" indent="0">
              <a:buNone/>
            </a:pPr>
            <a:r>
              <a:rPr lang="en-US" sz="2400" dirty="0" smtClean="0"/>
              <a:t> </a:t>
            </a:r>
          </a:p>
          <a:p>
            <a:pPr marL="45720" indent="0">
              <a:buNone/>
            </a:pPr>
            <a:r>
              <a:rPr lang="en-US" sz="2400" dirty="0" smtClean="0"/>
              <a:t>Mean =  Sum of Data </a:t>
            </a:r>
            <a:r>
              <a:rPr lang="en-US" sz="2400" dirty="0"/>
              <a:t>Values </a:t>
            </a:r>
            <a:r>
              <a:rPr lang="en-US" sz="2400" dirty="0" smtClean="0"/>
              <a:t>÷ Number of Data Values 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[2(56) + 2(60) + 3(64) + 6(68) + 5(72) + 4(76) + 4(80) + 2(84) + 88 + 92]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		30</a:t>
            </a:r>
          </a:p>
          <a:p>
            <a:pPr marL="4572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= 2164 ÷ 30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= 72.13 or approximately 72 </a:t>
            </a:r>
            <a:r>
              <a:rPr lang="en-US" dirty="0" err="1" smtClean="0">
                <a:solidFill>
                  <a:schemeClr val="tx1"/>
                </a:solidFill>
              </a:rPr>
              <a:t>bpm</a:t>
            </a:r>
            <a:endParaRPr lang="en-US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Screen Shot 2015-09-24 at 10.55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339494"/>
            <a:ext cx="8407893" cy="239713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15314" y="4937656"/>
            <a:ext cx="8407893" cy="42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987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4. Mode</a:t>
            </a:r>
          </a:p>
          <a:p>
            <a:pPr marL="45720" indent="0">
              <a:buNone/>
            </a:pPr>
            <a:r>
              <a:rPr lang="en-US" dirty="0" smtClean="0"/>
              <a:t>   - It is the frequently seen value in the data set.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Ex. Determine the Mode of the Dot Plot above</a:t>
            </a:r>
          </a:p>
          <a:p>
            <a:pPr marL="45720" indent="0">
              <a:buNone/>
            </a:pPr>
            <a:r>
              <a:rPr lang="en-US" dirty="0" smtClean="0"/>
              <a:t>ANS: The mode is 68 </a:t>
            </a:r>
            <a:r>
              <a:rPr lang="en-US" dirty="0" err="1" smtClean="0"/>
              <a:t>bpm</a:t>
            </a:r>
            <a:r>
              <a:rPr lang="en-US" dirty="0" smtClean="0"/>
              <a:t>, because it has the tallest stack.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5-09-24 at 10.55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425990"/>
            <a:ext cx="8763000" cy="22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71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 #2</a:t>
            </a:r>
            <a:br>
              <a:rPr lang="en-US" dirty="0" smtClean="0"/>
            </a:br>
            <a:r>
              <a:rPr lang="en-US" dirty="0" smtClean="0"/>
              <a:t>Determining the Median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502920" indent="-457200">
              <a:buAutoNum type="arabicPeriod"/>
            </a:pPr>
            <a:r>
              <a:rPr lang="en-US" dirty="0"/>
              <a:t>O</a:t>
            </a:r>
            <a:r>
              <a:rPr lang="en-US" dirty="0" smtClean="0"/>
              <a:t>rganizing data set in ordinal sequence.</a:t>
            </a:r>
          </a:p>
          <a:p>
            <a:pPr marL="502920" indent="-457200">
              <a:buAutoNum type="arabicPeriod"/>
            </a:pPr>
            <a:r>
              <a:rPr lang="en-US" dirty="0" smtClean="0"/>
              <a:t>Count number of data presented. 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Ex. N = 14</a:t>
            </a:r>
          </a:p>
          <a:p>
            <a:pPr marL="502920" indent="-457200">
              <a:buAutoNum type="arabicPeriod" startAt="3"/>
            </a:pPr>
            <a:r>
              <a:rPr lang="en-US" dirty="0" smtClean="0"/>
              <a:t>Determine the Median/Center Value of the data set.</a:t>
            </a:r>
          </a:p>
          <a:p>
            <a:pPr marL="45720" indent="0">
              <a:buNone/>
            </a:pPr>
            <a:r>
              <a:rPr lang="en-US" dirty="0"/>
              <a:t> </a:t>
            </a:r>
            <a:r>
              <a:rPr lang="en-US" dirty="0" smtClean="0"/>
              <a:t>         1</a:t>
            </a:r>
            <a:r>
              <a:rPr lang="en-US" baseline="30000" dirty="0" smtClean="0"/>
              <a:t>st</a:t>
            </a:r>
            <a:r>
              <a:rPr lang="en-US" dirty="0" smtClean="0"/>
              <a:t> Half of N = 7                         2</a:t>
            </a:r>
            <a:r>
              <a:rPr lang="en-US" baseline="30000" dirty="0" smtClean="0"/>
              <a:t>nd</a:t>
            </a:r>
            <a:r>
              <a:rPr lang="en-US" dirty="0" smtClean="0"/>
              <a:t> Half of N=7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6" name="Picture 5" descr="Screen Shot 2015-09-24 at 11.38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17" y="1719072"/>
            <a:ext cx="7429500" cy="960966"/>
          </a:xfrm>
          <a:prstGeom prst="rect">
            <a:avLst/>
          </a:prstGeom>
        </p:spPr>
      </p:pic>
      <p:pic>
        <p:nvPicPr>
          <p:cNvPr id="10" name="Picture 9" descr="Screen Shot 2015-09-24 at 11.45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717" y="5254334"/>
            <a:ext cx="7765370" cy="872146"/>
          </a:xfrm>
          <a:prstGeom prst="rect">
            <a:avLst/>
          </a:prstGeom>
        </p:spPr>
      </p:pic>
      <p:sp>
        <p:nvSpPr>
          <p:cNvPr id="11" name="Left Brace 10"/>
          <p:cNvSpPr/>
          <p:nvPr/>
        </p:nvSpPr>
        <p:spPr>
          <a:xfrm rot="5400000">
            <a:off x="2163500" y="3120226"/>
            <a:ext cx="628761" cy="38023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" name="Left Brace 11"/>
          <p:cNvSpPr/>
          <p:nvPr/>
        </p:nvSpPr>
        <p:spPr>
          <a:xfrm rot="5400000">
            <a:off x="5965829" y="3141270"/>
            <a:ext cx="628761" cy="380232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6716" y="6230000"/>
            <a:ext cx="38023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Median is [60 + 63] ÷ 2 = 61.5  </a:t>
            </a:r>
          </a:p>
        </p:txBody>
      </p:sp>
    </p:spTree>
    <p:extLst>
      <p:ext uri="{BB962C8B-B14F-4D97-AF65-F5344CB8AC3E}">
        <p14:creationId xmlns:p14="http://schemas.microsoft.com/office/powerpoint/2010/main" val="2289436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animBg="1"/>
      <p:bldP spid="12" grpId="0" animBg="1"/>
      <p:bldP spid="1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What the Dot Plot looks like for the above data set.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When a Dot Plot has 2 Modes (i.e., 54 &amp; 68), it is said that this data set is Bimodal. (“Bi”= Two; “Modal” = Modes)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creen Shot 2015-09-24 at 11.45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8095"/>
            <a:ext cx="7765370" cy="872146"/>
          </a:xfrm>
          <a:prstGeom prst="rect">
            <a:avLst/>
          </a:prstGeom>
        </p:spPr>
      </p:pic>
      <p:pic>
        <p:nvPicPr>
          <p:cNvPr id="6" name="Picture 5" descr="Screen Shot 2015-09-25 at 12.02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497667"/>
            <a:ext cx="8094133" cy="190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766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smtClean="0"/>
              <a:t>3 types of Frequency Distributions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 smtClean="0"/>
              <a:t>1. Symmetrical Shape</a:t>
            </a:r>
          </a:p>
          <a:p>
            <a:pPr marL="45720" indent="0">
              <a:buNone/>
            </a:pPr>
            <a:r>
              <a:rPr lang="en-US" sz="2400" dirty="0" smtClean="0"/>
              <a:t>-</a:t>
            </a:r>
            <a:r>
              <a:rPr lang="en-US" sz="2400" dirty="0"/>
              <a:t>When the graph is divided in the center, the right and left side are close to a mirror image of each other.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Ex 1. Normal Bell-Shaped Curve    </a:t>
            </a:r>
            <a:r>
              <a:rPr lang="en-US" dirty="0"/>
              <a:t> </a:t>
            </a:r>
            <a:r>
              <a:rPr lang="en-US" dirty="0" smtClean="0"/>
              <a:t>Ex 2. Symmetrical U-Shaped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3200" dirty="0" smtClean="0"/>
              <a:t>Using </a:t>
            </a:r>
            <a:r>
              <a:rPr lang="en-US" sz="3200" dirty="0"/>
              <a:t>Frequency Distributions to Understand Data</a:t>
            </a:r>
          </a:p>
        </p:txBody>
      </p:sp>
      <p:pic>
        <p:nvPicPr>
          <p:cNvPr id="5" name="Picture 4" descr="Screen Shot 2015-09-24 at 8.47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63" y="4678646"/>
            <a:ext cx="3658290" cy="1968500"/>
          </a:xfrm>
          <a:prstGeom prst="rect">
            <a:avLst/>
          </a:prstGeom>
        </p:spPr>
      </p:pic>
      <p:pic>
        <p:nvPicPr>
          <p:cNvPr id="6" name="Picture 5" descr="Screen Shot 2015-09-24 at 10.20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514786"/>
            <a:ext cx="3218822" cy="1968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66664" y="6333445"/>
            <a:ext cx="282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Graphic Source: </a:t>
            </a:r>
            <a:r>
              <a:rPr lang="en-US" sz="1200" dirty="0" err="1">
                <a:solidFill>
                  <a:prstClr val="black"/>
                </a:solidFill>
                <a:latin typeface="Franklin Gothic Medium"/>
              </a:rPr>
              <a:t>Mathbitsnotebook.com</a:t>
            </a:r>
            <a:endParaRPr lang="en-US" sz="1200" dirty="0">
              <a:solidFill>
                <a:prstClr val="black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2056813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/>
              <a:t>2. Skewed Distribution</a:t>
            </a:r>
          </a:p>
          <a:p>
            <a:pPr marL="502920" indent="-457200">
              <a:buAutoNum type="alphaLcPeriod"/>
            </a:pPr>
            <a:r>
              <a:rPr lang="en-US" sz="2400" dirty="0" smtClean="0"/>
              <a:t>Skewed Left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- Distribution of frequency is more spread out to the left     </a:t>
            </a:r>
          </a:p>
          <a:p>
            <a:pPr marL="4572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(“Tail” of graph on the left)</a:t>
            </a:r>
          </a:p>
          <a:p>
            <a:pPr marL="45720" indent="0">
              <a:buNone/>
            </a:pPr>
            <a:r>
              <a:rPr lang="en-US" sz="2400" dirty="0" smtClean="0"/>
              <a:t>Ex. Skewed Left Dot Plot</a:t>
            </a:r>
            <a:endParaRPr lang="en-US" sz="2400" dirty="0"/>
          </a:p>
        </p:txBody>
      </p:sp>
      <p:pic>
        <p:nvPicPr>
          <p:cNvPr id="5" name="Picture 4" descr="Screen Shot 2015-09-24 at 8.46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667" y="4957001"/>
            <a:ext cx="4759708" cy="1721555"/>
          </a:xfrm>
          <a:prstGeom prst="rect">
            <a:avLst/>
          </a:prstGeom>
        </p:spPr>
      </p:pic>
      <p:sp>
        <p:nvSpPr>
          <p:cNvPr id="10" name="Left Brace 9"/>
          <p:cNvSpPr/>
          <p:nvPr/>
        </p:nvSpPr>
        <p:spPr>
          <a:xfrm rot="4798844">
            <a:off x="1730090" y="4161455"/>
            <a:ext cx="497627" cy="1273998"/>
          </a:xfrm>
          <a:prstGeom prst="leftBrace">
            <a:avLst>
              <a:gd name="adj1" fmla="val 712"/>
              <a:gd name="adj2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293" y="6401557"/>
            <a:ext cx="282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Graphic Source: </a:t>
            </a:r>
            <a:r>
              <a:rPr lang="en-US" sz="1200" dirty="0" err="1">
                <a:solidFill>
                  <a:prstClr val="black"/>
                </a:solidFill>
                <a:latin typeface="Franklin Gothic Medium"/>
              </a:rPr>
              <a:t>Mathbitsnotebook.com</a:t>
            </a:r>
            <a:endParaRPr lang="en-US" sz="1200" dirty="0">
              <a:solidFill>
                <a:prstClr val="black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345730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442058"/>
            <a:ext cx="8407893" cy="4407408"/>
          </a:xfrm>
        </p:spPr>
        <p:txBody>
          <a:bodyPr/>
          <a:lstStyle/>
          <a:p>
            <a:pPr marL="45720" indent="0">
              <a:buNone/>
            </a:pPr>
            <a:r>
              <a:rPr lang="en-US" sz="2400" dirty="0" smtClean="0"/>
              <a:t>b.  Skewed Right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      - Distribution of frequency is more spread out to the </a:t>
            </a:r>
            <a:r>
              <a:rPr lang="en-US" sz="2400" dirty="0" smtClean="0"/>
              <a:t>right     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         (“Tail” of </a:t>
            </a:r>
            <a:r>
              <a:rPr lang="en-US" sz="2400" dirty="0" smtClean="0"/>
              <a:t>graph is </a:t>
            </a:r>
            <a:r>
              <a:rPr lang="en-US" sz="2400" dirty="0"/>
              <a:t>on the </a:t>
            </a:r>
            <a:r>
              <a:rPr lang="en-US" sz="2400" dirty="0" smtClean="0"/>
              <a:t>right)</a:t>
            </a:r>
            <a:endParaRPr lang="en-US" sz="2400" dirty="0"/>
          </a:p>
          <a:p>
            <a:pPr marL="45720" indent="0">
              <a:buNone/>
            </a:pPr>
            <a:r>
              <a:rPr lang="en-US" sz="2400" dirty="0"/>
              <a:t>Ex. Skewed </a:t>
            </a:r>
            <a:r>
              <a:rPr lang="en-US" sz="2400" dirty="0" smtClean="0"/>
              <a:t>Right </a:t>
            </a:r>
            <a:r>
              <a:rPr lang="en-US" sz="2400" dirty="0"/>
              <a:t>Dot Plot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18" name="Picture 17" descr="Screen Shot 2015-09-24 at 8.46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05" y="3481907"/>
            <a:ext cx="4760689" cy="2722263"/>
          </a:xfrm>
          <a:prstGeom prst="rect">
            <a:avLst/>
          </a:prstGeom>
        </p:spPr>
      </p:pic>
      <p:sp>
        <p:nvSpPr>
          <p:cNvPr id="19" name="Right Brace 18"/>
          <p:cNvSpPr/>
          <p:nvPr/>
        </p:nvSpPr>
        <p:spPr>
          <a:xfrm rot="6244412" flipH="1">
            <a:off x="4088865" y="4054779"/>
            <a:ext cx="354622" cy="1078943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Franklin Gothic Medium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405" y="6347378"/>
            <a:ext cx="282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Graphic Source: </a:t>
            </a:r>
            <a:r>
              <a:rPr lang="en-US" sz="1200" dirty="0" err="1">
                <a:solidFill>
                  <a:prstClr val="black"/>
                </a:solidFill>
                <a:latin typeface="Franklin Gothic Medium"/>
              </a:rPr>
              <a:t>Mathbitsnotebook.com</a:t>
            </a:r>
            <a:endParaRPr lang="en-US" sz="1200" dirty="0">
              <a:solidFill>
                <a:prstClr val="black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658299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Ms. Ng asked a class of 30 students,</a:t>
            </a:r>
          </a:p>
          <a:p>
            <a:pPr marL="45720" indent="0">
              <a:buNone/>
            </a:pPr>
            <a:r>
              <a:rPr lang="en-US" sz="3600" dirty="0" smtClean="0"/>
              <a:t>“How many minutes did you take to eat breakfast this morning?”</a:t>
            </a:r>
          </a:p>
          <a:p>
            <a:pPr marL="45720" indent="0">
              <a:buNone/>
            </a:pPr>
            <a:endParaRPr lang="en-US" sz="3600" dirty="0" smtClean="0"/>
          </a:p>
          <a:p>
            <a:pPr marL="45720" indent="0">
              <a:buNone/>
            </a:pPr>
            <a:r>
              <a:rPr lang="en-US" sz="3600" dirty="0" smtClean="0"/>
              <a:t>Use a Dot plot to represent the results.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886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400" dirty="0" smtClean="0"/>
              <a:t>3. Uniform Shaped</a:t>
            </a:r>
          </a:p>
          <a:p>
            <a:pPr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/>
              <a:t>data is spread equally across the range</a:t>
            </a:r>
            <a:r>
              <a:rPr lang="en-US" sz="2400" dirty="0" smtClean="0"/>
              <a:t>.</a:t>
            </a:r>
          </a:p>
          <a:p>
            <a:pPr>
              <a:buFontTx/>
              <a:buChar char="-"/>
            </a:pPr>
            <a:r>
              <a:rPr lang="en-US" sz="2400" dirty="0" smtClean="0"/>
              <a:t>No peaks </a:t>
            </a:r>
            <a:r>
              <a:rPr lang="en-US" sz="2400" dirty="0"/>
              <a:t>in these </a:t>
            </a:r>
            <a:r>
              <a:rPr lang="en-US" sz="2400" dirty="0" smtClean="0"/>
              <a:t>graphs</a:t>
            </a:r>
          </a:p>
          <a:p>
            <a:pPr>
              <a:buFontTx/>
              <a:buChar char="-"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Ex.</a:t>
            </a:r>
            <a:endParaRPr lang="en-US" dirty="0"/>
          </a:p>
        </p:txBody>
      </p:sp>
      <p:pic>
        <p:nvPicPr>
          <p:cNvPr id="4" name="Picture 3" descr="Screen Shot 2015-09-24 at 10.23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56" y="3358444"/>
            <a:ext cx="4076977" cy="263432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8356" y="6109924"/>
            <a:ext cx="28222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latin typeface="Franklin Gothic Medium"/>
              </a:rPr>
              <a:t>Graphic Source: </a:t>
            </a:r>
            <a:r>
              <a:rPr lang="en-US" sz="1200" dirty="0" err="1">
                <a:solidFill>
                  <a:prstClr val="black"/>
                </a:solidFill>
                <a:latin typeface="Franklin Gothic Medium"/>
              </a:rPr>
              <a:t>Mathbitsnotebook.com</a:t>
            </a:r>
            <a:endParaRPr lang="en-US" sz="1200" dirty="0">
              <a:solidFill>
                <a:prstClr val="black"/>
              </a:solidFill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404468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 </a:t>
            </a:r>
            <a:r>
              <a:rPr lang="en-US" sz="3200" b="1" i="1" dirty="0"/>
              <a:t>mean</a:t>
            </a:r>
            <a:r>
              <a:rPr lang="en-US" sz="3200" dirty="0"/>
              <a:t> and the </a:t>
            </a:r>
            <a:r>
              <a:rPr lang="en-US" sz="3200" b="1" i="1" dirty="0"/>
              <a:t>median</a:t>
            </a:r>
            <a:r>
              <a:rPr lang="en-US" sz="3200" dirty="0"/>
              <a:t> of the distribution are numerical summaries of the center of a data distribution. </a:t>
            </a:r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Mean &amp; Median tells 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800" dirty="0" smtClean="0"/>
              <a:t>1) Symmetrical Distribution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- Mean = Median = Mode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800" dirty="0" smtClean="0"/>
              <a:t>2) Right Skewed (Positively Skewed)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Mean &gt; Median &gt; Mode 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Wider spread of distribution of data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with larger values.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MEAN, MEDIAN, &amp; MODE TO ANALYZE DATA DISTRIBUTION</a:t>
            </a:r>
            <a:endParaRPr lang="en-US" dirty="0"/>
          </a:p>
        </p:txBody>
      </p:sp>
      <p:pic>
        <p:nvPicPr>
          <p:cNvPr id="4" name="Picture 3" descr="Screen Shot 2017-10-03 at 5.45.5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49" y="1719071"/>
            <a:ext cx="1882978" cy="1998016"/>
          </a:xfrm>
          <a:prstGeom prst="rect">
            <a:avLst/>
          </a:prstGeom>
        </p:spPr>
      </p:pic>
      <p:pic>
        <p:nvPicPr>
          <p:cNvPr id="5" name="Picture 4" descr="Screen Shot 2017-10-03 at 5.50.3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169" y="4361552"/>
            <a:ext cx="20701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47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smtClean="0"/>
              <a:t>3) </a:t>
            </a:r>
            <a:r>
              <a:rPr lang="en-US" sz="28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eft Skewed Distribution (Negative Skew)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Mean &lt; Median &lt; Mode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Wider distribution of data with smaller       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values.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 smtClean="0"/>
              <a:t>(“</a:t>
            </a:r>
            <a:r>
              <a:rPr lang="en-US" sz="2800" dirty="0" smtClean="0">
                <a:solidFill>
                  <a:srgbClr val="FF0000"/>
                </a:solidFill>
              </a:rPr>
              <a:t>L</a:t>
            </a:r>
            <a:r>
              <a:rPr lang="en-US" sz="2800" dirty="0" smtClean="0"/>
              <a:t>ittle Mean Median ran away 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from the Mode”)</a:t>
            </a:r>
            <a:endParaRPr lang="en-US" sz="2800" dirty="0"/>
          </a:p>
        </p:txBody>
      </p:sp>
      <p:pic>
        <p:nvPicPr>
          <p:cNvPr id="4" name="Picture 3" descr="Screen Shot 2017-10-03 at 5.54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033" y="3495565"/>
            <a:ext cx="2649149" cy="232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8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Log on to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DOTPLOT </a:t>
            </a:r>
            <a:r>
              <a:rPr lang="en-US" dirty="0" err="1" smtClean="0"/>
              <a:t>ReView</a:t>
            </a:r>
            <a:endParaRPr lang="en-US" dirty="0"/>
          </a:p>
        </p:txBody>
      </p:sp>
      <p:pic>
        <p:nvPicPr>
          <p:cNvPr id="6" name="Picture 5" descr="Screen Shot 2015-09-25 at 12.07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652" y="1719071"/>
            <a:ext cx="5397500" cy="3374078"/>
          </a:xfrm>
          <a:prstGeom prst="rect">
            <a:avLst/>
          </a:prstGeom>
        </p:spPr>
      </p:pic>
      <p:pic>
        <p:nvPicPr>
          <p:cNvPr id="7" name="Picture 6" descr="Screen Shot 2015-09-25 at 12.16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67" y="5355167"/>
            <a:ext cx="5418666" cy="85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51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en-US" dirty="0" smtClean="0"/>
          </a:p>
          <a:p>
            <a:pPr marL="502920" indent="-457200">
              <a:buAutoNum type="arabicPeriod"/>
            </a:pPr>
            <a:r>
              <a:rPr lang="en-US" sz="2400" dirty="0" smtClean="0"/>
              <a:t>Collect raw data and organize into numerical order.</a:t>
            </a:r>
          </a:p>
          <a:p>
            <a:pPr marL="45720" indent="0">
              <a:buNone/>
            </a:pPr>
            <a:r>
              <a:rPr lang="en-US" sz="2400" dirty="0" smtClean="0"/>
              <a:t>a. Raw Data of Minutes it took to eat Breakfast (N: 30 students)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b. Organized Data:</a:t>
            </a:r>
          </a:p>
          <a:p>
            <a:pPr marL="45720" indent="0">
              <a:buNone/>
            </a:pPr>
            <a:endParaRPr lang="en-US" sz="2400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make a Dot plot</a:t>
            </a:r>
            <a:endParaRPr lang="en-US" dirty="0"/>
          </a:p>
        </p:txBody>
      </p:sp>
      <p:pic>
        <p:nvPicPr>
          <p:cNvPr id="4" name="Picture 3" descr="Screen Shot 2015-09-23 at 9.48.3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72" y="3599705"/>
            <a:ext cx="6700704" cy="1061942"/>
          </a:xfrm>
          <a:prstGeom prst="rect">
            <a:avLst/>
          </a:prstGeom>
        </p:spPr>
      </p:pic>
      <p:pic>
        <p:nvPicPr>
          <p:cNvPr id="5" name="Picture 4" descr="Screen Shot 2015-09-23 at 9.51.09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5867" y="5614432"/>
            <a:ext cx="6497726" cy="103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069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 smtClean="0">
                <a:solidFill>
                  <a:srgbClr val="FF6600"/>
                </a:solidFill>
              </a:rPr>
              <a:t>2</a:t>
            </a:r>
            <a:r>
              <a:rPr lang="en-US" sz="2400" dirty="0" smtClean="0"/>
              <a:t>. Create a Frequency Table to track how often each data point occurred. </a:t>
            </a:r>
            <a:endParaRPr lang="en-US" sz="2400" dirty="0"/>
          </a:p>
        </p:txBody>
      </p:sp>
      <p:pic>
        <p:nvPicPr>
          <p:cNvPr id="4" name="Picture 3" descr="Screen Shot 2015-09-23 at 9.51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35" y="672353"/>
            <a:ext cx="6444903" cy="911412"/>
          </a:xfrm>
          <a:prstGeom prst="rect">
            <a:avLst/>
          </a:prstGeom>
        </p:spPr>
      </p:pic>
      <p:pic>
        <p:nvPicPr>
          <p:cNvPr id="5" name="Picture 4" descr="Screen Shot 2015-09-23 at 9.53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336" y="2680882"/>
            <a:ext cx="2647793" cy="3263910"/>
          </a:xfrm>
          <a:prstGeom prst="rect">
            <a:avLst/>
          </a:prstGeom>
        </p:spPr>
      </p:pic>
      <p:pic>
        <p:nvPicPr>
          <p:cNvPr id="6" name="Picture 5" descr="Screen Shot 2015-09-23 at 9.54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1" y="2680881"/>
            <a:ext cx="2315238" cy="32639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8747" y="263569"/>
            <a:ext cx="2255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white"/>
                </a:solidFill>
                <a:latin typeface="Franklin Gothic Medium"/>
              </a:rPr>
              <a:t>Organized Raw Data:</a:t>
            </a:r>
          </a:p>
        </p:txBody>
      </p:sp>
    </p:spTree>
    <p:extLst>
      <p:ext uri="{BB962C8B-B14F-4D97-AF65-F5344CB8AC3E}">
        <p14:creationId xmlns:p14="http://schemas.microsoft.com/office/powerpoint/2010/main" val="67033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-Intervals </a:t>
            </a:r>
            <a:r>
              <a:rPr lang="en-US" sz="2400" dirty="0" smtClean="0"/>
              <a:t>should be nicely </a:t>
            </a:r>
            <a:r>
              <a:rPr lang="en-US" sz="2400" dirty="0"/>
              <a:t>spaced and not crowded</a:t>
            </a:r>
            <a:r>
              <a:rPr lang="en-US" sz="2400" dirty="0" smtClean="0"/>
              <a:t>.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-Tick marks should be evenly spaced or of equal width from each other.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 indent="0" algn="l"/>
            <a:r>
              <a:rPr lang="en-US" dirty="0"/>
              <a:t>3a. Determine set intervals to 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    create </a:t>
            </a:r>
            <a:r>
              <a:rPr lang="en-US" dirty="0"/>
              <a:t>the number line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 descr="Screen Shot 2015-09-23 at 10.09.3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765" y="3696913"/>
            <a:ext cx="7287534" cy="2639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223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3b. Always include the min &amp; max value in the number line</a:t>
            </a:r>
            <a:endParaRPr lang="en-US" dirty="0"/>
          </a:p>
        </p:txBody>
      </p:sp>
      <p:pic>
        <p:nvPicPr>
          <p:cNvPr id="4" name="Picture 3" descr="Screen Shot 2015-09-23 at 10.11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84" y="1719071"/>
            <a:ext cx="7171763" cy="36896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5572481"/>
            <a:ext cx="83812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Special Note: </a:t>
            </a:r>
          </a:p>
          <a:p>
            <a:r>
              <a:rPr lang="en-US" sz="2200" dirty="0">
                <a:solidFill>
                  <a:prstClr val="black"/>
                </a:solidFill>
                <a:latin typeface="Franklin Gothic Medium"/>
              </a:rPr>
              <a:t>Number line does not have to start with the min and end w/ the max value.</a:t>
            </a:r>
          </a:p>
        </p:txBody>
      </p:sp>
    </p:spTree>
    <p:extLst>
      <p:ext uri="{BB962C8B-B14F-4D97-AF65-F5344CB8AC3E}">
        <p14:creationId xmlns:p14="http://schemas.microsoft.com/office/powerpoint/2010/main" val="159491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Stack up dots above the matching numbered tick marks.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Place a dot to represent data</a:t>
            </a:r>
            <a:endParaRPr lang="en-US" dirty="0"/>
          </a:p>
        </p:txBody>
      </p:sp>
      <p:pic>
        <p:nvPicPr>
          <p:cNvPr id="5" name="Picture 4" descr="Screen Shot 2015-09-23 at 10.08.5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120" y="5645904"/>
            <a:ext cx="7966631" cy="427605"/>
          </a:xfrm>
          <a:prstGeom prst="rect">
            <a:avLst/>
          </a:prstGeom>
        </p:spPr>
      </p:pic>
      <p:pic>
        <p:nvPicPr>
          <p:cNvPr id="6" name="Picture 5" descr="Screen Shot 2015-09-23 at 9.53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824" y="2331288"/>
            <a:ext cx="2377832" cy="3183585"/>
          </a:xfrm>
          <a:prstGeom prst="rect">
            <a:avLst/>
          </a:prstGeom>
        </p:spPr>
      </p:pic>
      <p:pic>
        <p:nvPicPr>
          <p:cNvPr id="7" name="Picture 6" descr="Screen Shot 2015-09-23 at 9.54.0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429" y="2353969"/>
            <a:ext cx="2557740" cy="31835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20352" y="6105569"/>
            <a:ext cx="135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Time (</a:t>
            </a:r>
            <a:r>
              <a:rPr lang="en-US" dirty="0" err="1">
                <a:solidFill>
                  <a:prstClr val="black"/>
                </a:solidFill>
                <a:latin typeface="Franklin Gothic Medium"/>
              </a:rPr>
              <a:t>mins</a:t>
            </a:r>
            <a:r>
              <a:rPr lang="en-US" dirty="0">
                <a:solidFill>
                  <a:prstClr val="black"/>
                </a:solidFill>
                <a:latin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12574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Completed Dot Plot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Include a title for the dot plot</a:t>
            </a:r>
            <a:endParaRPr lang="en-US" dirty="0"/>
          </a:p>
        </p:txBody>
      </p:sp>
      <p:pic>
        <p:nvPicPr>
          <p:cNvPr id="5" name="Picture 4" descr="Screen Shot 2015-09-23 at 10.27.5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28" y="2538754"/>
            <a:ext cx="7650282" cy="34526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76705" y="6105569"/>
            <a:ext cx="1354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Franklin Gothic Medium"/>
              </a:rPr>
              <a:t>Time (</a:t>
            </a:r>
            <a:r>
              <a:rPr lang="en-US" dirty="0" err="1">
                <a:solidFill>
                  <a:prstClr val="black"/>
                </a:solidFill>
                <a:latin typeface="Franklin Gothic Medium"/>
              </a:rPr>
              <a:t>mins</a:t>
            </a:r>
            <a:r>
              <a:rPr lang="en-US" dirty="0">
                <a:solidFill>
                  <a:prstClr val="black"/>
                </a:solidFill>
                <a:latin typeface="Franklin Gothic Medium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40978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3052</TotalTime>
  <Words>1333</Words>
  <Application>Microsoft Macintosh PowerPoint</Application>
  <PresentationFormat>On-screen Show (4:3)</PresentationFormat>
  <Paragraphs>301</Paragraphs>
  <Slides>34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Grid</vt:lpstr>
      <vt:lpstr>Notes #9    Creating Dot Plots &amp;  Reading Frequency Tables</vt:lpstr>
      <vt:lpstr>Dot plots</vt:lpstr>
      <vt:lpstr>Sample Problem</vt:lpstr>
      <vt:lpstr>How to make a Dot plot</vt:lpstr>
      <vt:lpstr>PowerPoint Presentation</vt:lpstr>
      <vt:lpstr>3a. Determine set intervals to          create the number line </vt:lpstr>
      <vt:lpstr>3b. Always include the min &amp; max value in the number line</vt:lpstr>
      <vt:lpstr>4. Place a dot to represent data</vt:lpstr>
      <vt:lpstr>5. Include a title for the dot plot</vt:lpstr>
      <vt:lpstr>2nd way to display a dot plot</vt:lpstr>
      <vt:lpstr>Displaying 2 data sets on a dot plot</vt:lpstr>
      <vt:lpstr>PowerPoint Presentation</vt:lpstr>
      <vt:lpstr>How is a Frequency Table Displayed?</vt:lpstr>
      <vt:lpstr>How to READ at a Frequency Table?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Notes # 10 How to Analyze Dot Plots?</vt:lpstr>
      <vt:lpstr>How to Analyze Dot Plots?</vt:lpstr>
      <vt:lpstr>Sample Problem #1</vt:lpstr>
      <vt:lpstr>PowerPoint Presentation</vt:lpstr>
      <vt:lpstr>PowerPoint Presentation</vt:lpstr>
      <vt:lpstr>Sample Problem #2 Determining the Median</vt:lpstr>
      <vt:lpstr>PowerPoint Presentation</vt:lpstr>
      <vt:lpstr>Using Frequency Distributions to Understand Data</vt:lpstr>
      <vt:lpstr>PowerPoint Presentation</vt:lpstr>
      <vt:lpstr>PowerPoint Presentation</vt:lpstr>
      <vt:lpstr>PowerPoint Presentation</vt:lpstr>
      <vt:lpstr>What Mean &amp; Median tells us?</vt:lpstr>
      <vt:lpstr>USING MEAN, MEDIAN, &amp; MODE TO ANALYZE DATA DISTRIBUTION</vt:lpstr>
      <vt:lpstr>PowerPoint Presentation</vt:lpstr>
      <vt:lpstr>DOTPLOT ReView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#9    Creating Dot Plots &amp;  Reading Frequency Tables</dc:title>
  <dc:creator>May Ng</dc:creator>
  <cp:lastModifiedBy>May Ng</cp:lastModifiedBy>
  <cp:revision>15</cp:revision>
  <dcterms:created xsi:type="dcterms:W3CDTF">2015-09-27T06:19:24Z</dcterms:created>
  <dcterms:modified xsi:type="dcterms:W3CDTF">2017-10-05T21:25:00Z</dcterms:modified>
</cp:coreProperties>
</file>