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8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FE47-F29A-3D4B-BC27-EDB935562718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5122B-8CAC-EC40-B18F-20A5DCC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8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5546-46E0-4BC9-ACF3-2FCA7F8E7F3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197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5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0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68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DEF5FA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DEF5FA">
                  <a:shade val="90000"/>
                </a:srgbClr>
              </a:solidFill>
              <a:latin typeface="Arial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EF5FA">
                  <a:shade val="90000"/>
                </a:srgbClr>
              </a:solidFill>
              <a:latin typeface="Arial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DEF5FA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DEF5FA">
                  <a:shade val="90000"/>
                </a:srgbClr>
              </a:solidFill>
              <a:latin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DEF5FA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DEF5FA">
                  <a:shade val="9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EF5FA">
                  <a:shade val="9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DEF5FA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DEF5FA">
                  <a:shade val="90000"/>
                </a:srgbClr>
              </a:solidFill>
              <a:latin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9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4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7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3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0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3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9EFB-9D4A-D241-86D2-55F97D060394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B082-E0B5-7D49-9928-8E9D81D6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914400"/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D15FE29D-5F0C-4B2B-ACF6-D018C88BC393}" type="datetimeFigureOut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 defTabSz="914400"/>
              <a:t>2/6/18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/>
            <a:fld id="{96F00A18-FD21-409C-BF48-63A4DC984B38}" type="slidenum">
              <a:rPr lang="en-GB" smtClean="0">
                <a:solidFill>
                  <a:srgbClr val="464646">
                    <a:shade val="90000"/>
                  </a:srgbClr>
                </a:solidFill>
                <a:latin typeface="Arial"/>
              </a:rPr>
              <a:pPr defTabSz="914400"/>
              <a:t>‹#›</a:t>
            </a:fld>
            <a:endParaRPr lang="en-GB">
              <a:solidFill>
                <a:srgbClr val="464646">
                  <a:shade val="90000"/>
                </a:srgbClr>
              </a:solidFill>
              <a:latin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914400"/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914400"/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#9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Tree Diagrams &amp; Dependent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0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Events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154" y="1600200"/>
            <a:ext cx="811464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are Dependent Events?</a:t>
            </a:r>
          </a:p>
          <a:p>
            <a:pPr>
              <a:buFontTx/>
              <a:buChar char="-"/>
            </a:pPr>
            <a:r>
              <a:rPr lang="en-US" dirty="0" smtClean="0"/>
              <a:t>When the outcome of the 1</a:t>
            </a:r>
            <a:r>
              <a:rPr lang="en-US" baseline="30000" dirty="0" smtClean="0"/>
              <a:t>st</a:t>
            </a:r>
            <a:r>
              <a:rPr lang="en-US" dirty="0" smtClean="0"/>
              <a:t> event DOES affect the outcome of the 2</a:t>
            </a:r>
            <a:r>
              <a:rPr lang="en-US" baseline="30000" dirty="0" smtClean="0"/>
              <a:t>nd</a:t>
            </a:r>
            <a:r>
              <a:rPr lang="en-US" dirty="0" smtClean="0"/>
              <a:t> event.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- Drawing Cards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Picking candy from a bag and eating it.</a:t>
            </a:r>
          </a:p>
          <a:p>
            <a:pPr marL="0" indent="0">
              <a:buNone/>
            </a:pPr>
            <a:r>
              <a:rPr lang="en-US" dirty="0" smtClean="0"/>
              <a:t>**ONLY works when drawn items are NOT returned or replaced**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4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know if an Event is Independent or Dependent?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“Does the 2</a:t>
            </a:r>
            <a:r>
              <a:rPr lang="en-US" baseline="30000" dirty="0" smtClean="0"/>
              <a:t>nd</a:t>
            </a:r>
            <a:r>
              <a:rPr lang="en-US" dirty="0" smtClean="0"/>
              <a:t> event DEPEND on what happened during the 1</a:t>
            </a:r>
            <a:r>
              <a:rPr lang="en-US" baseline="30000" dirty="0" smtClean="0"/>
              <a:t>st</a:t>
            </a:r>
            <a:r>
              <a:rPr lang="en-US" dirty="0" smtClean="0"/>
              <a:t> event?”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52288" y="2727914"/>
            <a:ext cx="1364250" cy="1222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7551" y="2762729"/>
            <a:ext cx="1235373" cy="1188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22987" y="3974281"/>
            <a:ext cx="587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97400" y="3997798"/>
            <a:ext cx="626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52288" y="4459463"/>
            <a:ext cx="0" cy="902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114780" y="4459463"/>
            <a:ext cx="0" cy="902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516" y="5432298"/>
            <a:ext cx="3169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Events are Independent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720031" y="5373045"/>
            <a:ext cx="2957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Events are </a:t>
            </a:r>
            <a:r>
              <a:rPr lang="en-US" sz="2400" dirty="0"/>
              <a:t>D</a:t>
            </a:r>
            <a:r>
              <a:rPr lang="en-US" sz="2400" dirty="0" smtClean="0"/>
              <a:t>ependent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215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Independent or Dependent?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AutoNum type="arabicParenR"/>
            </a:pPr>
            <a:r>
              <a:rPr lang="en-US" sz="2800" dirty="0" smtClean="0"/>
              <a:t>Rolling a 2 on a dice then flipping a coin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ANS: Independent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2) Picking a orange Skittle out of a bag and eating it, then picking a red Skittle.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ANS: Dependent 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3) Picking a Jack out of a deck of cards then selecting a ten out of the deck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ANS: Dependent</a:t>
            </a:r>
          </a:p>
        </p:txBody>
      </p:sp>
    </p:spTree>
    <p:extLst>
      <p:ext uri="{BB962C8B-B14F-4D97-AF65-F5344CB8AC3E}">
        <p14:creationId xmlns:p14="http://schemas.microsoft.com/office/powerpoint/2010/main" val="843045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130175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en-GB" sz="3200" dirty="0">
                <a:solidFill>
                  <a:schemeClr val="tx2"/>
                </a:solidFill>
                <a:latin typeface="Arial" charset="0"/>
                <a:cs typeface="Times New Roman" charset="0"/>
              </a:rPr>
              <a:t>D</a:t>
            </a:r>
            <a:r>
              <a:rPr lang="en-GB" sz="32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ependent </a:t>
            </a:r>
            <a:r>
              <a:rPr lang="en-GB" sz="3200" dirty="0">
                <a:solidFill>
                  <a:schemeClr val="tx2"/>
                </a:solidFill>
                <a:latin typeface="Arial" charset="0"/>
                <a:cs typeface="Times New Roman" charset="0"/>
              </a:rPr>
              <a:t>Events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23528" y="1993309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Set-up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225425" y="3284538"/>
            <a:ext cx="7027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2. Determine Total Sum: 3 B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7 C </a:t>
            </a:r>
            <a:r>
              <a:rPr lang="en-US" dirty="0"/>
              <a:t>= </a:t>
            </a:r>
            <a:r>
              <a:rPr lang="en-US" dirty="0" smtClean="0"/>
              <a:t>10 Jolly Ranchers</a:t>
            </a:r>
            <a:endParaRPr lang="en-US" dirty="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212725" y="3716338"/>
            <a:ext cx="6269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3. Determine Probability for each </a:t>
            </a:r>
            <a:r>
              <a:rPr lang="en-US" dirty="0" smtClean="0"/>
              <a:t>item (1</a:t>
            </a:r>
            <a:r>
              <a:rPr lang="en-US" baseline="30000" dirty="0" smtClean="0"/>
              <a:t>st</a:t>
            </a:r>
            <a:r>
              <a:rPr lang="en-US" dirty="0" smtClean="0"/>
              <a:t> Draw)</a:t>
            </a:r>
            <a:endParaRPr lang="en-US" dirty="0"/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250825" y="2852738"/>
            <a:ext cx="78757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1. Assign Symbols to the Choices: </a:t>
            </a:r>
            <a:r>
              <a:rPr lang="en-US" dirty="0" smtClean="0"/>
              <a:t>C </a:t>
            </a:r>
            <a:r>
              <a:rPr lang="en-US" dirty="0"/>
              <a:t>= </a:t>
            </a:r>
            <a:r>
              <a:rPr lang="en-US" dirty="0" smtClean="0"/>
              <a:t>Cherry.; B: Blue Berry.  </a:t>
            </a:r>
            <a:endParaRPr lang="en-US" dirty="0"/>
          </a:p>
        </p:txBody>
      </p:sp>
      <p:sp>
        <p:nvSpPr>
          <p:cNvPr id="23560" name="TextBox 2"/>
          <p:cNvSpPr txBox="1">
            <a:spLocks noChangeArrowheads="1"/>
          </p:cNvSpPr>
          <p:nvPr/>
        </p:nvSpPr>
        <p:spPr bwMode="auto">
          <a:xfrm>
            <a:off x="539750" y="4149725"/>
            <a:ext cx="2589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P</a:t>
            </a:r>
            <a:r>
              <a:rPr lang="en-US" dirty="0" smtClean="0"/>
              <a:t>(B) </a:t>
            </a:r>
            <a:r>
              <a:rPr lang="en-US" dirty="0"/>
              <a:t>= 3</a:t>
            </a:r>
            <a:r>
              <a:rPr lang="en-US" dirty="0" smtClean="0"/>
              <a:t>/10 </a:t>
            </a:r>
            <a:r>
              <a:rPr lang="en-US" dirty="0"/>
              <a:t>or </a:t>
            </a:r>
            <a:r>
              <a:rPr lang="en-US" dirty="0" smtClean="0"/>
              <a:t>0.30</a:t>
            </a:r>
            <a:endParaRPr lang="en-US" dirty="0"/>
          </a:p>
        </p:txBody>
      </p:sp>
      <p:sp>
        <p:nvSpPr>
          <p:cNvPr id="23561" name="TextBox 9"/>
          <p:cNvSpPr txBox="1">
            <a:spLocks noChangeArrowheads="1"/>
          </p:cNvSpPr>
          <p:nvPr/>
        </p:nvSpPr>
        <p:spPr bwMode="auto">
          <a:xfrm>
            <a:off x="3635375" y="4119563"/>
            <a:ext cx="2589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P</a:t>
            </a:r>
            <a:r>
              <a:rPr lang="en-US" dirty="0" smtClean="0"/>
              <a:t>(C) </a:t>
            </a:r>
            <a:r>
              <a:rPr lang="en-US" dirty="0"/>
              <a:t>= </a:t>
            </a:r>
            <a:r>
              <a:rPr lang="en-US" dirty="0" smtClean="0"/>
              <a:t>7/10 </a:t>
            </a:r>
            <a:r>
              <a:rPr lang="en-US" dirty="0"/>
              <a:t>or </a:t>
            </a:r>
            <a:r>
              <a:rPr lang="en-US" dirty="0" smtClean="0"/>
              <a:t>0.70</a:t>
            </a:r>
            <a:endParaRPr lang="en-US" dirty="0"/>
          </a:p>
        </p:txBody>
      </p:sp>
      <p:sp>
        <p:nvSpPr>
          <p:cNvPr id="23562" name="TextBox 3"/>
          <p:cNvSpPr txBox="1">
            <a:spLocks noChangeArrowheads="1"/>
          </p:cNvSpPr>
          <p:nvPr/>
        </p:nvSpPr>
        <p:spPr bwMode="auto">
          <a:xfrm>
            <a:off x="179388" y="4652963"/>
            <a:ext cx="86222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4. Determine  </a:t>
            </a:r>
            <a:r>
              <a:rPr lang="en-US" dirty="0" smtClean="0"/>
              <a:t>Probability for 2</a:t>
            </a:r>
            <a:r>
              <a:rPr lang="en-US" baseline="30000" dirty="0" smtClean="0"/>
              <a:t>nd</a:t>
            </a:r>
            <a:r>
              <a:rPr lang="en-US" dirty="0" smtClean="0"/>
              <a:t> Draw): Total # decrease by 1 &amp; # of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   choices per flavor due to no replacement. </a:t>
            </a:r>
          </a:p>
        </p:txBody>
      </p:sp>
      <p:sp>
        <p:nvSpPr>
          <p:cNvPr id="23563" name="TextBox 5"/>
          <p:cNvSpPr txBox="1">
            <a:spLocks noChangeArrowheads="1"/>
          </p:cNvSpPr>
          <p:nvPr/>
        </p:nvSpPr>
        <p:spPr bwMode="auto">
          <a:xfrm>
            <a:off x="611188" y="5424963"/>
            <a:ext cx="156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P(B) =  2/9     </a:t>
            </a:r>
            <a:endParaRPr lang="en-US" u="sng" dirty="0"/>
          </a:p>
          <a:p>
            <a:pPr eaLnBrk="1" hangingPunct="1"/>
            <a:r>
              <a:rPr lang="en-US" dirty="0" smtClean="0"/>
              <a:t>P(</a:t>
            </a:r>
            <a:r>
              <a:rPr lang="en-US" dirty="0"/>
              <a:t>C</a:t>
            </a:r>
            <a:r>
              <a:rPr lang="en-US" dirty="0" smtClean="0"/>
              <a:t>) = 6/9</a:t>
            </a:r>
            <a:endParaRPr lang="en-US" dirty="0"/>
          </a:p>
        </p:txBody>
      </p:sp>
      <p:sp>
        <p:nvSpPr>
          <p:cNvPr id="23564" name="TextBox 6"/>
          <p:cNvSpPr txBox="1">
            <a:spLocks noChangeArrowheads="1"/>
          </p:cNvSpPr>
          <p:nvPr/>
        </p:nvSpPr>
        <p:spPr bwMode="auto">
          <a:xfrm>
            <a:off x="296177" y="6191948"/>
            <a:ext cx="3073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5. </a:t>
            </a:r>
            <a:r>
              <a:rPr lang="en-US" dirty="0" smtClean="0"/>
              <a:t>Create Tree Diagram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789678"/>
            <a:ext cx="8478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2000" dirty="0">
                <a:solidFill>
                  <a:prstClr val="black"/>
                </a:solidFill>
                <a:latin typeface="Arial"/>
              </a:rPr>
              <a:t>I</a:t>
            </a:r>
            <a:r>
              <a:rPr lang="en-GB" sz="2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have a bag </a:t>
            </a:r>
            <a:r>
              <a:rPr lang="en-GB" sz="2000" dirty="0" smtClean="0">
                <a:solidFill>
                  <a:prstClr val="black"/>
                </a:solidFill>
                <a:latin typeface="Arial"/>
              </a:rPr>
              <a:t>of jolly ranchers, 3 blue berry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and 7 </a:t>
            </a:r>
            <a:r>
              <a:rPr lang="en-GB" sz="2000" dirty="0" smtClean="0">
                <a:solidFill>
                  <a:prstClr val="black"/>
                </a:solidFill>
                <a:latin typeface="Arial"/>
              </a:rPr>
              <a:t>cherry </a:t>
            </a:r>
            <a:r>
              <a:rPr lang="en-GB" sz="2000" dirty="0" err="1" smtClean="0">
                <a:solidFill>
                  <a:prstClr val="black"/>
                </a:solidFill>
                <a:latin typeface="Arial"/>
              </a:rPr>
              <a:t>flavors</a:t>
            </a:r>
            <a:r>
              <a:rPr lang="en-GB" sz="2000" dirty="0" smtClean="0">
                <a:solidFill>
                  <a:prstClr val="black"/>
                </a:solidFill>
                <a:latin typeface="Arial"/>
              </a:rPr>
              <a:t>.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I pick one </a:t>
            </a:r>
            <a:r>
              <a:rPr lang="en-GB" sz="2000" dirty="0" smtClean="0">
                <a:solidFill>
                  <a:prstClr val="black"/>
                </a:solidFill>
                <a:latin typeface="Arial"/>
              </a:rPr>
              <a:t>candy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out without looking, eat it and then pick out and eat a second sweet.  What is the probability that I eat one </a:t>
            </a:r>
            <a:r>
              <a:rPr lang="en-GB" sz="2000" dirty="0" smtClean="0">
                <a:solidFill>
                  <a:prstClr val="black"/>
                </a:solidFill>
                <a:latin typeface="Arial"/>
              </a:rPr>
              <a:t>blue berry 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and one </a:t>
            </a:r>
            <a:r>
              <a:rPr lang="en-GB" sz="2000" dirty="0" smtClean="0">
                <a:solidFill>
                  <a:prstClr val="black"/>
                </a:solidFill>
                <a:latin typeface="Arial"/>
              </a:rPr>
              <a:t>cherry?</a:t>
            </a:r>
            <a:endParaRPr lang="en-GB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430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  <p:bldP spid="23560" grpId="0"/>
      <p:bldP spid="23561" grpId="0"/>
      <p:bldP spid="23562" grpId="0"/>
      <p:bldP spid="23563" grpId="0"/>
      <p:bldP spid="235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15616" y="4293096"/>
            <a:ext cx="1656184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120273" y="3364237"/>
            <a:ext cx="1656184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779912" y="2743785"/>
            <a:ext cx="1787159" cy="62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3779912" y="3364237"/>
            <a:ext cx="1787159" cy="62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79911" y="4608748"/>
            <a:ext cx="1787159" cy="62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779912" y="5230618"/>
            <a:ext cx="1787159" cy="620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" name="Oval 1129"/>
          <p:cNvSpPr/>
          <p:nvPr/>
        </p:nvSpPr>
        <p:spPr>
          <a:xfrm>
            <a:off x="6948265" y="2018928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453363" y="2012892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6805369" y="2492896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7278675" y="2743785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7100665" y="3025901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8088951" y="2224119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8211013" y="2831232"/>
            <a:ext cx="590592" cy="33833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7710265" y="2950096"/>
            <a:ext cx="590592" cy="33833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7850259" y="2520396"/>
            <a:ext cx="590592" cy="33833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7243561" y="2351228"/>
            <a:ext cx="590592" cy="33833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1131" name="TextBox 1130"/>
          <p:cNvSpPr txBox="1"/>
          <p:nvPr/>
        </p:nvSpPr>
        <p:spPr>
          <a:xfrm>
            <a:off x="3103777" y="3157705"/>
            <a:ext cx="36988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sz="2000" dirty="0" smtClean="0">
                <a:solidFill>
                  <a:prstClr val="black"/>
                </a:solidFill>
                <a:latin typeface="Arial"/>
              </a:rPr>
              <a:t>C</a:t>
            </a:r>
            <a:endParaRPr lang="en-GB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174343" y="5030563"/>
            <a:ext cx="35573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sz="2000" dirty="0" smtClean="0">
                <a:solidFill>
                  <a:prstClr val="black"/>
                </a:solidFill>
                <a:latin typeface="Arial"/>
              </a:rPr>
              <a:t>B</a:t>
            </a:r>
            <a:endParaRPr lang="en-GB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652120" y="5651015"/>
            <a:ext cx="35573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sz="2000" dirty="0" smtClean="0">
                <a:solidFill>
                  <a:prstClr val="black"/>
                </a:solidFill>
                <a:latin typeface="Arial"/>
              </a:rPr>
              <a:t>B</a:t>
            </a:r>
            <a:endParaRPr lang="en-GB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666114" y="3784634"/>
            <a:ext cx="35573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sz="2000" dirty="0" smtClean="0">
                <a:solidFill>
                  <a:prstClr val="black"/>
                </a:solidFill>
                <a:latin typeface="Arial"/>
              </a:rPr>
              <a:t>B</a:t>
            </a:r>
            <a:endParaRPr lang="en-GB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666918" y="2562455"/>
            <a:ext cx="36988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sz="2000" dirty="0">
                <a:solidFill>
                  <a:prstClr val="black"/>
                </a:solidFill>
                <a:latin typeface="Arial"/>
              </a:rPr>
              <a:t>C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5673760" y="4408693"/>
            <a:ext cx="36988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sz="2000" dirty="0">
                <a:solidFill>
                  <a:prstClr val="black"/>
                </a:solidFill>
                <a:latin typeface="Arial"/>
              </a:rPr>
              <a:t>C</a:t>
            </a:r>
          </a:p>
        </p:txBody>
      </p:sp>
      <p:sp>
        <p:nvSpPr>
          <p:cNvPr id="1132" name="TextBox 1131"/>
          <p:cNvSpPr txBox="1"/>
          <p:nvPr/>
        </p:nvSpPr>
        <p:spPr>
          <a:xfrm>
            <a:off x="1718288" y="3231448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7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10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427984" y="2535986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6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466543" y="3599969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3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741417" y="4738175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3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10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466542" y="5558682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2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466543" y="4374340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7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sp>
        <p:nvSpPr>
          <p:cNvPr id="1134" name="TextBox 1133"/>
          <p:cNvSpPr txBox="1"/>
          <p:nvPr/>
        </p:nvSpPr>
        <p:spPr>
          <a:xfrm>
            <a:off x="2757983" y="1975521"/>
            <a:ext cx="116412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u="sng" dirty="0" smtClean="0">
                <a:solidFill>
                  <a:prstClr val="black"/>
                </a:solidFill>
                <a:latin typeface="Arial"/>
              </a:rPr>
              <a:t>1</a:t>
            </a:r>
            <a:r>
              <a:rPr lang="en-GB" u="sng" baseline="30000" dirty="0" smtClean="0">
                <a:solidFill>
                  <a:prstClr val="black"/>
                </a:solidFill>
                <a:latin typeface="Arial"/>
              </a:rPr>
              <a:t>st</a:t>
            </a:r>
            <a:r>
              <a:rPr lang="en-GB" u="sng" dirty="0" smtClean="0">
                <a:solidFill>
                  <a:prstClr val="black"/>
                </a:solidFill>
                <a:latin typeface="Arial"/>
              </a:rPr>
              <a:t> Candy</a:t>
            </a:r>
            <a:endParaRPr lang="en-GB" u="sng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5485778" y="1975521"/>
            <a:ext cx="121559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defTabSz="914400"/>
            <a:r>
              <a:rPr lang="en-GB" u="sng" dirty="0" smtClean="0">
                <a:solidFill>
                  <a:prstClr val="black"/>
                </a:solidFill>
                <a:latin typeface="Arial"/>
              </a:rPr>
              <a:t>2</a:t>
            </a:r>
            <a:r>
              <a:rPr lang="en-GB" u="sng" baseline="30000" dirty="0" smtClean="0">
                <a:solidFill>
                  <a:prstClr val="black"/>
                </a:solidFill>
                <a:latin typeface="Arial"/>
              </a:rPr>
              <a:t>nd</a:t>
            </a:r>
            <a:r>
              <a:rPr lang="en-GB" u="sng" dirty="0" smtClean="0">
                <a:solidFill>
                  <a:prstClr val="black"/>
                </a:solidFill>
                <a:latin typeface="Arial"/>
              </a:rPr>
              <a:t> Candy</a:t>
            </a:r>
            <a:endParaRPr lang="en-GB" u="sng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1137" name="Group 1136"/>
          <p:cNvGrpSpPr/>
          <p:nvPr/>
        </p:nvGrpSpPr>
        <p:grpSpPr>
          <a:xfrm>
            <a:off x="6516215" y="2547322"/>
            <a:ext cx="2476027" cy="654768"/>
            <a:chOff x="6516215" y="2547322"/>
            <a:chExt cx="2476027" cy="654768"/>
          </a:xfrm>
        </p:grpSpPr>
        <p:sp>
          <p:nvSpPr>
            <p:cNvPr id="1135" name="TextBox 1134"/>
            <p:cNvSpPr txBox="1"/>
            <p:nvPr/>
          </p:nvSpPr>
          <p:spPr>
            <a:xfrm>
              <a:off x="6516215" y="2555759"/>
              <a:ext cx="2476027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dirty="0">
                  <a:solidFill>
                    <a:prstClr val="black"/>
                  </a:solidFill>
                  <a:latin typeface="Arial"/>
                </a:rPr>
                <a:t>P</a:t>
              </a:r>
              <a:r>
                <a:rPr lang="en-GB" dirty="0" smtClean="0">
                  <a:solidFill>
                    <a:prstClr val="black"/>
                  </a:solidFill>
                  <a:latin typeface="Arial"/>
                </a:rPr>
                <a:t>(CC) </a:t>
              </a:r>
              <a:r>
                <a:rPr lang="en-GB" dirty="0">
                  <a:solidFill>
                    <a:prstClr val="black"/>
                  </a:solidFill>
                  <a:latin typeface="Arial"/>
                </a:rPr>
                <a:t>=      x       =    </a:t>
              </a:r>
            </a:p>
            <a:p>
              <a:pPr defTabSz="914400"/>
              <a:r>
                <a:rPr lang="en-GB" dirty="0">
                  <a:solidFill>
                    <a:prstClr val="black"/>
                  </a:solidFill>
                  <a:latin typeface="Arial"/>
                </a:rPr>
                <a:t>     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373009" y="2551371"/>
              <a:ext cx="413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GB" sz="1600" u="sng" dirty="0">
                  <a:solidFill>
                    <a:prstClr val="black"/>
                  </a:solidFill>
                  <a:latin typeface="Arial"/>
                </a:rPr>
                <a:t> 7 </a:t>
              </a:r>
            </a:p>
            <a:p>
              <a:pPr algn="ctr" defTabSz="914400"/>
              <a:r>
                <a:rPr lang="en-GB" sz="1600" dirty="0">
                  <a:solidFill>
                    <a:prstClr val="black"/>
                  </a:solidFill>
                  <a:latin typeface="Arial"/>
                </a:rPr>
                <a:t>10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7949666" y="2547322"/>
              <a:ext cx="413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GB" sz="1600" u="sng" dirty="0">
                  <a:solidFill>
                    <a:prstClr val="black"/>
                  </a:solidFill>
                  <a:latin typeface="Arial"/>
                </a:rPr>
                <a:t> 6 </a:t>
              </a:r>
            </a:p>
            <a:p>
              <a:pPr algn="ctr" defTabSz="914400"/>
              <a:r>
                <a:rPr lang="en-GB" sz="1600" dirty="0">
                  <a:solidFill>
                    <a:prstClr val="black"/>
                  </a:solidFill>
                  <a:latin typeface="Arial"/>
                </a:rPr>
                <a:t>9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8522242" y="2558208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GB" sz="1600" u="sng" dirty="0">
                  <a:solidFill>
                    <a:prstClr val="black"/>
                  </a:solidFill>
                  <a:latin typeface="Arial"/>
                </a:rPr>
                <a:t>42</a:t>
              </a:r>
            </a:p>
            <a:p>
              <a:pPr algn="ctr" defTabSz="914400"/>
              <a:r>
                <a:rPr lang="en-GB" sz="1600" dirty="0">
                  <a:solidFill>
                    <a:prstClr val="black"/>
                  </a:solidFill>
                  <a:latin typeface="Arial"/>
                </a:rPr>
                <a:t>90</a:t>
              </a: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6494342" y="3538413"/>
            <a:ext cx="247602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black"/>
                </a:solidFill>
                <a:latin typeface="Arial"/>
              </a:rPr>
              <a:t>P</a:t>
            </a:r>
            <a:r>
              <a:rPr lang="en-GB" dirty="0" smtClean="0">
                <a:solidFill>
                  <a:prstClr val="black"/>
                </a:solidFill>
                <a:latin typeface="Arial"/>
              </a:rPr>
              <a:t>(CB) </a:t>
            </a:r>
            <a:r>
              <a:rPr lang="en-GB" dirty="0">
                <a:solidFill>
                  <a:prstClr val="black"/>
                </a:solidFill>
                <a:latin typeface="Arial"/>
              </a:rPr>
              <a:t>=      x       =    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Arial"/>
              </a:rPr>
              <a:t>     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351136" y="3534025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7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10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7927793" y="3529976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3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8500369" y="354086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21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90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6504005" y="4410874"/>
            <a:ext cx="247602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black"/>
                </a:solidFill>
                <a:latin typeface="Arial"/>
              </a:rPr>
              <a:t>P</a:t>
            </a:r>
            <a:r>
              <a:rPr lang="en-GB" dirty="0" smtClean="0">
                <a:solidFill>
                  <a:prstClr val="black"/>
                </a:solidFill>
                <a:latin typeface="Arial"/>
              </a:rPr>
              <a:t>(B</a:t>
            </a:r>
            <a:r>
              <a:rPr lang="en-GB" dirty="0">
                <a:solidFill>
                  <a:prstClr val="black"/>
                </a:solidFill>
                <a:latin typeface="Arial"/>
              </a:rPr>
              <a:t>C</a:t>
            </a:r>
            <a:r>
              <a:rPr lang="en-GB" dirty="0" smtClean="0">
                <a:solidFill>
                  <a:prstClr val="black"/>
                </a:solidFill>
                <a:latin typeface="Arial"/>
              </a:rPr>
              <a:t>) </a:t>
            </a:r>
            <a:r>
              <a:rPr lang="en-GB" dirty="0">
                <a:solidFill>
                  <a:prstClr val="black"/>
                </a:solidFill>
                <a:latin typeface="Arial"/>
              </a:rPr>
              <a:t>=      x       =    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Arial"/>
              </a:rPr>
              <a:t>     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360799" y="4406486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3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10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937456" y="4402437"/>
            <a:ext cx="413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 7 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9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8510032" y="441332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sz="1600" u="sng" dirty="0">
                <a:solidFill>
                  <a:prstClr val="black"/>
                </a:solidFill>
                <a:latin typeface="Arial"/>
              </a:rPr>
              <a:t>21</a:t>
            </a:r>
          </a:p>
          <a:p>
            <a:pPr algn="ctr" defTabSz="914400"/>
            <a:r>
              <a:rPr lang="en-GB" sz="1600" dirty="0">
                <a:solidFill>
                  <a:prstClr val="black"/>
                </a:solidFill>
                <a:latin typeface="Arial"/>
              </a:rPr>
              <a:t>90</a:t>
            </a:r>
          </a:p>
        </p:txBody>
      </p:sp>
      <p:grpSp>
        <p:nvGrpSpPr>
          <p:cNvPr id="179" name="Group 178"/>
          <p:cNvGrpSpPr/>
          <p:nvPr/>
        </p:nvGrpSpPr>
        <p:grpSpPr>
          <a:xfrm>
            <a:off x="6504005" y="5396357"/>
            <a:ext cx="2476027" cy="654768"/>
            <a:chOff x="6516215" y="2547322"/>
            <a:chExt cx="2476027" cy="654768"/>
          </a:xfrm>
        </p:grpSpPr>
        <p:sp>
          <p:nvSpPr>
            <p:cNvPr id="180" name="TextBox 179"/>
            <p:cNvSpPr txBox="1"/>
            <p:nvPr/>
          </p:nvSpPr>
          <p:spPr>
            <a:xfrm>
              <a:off x="6516215" y="2555759"/>
              <a:ext cx="2476027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dirty="0">
                  <a:solidFill>
                    <a:prstClr val="black"/>
                  </a:solidFill>
                  <a:latin typeface="Arial"/>
                </a:rPr>
                <a:t>P(BB) =      x       =    </a:t>
              </a:r>
            </a:p>
            <a:p>
              <a:pPr defTabSz="914400"/>
              <a:r>
                <a:rPr lang="en-GB" dirty="0">
                  <a:solidFill>
                    <a:prstClr val="black"/>
                  </a:solidFill>
                  <a:latin typeface="Arial"/>
                </a:rPr>
                <a:t>     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373009" y="2551371"/>
              <a:ext cx="413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GB" sz="1600" u="sng" dirty="0">
                  <a:solidFill>
                    <a:prstClr val="black"/>
                  </a:solidFill>
                  <a:latin typeface="Arial"/>
                </a:rPr>
                <a:t> 3 </a:t>
              </a:r>
            </a:p>
            <a:p>
              <a:pPr algn="ctr" defTabSz="914400"/>
              <a:r>
                <a:rPr lang="en-GB" sz="1600" dirty="0">
                  <a:solidFill>
                    <a:prstClr val="black"/>
                  </a:solidFill>
                  <a:latin typeface="Arial"/>
                </a:rPr>
                <a:t>10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949666" y="2547322"/>
              <a:ext cx="413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GB" sz="1600" u="sng" dirty="0">
                  <a:solidFill>
                    <a:prstClr val="black"/>
                  </a:solidFill>
                  <a:latin typeface="Arial"/>
                </a:rPr>
                <a:t> 2 </a:t>
              </a:r>
            </a:p>
            <a:p>
              <a:pPr algn="ctr" defTabSz="914400"/>
              <a:r>
                <a:rPr lang="en-GB" sz="1600" dirty="0">
                  <a:solidFill>
                    <a:prstClr val="black"/>
                  </a:solidFill>
                  <a:latin typeface="Arial"/>
                </a:rPr>
                <a:t>9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8522242" y="2558208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en-GB" sz="1600" u="sng" dirty="0">
                  <a:solidFill>
                    <a:prstClr val="black"/>
                  </a:solidFill>
                  <a:latin typeface="Arial"/>
                </a:rPr>
                <a:t> 6 </a:t>
              </a:r>
            </a:p>
            <a:p>
              <a:pPr algn="ctr" defTabSz="914400"/>
              <a:r>
                <a:rPr lang="en-GB" sz="1600" dirty="0">
                  <a:solidFill>
                    <a:prstClr val="black"/>
                  </a:solidFill>
                  <a:latin typeface="Arial"/>
                </a:rPr>
                <a:t>90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 flipH="1">
            <a:off x="1120273" y="3358360"/>
            <a:ext cx="1656184" cy="9361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H="1">
            <a:off x="3779912" y="2743785"/>
            <a:ext cx="1787159" cy="6145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>
            <a:off x="1122098" y="3370460"/>
            <a:ext cx="1656184" cy="9361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3820539" y="3375123"/>
            <a:ext cx="1787159" cy="6145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3776210" y="4616043"/>
            <a:ext cx="1787159" cy="6145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 flipV="1">
            <a:off x="1129282" y="4296424"/>
            <a:ext cx="1656184" cy="9361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3777993" y="5237013"/>
            <a:ext cx="1787159" cy="6145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1120272" y="4293096"/>
            <a:ext cx="1656184" cy="9361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593122" y="595705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u="sng" dirty="0">
                <a:solidFill>
                  <a:srgbClr val="DA1F28">
                    <a:lumMod val="75000"/>
                  </a:srgbClr>
                </a:solidFill>
                <a:latin typeface="Arial"/>
              </a:rPr>
              <a:t>42</a:t>
            </a:r>
          </a:p>
          <a:p>
            <a:pPr defTabSz="914400"/>
            <a:r>
              <a:rPr lang="en-GB" dirty="0">
                <a:solidFill>
                  <a:srgbClr val="DA1F28">
                    <a:lumMod val="75000"/>
                  </a:srgbClr>
                </a:solidFill>
                <a:latin typeface="Arial"/>
              </a:rPr>
              <a:t>90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316561" y="5978838"/>
            <a:ext cx="441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u="sng" dirty="0">
                <a:solidFill>
                  <a:srgbClr val="DA1F28">
                    <a:lumMod val="75000"/>
                  </a:srgbClr>
                </a:solidFill>
                <a:latin typeface="Arial"/>
              </a:rPr>
              <a:t> </a:t>
            </a:r>
            <a:r>
              <a:rPr lang="en-GB" u="sng" dirty="0" smtClean="0">
                <a:solidFill>
                  <a:srgbClr val="DA1F28">
                    <a:lumMod val="75000"/>
                  </a:srgbClr>
                </a:solidFill>
                <a:latin typeface="Arial"/>
              </a:rPr>
              <a:t>7  </a:t>
            </a:r>
            <a:endParaRPr lang="en-GB" u="sng" dirty="0">
              <a:solidFill>
                <a:srgbClr val="DA1F28">
                  <a:lumMod val="75000"/>
                </a:srgbClr>
              </a:solidFill>
              <a:latin typeface="Arial"/>
            </a:endParaRPr>
          </a:p>
          <a:p>
            <a:pPr algn="ctr" defTabSz="914400"/>
            <a:r>
              <a:rPr lang="en-GB" dirty="0">
                <a:solidFill>
                  <a:srgbClr val="DA1F28">
                    <a:lumMod val="75000"/>
                  </a:srgbClr>
                </a:solidFill>
                <a:latin typeface="Arial"/>
              </a:rPr>
              <a:t>15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57377" y="609642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dirty="0">
                <a:solidFill>
                  <a:srgbClr val="DA1F28">
                    <a:lumMod val="75000"/>
                  </a:srgbClr>
                </a:solidFill>
                <a:latin typeface="Arial"/>
              </a:rPr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2951" y="22241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1878" y="2558208"/>
            <a:ext cx="1454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Cherry: C</a:t>
            </a:r>
          </a:p>
          <a:p>
            <a:r>
              <a:rPr lang="en-US" dirty="0" smtClean="0"/>
              <a:t>Blueberry: B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964628" y="593647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u="sng" dirty="0" smtClean="0">
                <a:solidFill>
                  <a:srgbClr val="DA1F28">
                    <a:lumMod val="75000"/>
                  </a:srgbClr>
                </a:solidFill>
                <a:latin typeface="Arial"/>
              </a:rPr>
              <a:t>21</a:t>
            </a:r>
            <a:endParaRPr lang="en-GB" u="sng" dirty="0">
              <a:solidFill>
                <a:srgbClr val="DA1F28">
                  <a:lumMod val="75000"/>
                </a:srgbClr>
              </a:solidFill>
              <a:latin typeface="Arial"/>
            </a:endParaRPr>
          </a:p>
          <a:p>
            <a:pPr defTabSz="914400"/>
            <a:r>
              <a:rPr lang="en-GB" dirty="0">
                <a:solidFill>
                  <a:srgbClr val="DA1F28">
                    <a:lumMod val="75000"/>
                  </a:srgbClr>
                </a:solidFill>
                <a:latin typeface="Arial"/>
              </a:rPr>
              <a:t>90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3528" y="594226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u="sng" dirty="0" smtClean="0">
                <a:solidFill>
                  <a:srgbClr val="DA1F28">
                    <a:lumMod val="75000"/>
                  </a:srgbClr>
                </a:solidFill>
                <a:latin typeface="Arial"/>
              </a:rPr>
              <a:t>21</a:t>
            </a:r>
            <a:endParaRPr lang="en-GB" u="sng" dirty="0">
              <a:solidFill>
                <a:srgbClr val="DA1F28">
                  <a:lumMod val="75000"/>
                </a:srgbClr>
              </a:solidFill>
              <a:latin typeface="Arial"/>
            </a:endParaRPr>
          </a:p>
          <a:p>
            <a:pPr defTabSz="914400"/>
            <a:r>
              <a:rPr lang="en-GB" dirty="0">
                <a:solidFill>
                  <a:srgbClr val="DA1F28">
                    <a:lumMod val="75000"/>
                  </a:srgbClr>
                </a:solidFill>
                <a:latin typeface="Arial"/>
              </a:rPr>
              <a:t>90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370060" y="609642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GB" dirty="0">
                <a:solidFill>
                  <a:srgbClr val="DA1F28">
                    <a:lumMod val="75000"/>
                  </a:srgbClr>
                </a:solidFill>
                <a:latin typeface="Arial"/>
              </a:rPr>
              <a:t>=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7064" y="6096423"/>
            <a:ext cx="35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GB" dirty="0">
                <a:solidFill>
                  <a:srgbClr val="DA1F28">
                    <a:lumMod val="75000"/>
                  </a:srgbClr>
                </a:solidFill>
                <a:latin typeface="Arial"/>
              </a:rPr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631" y="-1199342"/>
            <a:ext cx="127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5066" y="600173"/>
            <a:ext cx="21232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529806" y="6056774"/>
            <a:ext cx="148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0.47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22109" y="6301136"/>
            <a:ext cx="396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ANS: P(Blue Berry &amp; Cherry) is 0.47.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951" y="719141"/>
            <a:ext cx="240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Prob</a:t>
            </a:r>
            <a:r>
              <a:rPr lang="en-US" sz="2400" dirty="0" smtClean="0"/>
              <a:t> of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Draw</a:t>
            </a:r>
            <a:endParaRPr lang="en-US" sz="2400" dirty="0"/>
          </a:p>
        </p:txBody>
      </p:sp>
      <p:sp>
        <p:nvSpPr>
          <p:cNvPr id="73" name="TextBox 2"/>
          <p:cNvSpPr txBox="1">
            <a:spLocks noChangeArrowheads="1"/>
          </p:cNvSpPr>
          <p:nvPr/>
        </p:nvSpPr>
        <p:spPr bwMode="auto">
          <a:xfrm>
            <a:off x="267643" y="1109447"/>
            <a:ext cx="2589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P</a:t>
            </a:r>
            <a:r>
              <a:rPr lang="en-US" dirty="0" smtClean="0"/>
              <a:t>(B) </a:t>
            </a:r>
            <a:r>
              <a:rPr lang="en-US" dirty="0"/>
              <a:t>= 3</a:t>
            </a:r>
            <a:r>
              <a:rPr lang="en-US" dirty="0" smtClean="0"/>
              <a:t>/10 </a:t>
            </a:r>
            <a:r>
              <a:rPr lang="en-US" dirty="0"/>
              <a:t>or </a:t>
            </a:r>
            <a:r>
              <a:rPr lang="en-US" dirty="0" smtClean="0"/>
              <a:t>0.30</a:t>
            </a:r>
            <a:endParaRPr lang="en-US" dirty="0"/>
          </a:p>
        </p:txBody>
      </p:sp>
      <p:sp>
        <p:nvSpPr>
          <p:cNvPr id="74" name="TextBox 9"/>
          <p:cNvSpPr txBox="1">
            <a:spLocks noChangeArrowheads="1"/>
          </p:cNvSpPr>
          <p:nvPr/>
        </p:nvSpPr>
        <p:spPr bwMode="auto">
          <a:xfrm>
            <a:off x="298311" y="1513856"/>
            <a:ext cx="2589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P</a:t>
            </a:r>
            <a:r>
              <a:rPr lang="en-US" dirty="0" smtClean="0"/>
              <a:t>(C) </a:t>
            </a:r>
            <a:r>
              <a:rPr lang="en-US" dirty="0"/>
              <a:t>= </a:t>
            </a:r>
            <a:r>
              <a:rPr lang="en-US" dirty="0" smtClean="0"/>
              <a:t>7/10 </a:t>
            </a:r>
            <a:r>
              <a:rPr lang="en-US" dirty="0"/>
              <a:t>or </a:t>
            </a:r>
            <a:r>
              <a:rPr lang="en-US" dirty="0" smtClean="0"/>
              <a:t>0.70</a:t>
            </a:r>
            <a:endParaRPr lang="en-US" dirty="0"/>
          </a:p>
        </p:txBody>
      </p:sp>
      <p:sp>
        <p:nvSpPr>
          <p:cNvPr id="75" name="TextBox 5"/>
          <p:cNvSpPr txBox="1">
            <a:spLocks noChangeArrowheads="1"/>
          </p:cNvSpPr>
          <p:nvPr/>
        </p:nvSpPr>
        <p:spPr bwMode="auto">
          <a:xfrm>
            <a:off x="6701375" y="934234"/>
            <a:ext cx="156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P(B) =  2/9     </a:t>
            </a:r>
            <a:endParaRPr lang="en-US" u="sng" dirty="0"/>
          </a:p>
          <a:p>
            <a:pPr eaLnBrk="1" hangingPunct="1"/>
            <a:r>
              <a:rPr lang="en-US" dirty="0" smtClean="0"/>
              <a:t>P(</a:t>
            </a:r>
            <a:r>
              <a:rPr lang="en-US" dirty="0"/>
              <a:t>C</a:t>
            </a:r>
            <a:r>
              <a:rPr lang="en-US" dirty="0" smtClean="0"/>
              <a:t>) = 6/9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251752" y="525498"/>
            <a:ext cx="25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Prob</a:t>
            </a:r>
            <a:r>
              <a:rPr lang="en-US" sz="2400" dirty="0" smtClean="0"/>
              <a:t> of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 Draw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786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4" grpId="1" animBg="1"/>
      <p:bldP spid="144" grpId="2" animBg="1"/>
      <p:bldP spid="145" grpId="0" animBg="1"/>
      <p:bldP spid="145" grpId="1" animBg="1"/>
      <p:bldP spid="146" grpId="0" animBg="1"/>
      <p:bldP spid="147" grpId="0" animBg="1"/>
      <p:bldP spid="1131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132" grpId="0"/>
      <p:bldP spid="155" grpId="0"/>
      <p:bldP spid="156" grpId="0"/>
      <p:bldP spid="157" grpId="0"/>
      <p:bldP spid="158" grpId="0"/>
      <p:bldP spid="159" grpId="0"/>
      <p:bldP spid="1134" grpId="0" animBg="1"/>
      <p:bldP spid="162" grpId="0" animBg="1"/>
      <p:bldP spid="170" grpId="0" animBg="1"/>
      <p:bldP spid="171" grpId="0"/>
      <p:bldP spid="172" grpId="0"/>
      <p:bldP spid="173" grpId="0"/>
      <p:bldP spid="175" grpId="0" animBg="1"/>
      <p:bldP spid="176" grpId="0"/>
      <p:bldP spid="177" grpId="0"/>
      <p:bldP spid="178" grpId="0"/>
      <p:bldP spid="61" grpId="0"/>
      <p:bldP spid="60" grpId="0"/>
      <p:bldP spid="62" grpId="0"/>
      <p:bldP spid="64" grpId="0"/>
      <p:bldP spid="65" grpId="0"/>
      <p:bldP spid="66" grpId="0"/>
      <p:bldP spid="67" grpId="0"/>
      <p:bldP spid="1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497</Words>
  <Application>Microsoft Macintosh PowerPoint</Application>
  <PresentationFormat>On-screen Show (4:3)</PresentationFormat>
  <Paragraphs>113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Flow</vt:lpstr>
      <vt:lpstr>Notes #9</vt:lpstr>
      <vt:lpstr>Dependent Events</vt:lpstr>
      <vt:lpstr>How to know if an Event is Independent or Dependent?</vt:lpstr>
      <vt:lpstr>Independent or Dependent?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#7</dc:title>
  <dc:creator>May Ng</dc:creator>
  <cp:lastModifiedBy>May Ng</cp:lastModifiedBy>
  <cp:revision>15</cp:revision>
  <dcterms:created xsi:type="dcterms:W3CDTF">2016-01-25T06:58:53Z</dcterms:created>
  <dcterms:modified xsi:type="dcterms:W3CDTF">2018-02-06T22:01:32Z</dcterms:modified>
</cp:coreProperties>
</file>