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40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10/30/17</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10/30/17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10/30/17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10/30/17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10/30/17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10/30/17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10/30/17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10/30/17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10/30/17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10/30/17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10/30/17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10/30/17</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34479"/>
            <a:ext cx="7315200" cy="1177671"/>
          </a:xfrm>
        </p:spPr>
        <p:txBody>
          <a:bodyPr/>
          <a:lstStyle/>
          <a:p>
            <a:r>
              <a:rPr lang="en-US" dirty="0" smtClean="0"/>
              <a:t>Notes #16</a:t>
            </a:r>
            <a:endParaRPr lang="en-US" dirty="0"/>
          </a:p>
        </p:txBody>
      </p:sp>
      <p:sp>
        <p:nvSpPr>
          <p:cNvPr id="3" name="Subtitle 2"/>
          <p:cNvSpPr>
            <a:spLocks noGrp="1"/>
          </p:cNvSpPr>
          <p:nvPr>
            <p:ph type="subTitle" idx="1"/>
          </p:nvPr>
        </p:nvSpPr>
        <p:spPr>
          <a:xfrm>
            <a:off x="914400" y="4249190"/>
            <a:ext cx="7315200" cy="1144632"/>
          </a:xfrm>
        </p:spPr>
        <p:txBody>
          <a:bodyPr>
            <a:normAutofit/>
          </a:bodyPr>
          <a:lstStyle/>
          <a:p>
            <a:r>
              <a:rPr lang="en-US" sz="2800" dirty="0" smtClean="0"/>
              <a:t>Drawing a Best-Fit Line on a Scatter Plot Graph &amp; Making Predictions</a:t>
            </a:r>
            <a:endParaRPr lang="en-US" sz="2800" dirty="0"/>
          </a:p>
        </p:txBody>
      </p:sp>
    </p:spTree>
    <p:extLst>
      <p:ext uri="{BB962C8B-B14F-4D97-AF65-F5344CB8AC3E}">
        <p14:creationId xmlns:p14="http://schemas.microsoft.com/office/powerpoint/2010/main" val="396332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00" y="194055"/>
            <a:ext cx="8414156" cy="6103840"/>
          </a:xfrm>
        </p:spPr>
        <p:txBody>
          <a:bodyPr>
            <a:noAutofit/>
          </a:bodyPr>
          <a:lstStyle/>
          <a:p>
            <a:pPr marL="45720" indent="0">
              <a:buNone/>
            </a:pPr>
            <a:r>
              <a:rPr lang="en-US" sz="2600" dirty="0"/>
              <a:t>3. Write the equation of the </a:t>
            </a:r>
            <a:r>
              <a:rPr lang="en-US" sz="2600" dirty="0" smtClean="0"/>
              <a:t>line</a:t>
            </a:r>
            <a:endParaRPr lang="en-US" sz="2600" dirty="0"/>
          </a:p>
          <a:p>
            <a:pPr marL="45720" indent="0">
              <a:buNone/>
            </a:pPr>
            <a:endParaRPr lang="en-US" sz="2600" dirty="0" smtClean="0"/>
          </a:p>
          <a:p>
            <a:pPr marL="45720" indent="0">
              <a:buNone/>
            </a:pPr>
            <a:r>
              <a:rPr lang="en-US" sz="2600" dirty="0" smtClean="0"/>
              <a:t>Algebra 1 Review</a:t>
            </a:r>
          </a:p>
          <a:p>
            <a:pPr marL="45720" indent="0">
              <a:buNone/>
            </a:pPr>
            <a:r>
              <a:rPr lang="en-US" sz="2600" dirty="0" smtClean="0"/>
              <a:t>Equation of the line: y – y</a:t>
            </a:r>
            <a:r>
              <a:rPr lang="en-US" sz="2600" baseline="-25000" dirty="0" smtClean="0"/>
              <a:t>1</a:t>
            </a:r>
            <a:r>
              <a:rPr lang="en-US" sz="2600" dirty="0" smtClean="0"/>
              <a:t> = m(x – x</a:t>
            </a:r>
            <a:r>
              <a:rPr lang="en-US" sz="2600" baseline="-25000" dirty="0" smtClean="0"/>
              <a:t>1</a:t>
            </a:r>
            <a:r>
              <a:rPr lang="en-US" sz="2600" dirty="0" smtClean="0"/>
              <a:t>)</a:t>
            </a:r>
          </a:p>
          <a:p>
            <a:pPr marL="45720" indent="0">
              <a:buNone/>
            </a:pPr>
            <a:endParaRPr lang="en-US" sz="2600" dirty="0" smtClean="0"/>
          </a:p>
          <a:p>
            <a:pPr marL="45720" indent="0">
              <a:buNone/>
            </a:pPr>
            <a:r>
              <a:rPr lang="en-US" sz="2600" dirty="0" smtClean="0"/>
              <a:t>Substitute the first coordinate </a:t>
            </a:r>
            <a:r>
              <a:rPr lang="en-US" sz="2600" dirty="0">
                <a:solidFill>
                  <a:srgbClr val="FFFF00"/>
                </a:solidFill>
              </a:rPr>
              <a:t>(9, 300</a:t>
            </a:r>
            <a:r>
              <a:rPr lang="en-US" sz="2600" dirty="0" smtClean="0">
                <a:solidFill>
                  <a:srgbClr val="FFFF00"/>
                </a:solidFill>
              </a:rPr>
              <a:t>)</a:t>
            </a:r>
            <a:r>
              <a:rPr lang="en-US" sz="2600" dirty="0"/>
              <a:t> </a:t>
            </a:r>
            <a:r>
              <a:rPr lang="en-US" sz="2600" dirty="0" smtClean="0"/>
              <a:t>into the equation, given that the slope is, </a:t>
            </a:r>
            <a:r>
              <a:rPr lang="en-US" sz="2600" dirty="0" smtClean="0">
                <a:solidFill>
                  <a:srgbClr val="FF6600"/>
                </a:solidFill>
              </a:rPr>
              <a:t>m ≈ </a:t>
            </a:r>
            <a:r>
              <a:rPr lang="en-US" sz="2600" dirty="0">
                <a:solidFill>
                  <a:srgbClr val="FF6600"/>
                </a:solidFill>
              </a:rPr>
              <a:t>11.765</a:t>
            </a:r>
          </a:p>
          <a:p>
            <a:pPr marL="45720" indent="0">
              <a:buNone/>
            </a:pPr>
            <a:r>
              <a:rPr lang="en-US" sz="2600" dirty="0" smtClean="0"/>
              <a:t>y </a:t>
            </a:r>
            <a:r>
              <a:rPr lang="en-US" sz="2600" dirty="0"/>
              <a:t>– y</a:t>
            </a:r>
            <a:r>
              <a:rPr lang="en-US" sz="2600" baseline="-25000" dirty="0"/>
              <a:t>1</a:t>
            </a:r>
            <a:r>
              <a:rPr lang="en-US" sz="2600" dirty="0"/>
              <a:t> = m(x – x</a:t>
            </a:r>
            <a:r>
              <a:rPr lang="en-US" sz="2600" baseline="-25000" dirty="0"/>
              <a:t>1</a:t>
            </a:r>
            <a:r>
              <a:rPr lang="en-US" sz="2600" dirty="0"/>
              <a:t>)</a:t>
            </a:r>
          </a:p>
          <a:p>
            <a:pPr marL="45720" indent="0">
              <a:buNone/>
            </a:pPr>
            <a:endParaRPr lang="en-US" sz="2600" dirty="0"/>
          </a:p>
          <a:p>
            <a:pPr marL="45720" indent="0">
              <a:buNone/>
            </a:pPr>
            <a:r>
              <a:rPr lang="en-US" sz="2600" dirty="0" smtClean="0"/>
              <a:t>y – </a:t>
            </a:r>
            <a:r>
              <a:rPr lang="en-US" sz="2600" dirty="0" smtClean="0">
                <a:solidFill>
                  <a:srgbClr val="FFFF00"/>
                </a:solidFill>
              </a:rPr>
              <a:t>300</a:t>
            </a:r>
            <a:r>
              <a:rPr lang="en-US" sz="2600" dirty="0" smtClean="0"/>
              <a:t> = </a:t>
            </a:r>
            <a:r>
              <a:rPr lang="en-US" sz="2600" dirty="0" smtClean="0">
                <a:solidFill>
                  <a:srgbClr val="FF6600"/>
                </a:solidFill>
              </a:rPr>
              <a:t>11.765</a:t>
            </a:r>
            <a:r>
              <a:rPr lang="en-US" sz="2600" dirty="0" smtClean="0"/>
              <a:t> (x – </a:t>
            </a:r>
            <a:r>
              <a:rPr lang="en-US" sz="2600" dirty="0" smtClean="0">
                <a:solidFill>
                  <a:srgbClr val="FFFF00"/>
                </a:solidFill>
              </a:rPr>
              <a:t>9</a:t>
            </a:r>
            <a:r>
              <a:rPr lang="en-US" sz="2600" dirty="0" smtClean="0"/>
              <a:t>)</a:t>
            </a:r>
            <a:endParaRPr lang="en-US" sz="2600" dirty="0"/>
          </a:p>
          <a:p>
            <a:pPr marL="45720" indent="0">
              <a:buNone/>
            </a:pPr>
            <a:endParaRPr lang="en-US" sz="2600" dirty="0" smtClean="0"/>
          </a:p>
          <a:p>
            <a:pPr marL="45720" indent="0">
              <a:buNone/>
            </a:pPr>
            <a:r>
              <a:rPr lang="en-US" sz="2600" dirty="0" smtClean="0"/>
              <a:t>y =  </a:t>
            </a:r>
            <a:r>
              <a:rPr lang="en-US" sz="2600" dirty="0">
                <a:solidFill>
                  <a:srgbClr val="FF6600"/>
                </a:solidFill>
              </a:rPr>
              <a:t>11.765</a:t>
            </a:r>
            <a:r>
              <a:rPr lang="en-US" sz="2600" dirty="0"/>
              <a:t> (x – </a:t>
            </a:r>
            <a:r>
              <a:rPr lang="en-US" sz="2600" dirty="0">
                <a:solidFill>
                  <a:srgbClr val="FFFF00"/>
                </a:solidFill>
              </a:rPr>
              <a:t>9</a:t>
            </a:r>
            <a:r>
              <a:rPr lang="en-US" sz="2600" dirty="0" smtClean="0"/>
              <a:t>) + </a:t>
            </a:r>
            <a:r>
              <a:rPr lang="en-US" sz="2600" dirty="0" smtClean="0">
                <a:solidFill>
                  <a:srgbClr val="FFFF00"/>
                </a:solidFill>
              </a:rPr>
              <a:t>300</a:t>
            </a:r>
            <a:endParaRPr lang="en-US" sz="2600" dirty="0" smtClean="0"/>
          </a:p>
          <a:p>
            <a:pPr marL="45720" indent="0">
              <a:buNone/>
            </a:pPr>
            <a:r>
              <a:rPr lang="en-US" sz="2600" dirty="0" smtClean="0"/>
              <a:t>This </a:t>
            </a:r>
            <a:r>
              <a:rPr lang="en-US" sz="2600" dirty="0"/>
              <a:t>equation can now be used to predict information that was not plotted in the scatter plot.</a:t>
            </a:r>
            <a:r>
              <a:rPr lang="en-US" sz="2300" dirty="0"/>
              <a:t>  </a:t>
            </a:r>
          </a:p>
          <a:p>
            <a:pPr marL="45720" indent="0">
              <a:buNone/>
            </a:pPr>
            <a:endParaRPr lang="en-US" sz="2300" dirty="0"/>
          </a:p>
        </p:txBody>
      </p:sp>
    </p:spTree>
    <p:extLst>
      <p:ext uri="{BB962C8B-B14F-4D97-AF65-F5344CB8AC3E}">
        <p14:creationId xmlns:p14="http://schemas.microsoft.com/office/powerpoint/2010/main" val="52245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3429"/>
            <a:ext cx="7315200" cy="1154097"/>
          </a:xfrm>
        </p:spPr>
        <p:txBody>
          <a:bodyPr>
            <a:normAutofit/>
          </a:bodyPr>
          <a:lstStyle/>
          <a:p>
            <a:r>
              <a:rPr lang="en-US" sz="2800" i="1" dirty="0" smtClean="0"/>
              <a:t>Problem #1: </a:t>
            </a:r>
            <a:r>
              <a:rPr lang="en-US" sz="2800" dirty="0"/>
              <a:t>Predict </a:t>
            </a:r>
            <a:r>
              <a:rPr lang="en-US" sz="2800" dirty="0" smtClean="0"/>
              <a:t>how many Calories are in </a:t>
            </a:r>
            <a:r>
              <a:rPr lang="en-US" sz="2800" dirty="0"/>
              <a:t>22 grams of fat.</a:t>
            </a:r>
          </a:p>
        </p:txBody>
      </p:sp>
      <p:sp>
        <p:nvSpPr>
          <p:cNvPr id="3" name="Content Placeholder 2"/>
          <p:cNvSpPr>
            <a:spLocks noGrp="1"/>
          </p:cNvSpPr>
          <p:nvPr>
            <p:ph idx="1"/>
          </p:nvPr>
        </p:nvSpPr>
        <p:spPr>
          <a:xfrm>
            <a:off x="914399" y="1570064"/>
            <a:ext cx="7976029" cy="4886316"/>
          </a:xfrm>
        </p:spPr>
        <p:txBody>
          <a:bodyPr>
            <a:normAutofit fontScale="85000" lnSpcReduction="20000"/>
          </a:bodyPr>
          <a:lstStyle/>
          <a:p>
            <a:pPr marL="45720" indent="0">
              <a:buNone/>
            </a:pPr>
            <a:r>
              <a:rPr lang="en-US" sz="3100" dirty="0"/>
              <a:t>y =  </a:t>
            </a:r>
            <a:r>
              <a:rPr lang="en-US" sz="3100" dirty="0">
                <a:solidFill>
                  <a:srgbClr val="FF6600"/>
                </a:solidFill>
              </a:rPr>
              <a:t>11.765</a:t>
            </a:r>
            <a:r>
              <a:rPr lang="en-US" sz="3100" dirty="0"/>
              <a:t> (x – </a:t>
            </a:r>
            <a:r>
              <a:rPr lang="en-US" sz="3100" dirty="0">
                <a:solidFill>
                  <a:srgbClr val="FFFF00"/>
                </a:solidFill>
              </a:rPr>
              <a:t>9</a:t>
            </a:r>
            <a:r>
              <a:rPr lang="en-US" sz="3100" dirty="0"/>
              <a:t>) + </a:t>
            </a:r>
            <a:r>
              <a:rPr lang="en-US" sz="3100" dirty="0" smtClean="0">
                <a:solidFill>
                  <a:srgbClr val="FFFF00"/>
                </a:solidFill>
              </a:rPr>
              <a:t>300</a:t>
            </a:r>
          </a:p>
          <a:p>
            <a:pPr marL="45720" indent="0">
              <a:buNone/>
            </a:pPr>
            <a:endParaRPr lang="en-US" sz="3100" dirty="0"/>
          </a:p>
          <a:p>
            <a:pPr marL="45720" indent="0">
              <a:buNone/>
            </a:pPr>
            <a:r>
              <a:rPr lang="en-US" sz="3100" dirty="0" smtClean="0"/>
              <a:t>You are solving for “y” which represents Calories, given that x = 22</a:t>
            </a:r>
          </a:p>
          <a:p>
            <a:pPr marL="45720" indent="0">
              <a:buNone/>
            </a:pPr>
            <a:endParaRPr lang="en-US" sz="3100" dirty="0"/>
          </a:p>
          <a:p>
            <a:pPr marL="45720" indent="0">
              <a:buNone/>
            </a:pPr>
            <a:r>
              <a:rPr lang="en-US" sz="3100" dirty="0"/>
              <a:t>y =  </a:t>
            </a:r>
            <a:r>
              <a:rPr lang="en-US" sz="3100" dirty="0">
                <a:solidFill>
                  <a:srgbClr val="FF8600"/>
                </a:solidFill>
              </a:rPr>
              <a:t>11.765</a:t>
            </a:r>
            <a:r>
              <a:rPr lang="en-US" sz="3100" dirty="0"/>
              <a:t> </a:t>
            </a:r>
            <a:r>
              <a:rPr lang="en-US" sz="3100" dirty="0" smtClean="0"/>
              <a:t>(22 </a:t>
            </a:r>
            <a:r>
              <a:rPr lang="en-US" sz="3100" dirty="0"/>
              <a:t>– </a:t>
            </a:r>
            <a:r>
              <a:rPr lang="en-US" sz="3100" dirty="0">
                <a:solidFill>
                  <a:srgbClr val="FFFF00"/>
                </a:solidFill>
              </a:rPr>
              <a:t>9</a:t>
            </a:r>
            <a:r>
              <a:rPr lang="en-US" sz="3100" dirty="0"/>
              <a:t>) + </a:t>
            </a:r>
            <a:r>
              <a:rPr lang="en-US" sz="3100" dirty="0" smtClean="0">
                <a:solidFill>
                  <a:srgbClr val="FFFF00"/>
                </a:solidFill>
              </a:rPr>
              <a:t>300</a:t>
            </a:r>
          </a:p>
          <a:p>
            <a:pPr marL="45720" indent="0">
              <a:buNone/>
            </a:pPr>
            <a:r>
              <a:rPr lang="en-US" sz="3100" dirty="0" smtClean="0"/>
              <a:t>y = 11.765 (13) + 300</a:t>
            </a:r>
          </a:p>
          <a:p>
            <a:pPr marL="45720" indent="0">
              <a:buNone/>
            </a:pPr>
            <a:r>
              <a:rPr lang="en-US" sz="3100" dirty="0"/>
              <a:t>y</a:t>
            </a:r>
            <a:r>
              <a:rPr lang="en-US" sz="3100" dirty="0" smtClean="0"/>
              <a:t> = 152.945 + 300</a:t>
            </a:r>
          </a:p>
          <a:p>
            <a:pPr marL="45720" indent="0">
              <a:buNone/>
            </a:pPr>
            <a:r>
              <a:rPr lang="en-US" sz="3100" dirty="0" smtClean="0"/>
              <a:t>y = 452.945</a:t>
            </a:r>
          </a:p>
          <a:p>
            <a:pPr marL="45720" indent="0">
              <a:buNone/>
            </a:pPr>
            <a:endParaRPr lang="en-US" sz="2400" dirty="0"/>
          </a:p>
          <a:p>
            <a:pPr marL="45720" indent="0">
              <a:buNone/>
            </a:pPr>
            <a:r>
              <a:rPr lang="en-US" sz="3700" dirty="0" smtClean="0">
                <a:solidFill>
                  <a:schemeClr val="tx2"/>
                </a:solidFill>
              </a:rPr>
              <a:t>ANS: There are 452.945 Calories in 22 grams of Fat.</a:t>
            </a:r>
          </a:p>
          <a:p>
            <a:pPr marL="45720" indent="0">
              <a:buNone/>
            </a:pPr>
            <a:endParaRPr lang="en-US" sz="2400" dirty="0">
              <a:solidFill>
                <a:srgbClr val="FFFF00"/>
              </a:solidFill>
            </a:endParaRPr>
          </a:p>
          <a:p>
            <a:endParaRPr lang="en-US" dirty="0"/>
          </a:p>
        </p:txBody>
      </p:sp>
    </p:spTree>
    <p:extLst>
      <p:ext uri="{BB962C8B-B14F-4D97-AF65-F5344CB8AC3E}">
        <p14:creationId xmlns:p14="http://schemas.microsoft.com/office/powerpoint/2010/main" val="2411910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82301"/>
            <a:ext cx="7315200" cy="775925"/>
          </a:xfrm>
        </p:spPr>
        <p:txBody>
          <a:bodyPr/>
          <a:lstStyle/>
          <a:p>
            <a:r>
              <a:rPr lang="en-US" dirty="0" smtClean="0"/>
              <a:t>Predicting</a:t>
            </a:r>
            <a:endParaRPr lang="en-US" dirty="0"/>
          </a:p>
        </p:txBody>
      </p:sp>
      <p:sp>
        <p:nvSpPr>
          <p:cNvPr id="3" name="Content Placeholder 2"/>
          <p:cNvSpPr>
            <a:spLocks noGrp="1"/>
          </p:cNvSpPr>
          <p:nvPr>
            <p:ph idx="1"/>
          </p:nvPr>
        </p:nvSpPr>
        <p:spPr>
          <a:xfrm>
            <a:off x="914399" y="2011093"/>
            <a:ext cx="7817271" cy="4298268"/>
          </a:xfrm>
        </p:spPr>
        <p:txBody>
          <a:bodyPr>
            <a:normAutofit/>
          </a:bodyPr>
          <a:lstStyle/>
          <a:p>
            <a:r>
              <a:rPr lang="en-US" sz="2500" dirty="0" smtClean="0"/>
              <a:t>If </a:t>
            </a:r>
            <a:r>
              <a:rPr lang="en-US" sz="2500" dirty="0"/>
              <a:t>you are looking for values that fall within the plotted values, you are </a:t>
            </a:r>
            <a:r>
              <a:rPr lang="en-US" sz="2500" i="1" dirty="0">
                <a:solidFill>
                  <a:schemeClr val="tx2"/>
                </a:solidFill>
              </a:rPr>
              <a:t>interpolating</a:t>
            </a:r>
            <a:r>
              <a:rPr lang="en-US" sz="2500" i="1" dirty="0"/>
              <a:t>.</a:t>
            </a:r>
            <a:r>
              <a:rPr lang="en-US" sz="2500" dirty="0"/>
              <a:t/>
            </a:r>
            <a:br>
              <a:rPr lang="en-US" sz="2500" dirty="0"/>
            </a:br>
            <a:endParaRPr lang="en-US" sz="2500" dirty="0" smtClean="0"/>
          </a:p>
          <a:p>
            <a:r>
              <a:rPr lang="en-US" sz="2500" dirty="0" smtClean="0"/>
              <a:t>If </a:t>
            </a:r>
            <a:r>
              <a:rPr lang="en-US" sz="2500" dirty="0"/>
              <a:t>you are looking for values that fall </a:t>
            </a:r>
            <a:r>
              <a:rPr lang="en-US" sz="2500" dirty="0" smtClean="0"/>
              <a:t>outside (of </a:t>
            </a:r>
            <a:r>
              <a:rPr lang="en-US" sz="2500" dirty="0"/>
              <a:t>the plotted </a:t>
            </a:r>
            <a:r>
              <a:rPr lang="en-US" sz="2500" dirty="0" smtClean="0"/>
              <a:t>values (ex. outliers), </a:t>
            </a:r>
            <a:r>
              <a:rPr lang="en-US" sz="2500" dirty="0"/>
              <a:t>you are </a:t>
            </a:r>
            <a:r>
              <a:rPr lang="en-US" sz="2500" i="1" dirty="0">
                <a:solidFill>
                  <a:srgbClr val="FF8600"/>
                </a:solidFill>
              </a:rPr>
              <a:t>extrapolating</a:t>
            </a:r>
            <a:r>
              <a:rPr lang="en-US" sz="2500" i="1" dirty="0"/>
              <a:t>.</a:t>
            </a:r>
            <a:r>
              <a:rPr lang="en-US" sz="2500" dirty="0"/>
              <a:t> </a:t>
            </a:r>
            <a:endParaRPr lang="en-US" sz="2500" dirty="0" smtClean="0"/>
          </a:p>
          <a:p>
            <a:pPr marL="45720" indent="0">
              <a:buNone/>
            </a:pPr>
            <a:endParaRPr lang="en-US" sz="2500" dirty="0"/>
          </a:p>
          <a:p>
            <a:pPr marL="45720" indent="0">
              <a:buNone/>
            </a:pPr>
            <a:r>
              <a:rPr lang="en-US" sz="2500" dirty="0" smtClean="0">
                <a:solidFill>
                  <a:srgbClr val="FF0000"/>
                </a:solidFill>
              </a:rPr>
              <a:t>BE CAREFUL </a:t>
            </a:r>
            <a:r>
              <a:rPr lang="en-US" sz="2500" dirty="0" smtClean="0"/>
              <a:t>when </a:t>
            </a:r>
            <a:r>
              <a:rPr lang="en-US" sz="2500" u="sng" dirty="0" smtClean="0"/>
              <a:t>EXTRAPOLATING</a:t>
            </a:r>
            <a:r>
              <a:rPr lang="en-US" sz="2500" dirty="0" smtClean="0"/>
              <a:t>. the </a:t>
            </a:r>
            <a:r>
              <a:rPr lang="en-US" sz="2500" dirty="0"/>
              <a:t>further away from the plotted values you go, the less reliable is your prediction.</a:t>
            </a:r>
          </a:p>
        </p:txBody>
      </p:sp>
    </p:spTree>
    <p:extLst>
      <p:ext uri="{BB962C8B-B14F-4D97-AF65-F5344CB8AC3E}">
        <p14:creationId xmlns:p14="http://schemas.microsoft.com/office/powerpoint/2010/main" val="2056760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a:t>It is possible, </a:t>
            </a:r>
            <a:r>
              <a:rPr lang="en-US" dirty="0" smtClean="0"/>
              <a:t> </a:t>
            </a:r>
            <a:r>
              <a:rPr lang="en-US" dirty="0"/>
              <a:t>that someone else will choose a different set of points, and their equation will be slightly different.  </a:t>
            </a:r>
            <a:br>
              <a:rPr lang="en-US" dirty="0"/>
            </a:br>
            <a:endParaRPr lang="en-US" dirty="0" smtClean="0"/>
          </a:p>
          <a:p>
            <a:r>
              <a:rPr lang="en-US" dirty="0" smtClean="0"/>
              <a:t>Your </a:t>
            </a:r>
            <a:r>
              <a:rPr lang="en-US" dirty="0"/>
              <a:t>answer will be considered CORRECT, as long as your calculations are correct for the two points that you chose.</a:t>
            </a:r>
          </a:p>
        </p:txBody>
      </p:sp>
    </p:spTree>
    <p:extLst>
      <p:ext uri="{BB962C8B-B14F-4D97-AF65-F5344CB8AC3E}">
        <p14:creationId xmlns:p14="http://schemas.microsoft.com/office/powerpoint/2010/main" val="3345560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455" y="176552"/>
            <a:ext cx="7315200" cy="811212"/>
          </a:xfrm>
        </p:spPr>
        <p:txBody>
          <a:bodyPr/>
          <a:lstStyle/>
          <a:p>
            <a:r>
              <a:rPr lang="en-US" dirty="0" smtClean="0"/>
              <a:t>Best-Fit line Equation</a:t>
            </a:r>
            <a:endParaRPr lang="en-US" dirty="0"/>
          </a:p>
        </p:txBody>
      </p:sp>
      <p:sp>
        <p:nvSpPr>
          <p:cNvPr id="5" name="Content Placeholder 4"/>
          <p:cNvSpPr>
            <a:spLocks noGrp="1"/>
          </p:cNvSpPr>
          <p:nvPr>
            <p:ph idx="1"/>
          </p:nvPr>
        </p:nvSpPr>
        <p:spPr>
          <a:xfrm>
            <a:off x="808570" y="1128472"/>
            <a:ext cx="7315200" cy="4262986"/>
          </a:xfrm>
        </p:spPr>
        <p:txBody>
          <a:bodyPr/>
          <a:lstStyle/>
          <a:p>
            <a:pPr marL="45720" indent="0">
              <a:buNone/>
            </a:pPr>
            <a:r>
              <a:rPr lang="en-US" dirty="0" smtClean="0"/>
              <a:t>Generated from Excel     </a:t>
            </a:r>
            <a:r>
              <a:rPr lang="en-US" dirty="0" err="1" smtClean="0"/>
              <a:t>vs</a:t>
            </a:r>
            <a:r>
              <a:rPr lang="en-US" dirty="0" smtClean="0"/>
              <a:t>       Best-Fit line Equation by hand</a:t>
            </a:r>
          </a:p>
          <a:p>
            <a:pPr marL="45720" indent="0">
              <a:buNone/>
            </a:pPr>
            <a:r>
              <a:rPr lang="en-US" dirty="0" smtClean="0"/>
              <a:t>y = 11.731x + 193.85                  y = </a:t>
            </a:r>
            <a:r>
              <a:rPr lang="en-US" dirty="0" smtClean="0">
                <a:solidFill>
                  <a:schemeClr val="tx2"/>
                </a:solidFill>
              </a:rPr>
              <a:t>11.765 </a:t>
            </a:r>
            <a:r>
              <a:rPr lang="en-US" dirty="0" smtClean="0"/>
              <a:t>x + 194.12</a:t>
            </a:r>
          </a:p>
          <a:p>
            <a:pPr marL="45720" indent="0">
              <a:buNone/>
            </a:pPr>
            <a:endParaRPr lang="en-US" dirty="0" smtClean="0"/>
          </a:p>
          <a:p>
            <a:pPr marL="45720" indent="0">
              <a:buNone/>
            </a:pPr>
            <a:endParaRPr lang="en-US" dirty="0" smtClean="0"/>
          </a:p>
          <a:p>
            <a:pPr marL="45720" indent="0">
              <a:buNone/>
            </a:pPr>
            <a:endParaRPr lang="en-US" dirty="0"/>
          </a:p>
        </p:txBody>
      </p:sp>
      <p:pic>
        <p:nvPicPr>
          <p:cNvPr id="7" name="Picture 6" descr="Best Fit Line Equa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0" y="1975810"/>
            <a:ext cx="8417022" cy="4604342"/>
          </a:xfrm>
          <a:prstGeom prst="rect">
            <a:avLst/>
          </a:prstGeom>
        </p:spPr>
      </p:pic>
    </p:spTree>
    <p:extLst>
      <p:ext uri="{BB962C8B-B14F-4D97-AF65-F5344CB8AC3E}">
        <p14:creationId xmlns:p14="http://schemas.microsoft.com/office/powerpoint/2010/main" val="596722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Line of Best Fit/Trend Line?</a:t>
            </a:r>
            <a:endParaRPr lang="en-US" dirty="0"/>
          </a:p>
        </p:txBody>
      </p:sp>
      <p:sp>
        <p:nvSpPr>
          <p:cNvPr id="3" name="Content Placeholder 2"/>
          <p:cNvSpPr>
            <a:spLocks noGrp="1"/>
          </p:cNvSpPr>
          <p:nvPr>
            <p:ph idx="1"/>
          </p:nvPr>
        </p:nvSpPr>
        <p:spPr/>
        <p:txBody>
          <a:bodyPr>
            <a:normAutofit/>
          </a:bodyPr>
          <a:lstStyle/>
          <a:p>
            <a:r>
              <a:rPr lang="en-US" sz="2800" dirty="0" smtClean="0"/>
              <a:t>ANS: A </a:t>
            </a:r>
            <a:r>
              <a:rPr lang="en-US" sz="2800" b="1" dirty="0"/>
              <a:t>line of best fit</a:t>
            </a:r>
            <a:r>
              <a:rPr lang="en-US" sz="2800" dirty="0"/>
              <a:t>  (or "trend" line) is a straight line that best represents the data on a scatter plot. </a:t>
            </a:r>
            <a:endParaRPr lang="en-US" sz="2800" dirty="0" smtClean="0"/>
          </a:p>
          <a:p>
            <a:pPr marL="45720" indent="0">
              <a:buNone/>
            </a:pPr>
            <a:endParaRPr lang="en-US" sz="2800" dirty="0" smtClean="0"/>
          </a:p>
          <a:p>
            <a:r>
              <a:rPr lang="en-US" sz="2800" dirty="0" smtClean="0"/>
              <a:t> This </a:t>
            </a:r>
            <a:r>
              <a:rPr lang="en-US" sz="2800" dirty="0"/>
              <a:t>line may pass through some of the points, none of the points, or all of the points.</a:t>
            </a:r>
          </a:p>
        </p:txBody>
      </p:sp>
    </p:spTree>
    <p:extLst>
      <p:ext uri="{BB962C8B-B14F-4D97-AF65-F5344CB8AC3E}">
        <p14:creationId xmlns:p14="http://schemas.microsoft.com/office/powerpoint/2010/main" val="1314886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9069"/>
            <a:ext cx="7315200" cy="1154097"/>
          </a:xfrm>
        </p:spPr>
        <p:txBody>
          <a:bodyPr>
            <a:normAutofit fontScale="90000"/>
          </a:bodyPr>
          <a:lstStyle/>
          <a:p>
            <a:r>
              <a:rPr lang="en-US" dirty="0" smtClean="0"/>
              <a:t>What is the purpose of the Best-Fit-Line on the Scatter Plot?</a:t>
            </a:r>
            <a:endParaRPr lang="en-US" dirty="0"/>
          </a:p>
        </p:txBody>
      </p:sp>
      <p:sp>
        <p:nvSpPr>
          <p:cNvPr id="3" name="Content Placeholder 2"/>
          <p:cNvSpPr>
            <a:spLocks noGrp="1"/>
          </p:cNvSpPr>
          <p:nvPr>
            <p:ph idx="1"/>
          </p:nvPr>
        </p:nvSpPr>
        <p:spPr>
          <a:xfrm>
            <a:off x="561605" y="2363915"/>
            <a:ext cx="7870190" cy="3804316"/>
          </a:xfrm>
        </p:spPr>
        <p:txBody>
          <a:bodyPr>
            <a:noAutofit/>
          </a:bodyPr>
          <a:lstStyle/>
          <a:p>
            <a:pPr marL="502920" indent="-457200">
              <a:buAutoNum type="arabicPeriod"/>
            </a:pPr>
            <a:r>
              <a:rPr lang="en-US" sz="2800" dirty="0" smtClean="0"/>
              <a:t>Understand how the independent variable (x-axis) affects the dependent variable (y-axis) or the relationship between the variables.</a:t>
            </a:r>
          </a:p>
          <a:p>
            <a:pPr marL="45720" indent="0">
              <a:buNone/>
            </a:pPr>
            <a:endParaRPr lang="en-US" sz="2800" dirty="0" smtClean="0"/>
          </a:p>
          <a:p>
            <a:pPr marL="502920" indent="-457200">
              <a:buAutoNum type="arabicPeriod"/>
            </a:pPr>
            <a:r>
              <a:rPr lang="en-US" sz="2800" dirty="0" smtClean="0"/>
              <a:t>For predictive purposes</a:t>
            </a:r>
          </a:p>
          <a:p>
            <a:pPr marL="45720" indent="0">
              <a:buNone/>
            </a:pPr>
            <a:r>
              <a:rPr lang="en-US" sz="2800" dirty="0"/>
              <a:t> </a:t>
            </a:r>
            <a:r>
              <a:rPr lang="en-US" sz="2800" dirty="0" smtClean="0"/>
              <a:t>     Ex. Predicting chances of an earthquake on</a:t>
            </a:r>
          </a:p>
          <a:p>
            <a:pPr marL="45720" indent="0">
              <a:buNone/>
            </a:pPr>
            <a:r>
              <a:rPr lang="en-US" sz="2800" dirty="0" smtClean="0"/>
              <a:t>            the San Andrea Fault.</a:t>
            </a:r>
            <a:endParaRPr lang="en-US" sz="2800" dirty="0"/>
          </a:p>
        </p:txBody>
      </p:sp>
    </p:spTree>
    <p:extLst>
      <p:ext uri="{BB962C8B-B14F-4D97-AF65-F5344CB8AC3E}">
        <p14:creationId xmlns:p14="http://schemas.microsoft.com/office/powerpoint/2010/main" val="941805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07" y="376678"/>
            <a:ext cx="7881280" cy="657935"/>
          </a:xfrm>
        </p:spPr>
        <p:txBody>
          <a:bodyPr>
            <a:normAutofit fontScale="90000"/>
          </a:bodyPr>
          <a:lstStyle/>
          <a:p>
            <a:r>
              <a:rPr lang="en-US" dirty="0" smtClean="0"/>
              <a:t>How to Determine the Best-Fit-Line?</a:t>
            </a:r>
            <a:endParaRPr lang="en-US" dirty="0"/>
          </a:p>
        </p:txBody>
      </p:sp>
      <p:sp>
        <p:nvSpPr>
          <p:cNvPr id="3" name="Content Placeholder 2"/>
          <p:cNvSpPr>
            <a:spLocks noGrp="1"/>
          </p:cNvSpPr>
          <p:nvPr>
            <p:ph idx="1"/>
          </p:nvPr>
        </p:nvSpPr>
        <p:spPr>
          <a:xfrm>
            <a:off x="753273" y="1179418"/>
            <a:ext cx="7315200" cy="5277245"/>
          </a:xfrm>
        </p:spPr>
        <p:txBody>
          <a:bodyPr>
            <a:noAutofit/>
          </a:bodyPr>
          <a:lstStyle/>
          <a:p>
            <a:pPr marL="45720" indent="0">
              <a:buNone/>
            </a:pPr>
            <a:r>
              <a:rPr lang="en-US" sz="2600" dirty="0" smtClean="0"/>
              <a:t>Take </a:t>
            </a:r>
            <a:r>
              <a:rPr lang="en-US" sz="2600" dirty="0"/>
              <a:t>a look at the data and </a:t>
            </a:r>
            <a:r>
              <a:rPr lang="en-US" sz="2600" dirty="0" smtClean="0"/>
              <a:t>ask </a:t>
            </a:r>
            <a:r>
              <a:rPr lang="en-US" sz="2600" dirty="0"/>
              <a:t>yourself these </a:t>
            </a:r>
            <a:r>
              <a:rPr lang="en-US" sz="2600" dirty="0" smtClean="0"/>
              <a:t>questions.</a:t>
            </a:r>
          </a:p>
          <a:p>
            <a:pPr marL="560070" indent="-514350">
              <a:buAutoNum type="arabicParenR"/>
            </a:pPr>
            <a:r>
              <a:rPr lang="en-US" sz="2600" dirty="0" smtClean="0"/>
              <a:t>Does </a:t>
            </a:r>
            <a:r>
              <a:rPr lang="en-US" sz="2600" dirty="0"/>
              <a:t>the data look like a line? or a big blob</a:t>
            </a:r>
            <a:r>
              <a:rPr lang="en-US" sz="2600" dirty="0" smtClean="0"/>
              <a:t>?</a:t>
            </a:r>
          </a:p>
          <a:p>
            <a:pPr marL="45720" indent="0">
              <a:buNone/>
            </a:pPr>
            <a:r>
              <a:rPr lang="en-US" sz="2600" dirty="0" smtClean="0"/>
              <a:t> </a:t>
            </a:r>
            <a:endParaRPr lang="en-US" sz="2600" dirty="0"/>
          </a:p>
          <a:p>
            <a:pPr marL="560070" indent="-514350">
              <a:buAutoNum type="arabicParenR" startAt="2"/>
            </a:pPr>
            <a:r>
              <a:rPr lang="en-US" sz="2600" dirty="0" smtClean="0"/>
              <a:t>What is the correlation of the scatter plots?</a:t>
            </a:r>
            <a:r>
              <a:rPr lang="en-US" sz="2600" dirty="0"/>
              <a:t/>
            </a:r>
            <a:br>
              <a:rPr lang="en-US" sz="2600" dirty="0"/>
            </a:br>
            <a:r>
              <a:rPr lang="en-US" sz="2600" dirty="0" smtClean="0"/>
              <a:t>(Positive or Negative correlated, and strength?)</a:t>
            </a:r>
          </a:p>
          <a:p>
            <a:pPr marL="45720" indent="0">
              <a:buNone/>
            </a:pPr>
            <a:endParaRPr lang="en-US" sz="2600" dirty="0" smtClean="0"/>
          </a:p>
          <a:p>
            <a:pPr marL="560070" indent="-514350">
              <a:buAutoNum type="arabicParenR" startAt="2"/>
            </a:pPr>
            <a:r>
              <a:rPr lang="en-US" sz="2600" dirty="0" smtClean="0"/>
              <a:t>If </a:t>
            </a:r>
            <a:r>
              <a:rPr lang="en-US" sz="2600" dirty="0"/>
              <a:t>you </a:t>
            </a:r>
            <a:r>
              <a:rPr lang="en-US" sz="2600" dirty="0" smtClean="0"/>
              <a:t>cross your </a:t>
            </a:r>
            <a:r>
              <a:rPr lang="en-US" sz="2600" dirty="0"/>
              <a:t>eyes, can you see a thick line trending in one direction or another? </a:t>
            </a:r>
          </a:p>
        </p:txBody>
      </p:sp>
    </p:spTree>
    <p:extLst>
      <p:ext uri="{BB962C8B-B14F-4D97-AF65-F5344CB8AC3E}">
        <p14:creationId xmlns:p14="http://schemas.microsoft.com/office/powerpoint/2010/main" val="2110579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3" grpId="2" uiExpand="1" build="p"/>
      <p:bldP spid="3" grpId="3"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2193"/>
            <a:ext cx="7315200" cy="1154097"/>
          </a:xfrm>
        </p:spPr>
        <p:txBody>
          <a:bodyPr>
            <a:normAutofit fontScale="90000"/>
          </a:bodyPr>
          <a:lstStyle/>
          <a:p>
            <a:r>
              <a:rPr lang="en-US" dirty="0" smtClean="0"/>
              <a:t>Constructing a Line of Best Fit.</a:t>
            </a:r>
            <a:br>
              <a:rPr lang="en-US" dirty="0" smtClean="0"/>
            </a:br>
            <a:r>
              <a:rPr lang="en-US" dirty="0" smtClean="0"/>
              <a:t>(4 Steps)</a:t>
            </a:r>
            <a:endParaRPr lang="en-US" dirty="0"/>
          </a:p>
        </p:txBody>
      </p:sp>
      <p:sp>
        <p:nvSpPr>
          <p:cNvPr id="3" name="Content Placeholder 2"/>
          <p:cNvSpPr>
            <a:spLocks noGrp="1"/>
          </p:cNvSpPr>
          <p:nvPr>
            <p:ph idx="1"/>
          </p:nvPr>
        </p:nvSpPr>
        <p:spPr>
          <a:xfrm>
            <a:off x="914400" y="1658155"/>
            <a:ext cx="7315200" cy="3539527"/>
          </a:xfrm>
        </p:spPr>
        <p:txBody>
          <a:bodyPr>
            <a:normAutofit/>
          </a:bodyPr>
          <a:lstStyle/>
          <a:p>
            <a:pPr marL="502920" indent="-457200">
              <a:buAutoNum type="arabicPeriod"/>
            </a:pPr>
            <a:r>
              <a:rPr lang="en-US" sz="2700" dirty="0" smtClean="0"/>
              <a:t>Plot data (scatter plots)</a:t>
            </a:r>
          </a:p>
          <a:p>
            <a:pPr marL="502920" indent="-457200">
              <a:buAutoNum type="arabicPeriod"/>
            </a:pPr>
            <a:r>
              <a:rPr lang="en-US" sz="2700" dirty="0"/>
              <a:t>Draw a shape that encloses all of the data, (try to make it smooth and relatively even). </a:t>
            </a:r>
            <a:endParaRPr lang="en-US" sz="2700" dirty="0" smtClean="0"/>
          </a:p>
          <a:p>
            <a:pPr marL="45720" indent="0">
              <a:buNone/>
            </a:pPr>
            <a:r>
              <a:rPr lang="en-US" sz="2700" dirty="0" smtClean="0"/>
              <a:t>Ex.</a:t>
            </a:r>
            <a:endParaRPr lang="en-US" sz="2700" dirty="0"/>
          </a:p>
        </p:txBody>
      </p:sp>
      <p:pic>
        <p:nvPicPr>
          <p:cNvPr id="4" name="Picture 3" descr="Screen Shot 2015-10-20 at 8.48.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0496" y="3281256"/>
            <a:ext cx="4808036" cy="3247918"/>
          </a:xfrm>
          <a:prstGeom prst="rect">
            <a:avLst/>
          </a:prstGeom>
        </p:spPr>
      </p:pic>
    </p:spTree>
    <p:extLst>
      <p:ext uri="{BB962C8B-B14F-4D97-AF65-F5344CB8AC3E}">
        <p14:creationId xmlns:p14="http://schemas.microsoft.com/office/powerpoint/2010/main" val="21616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29235"/>
            <a:ext cx="7315200" cy="5780125"/>
          </a:xfrm>
        </p:spPr>
        <p:txBody>
          <a:bodyPr/>
          <a:lstStyle/>
          <a:p>
            <a:pPr marL="45720" indent="0">
              <a:buNone/>
            </a:pPr>
            <a:r>
              <a:rPr lang="en-US" sz="2700" dirty="0"/>
              <a:t>3. Draw a line that divides the area that encloses the data in two even sized areas</a:t>
            </a:r>
            <a:r>
              <a:rPr lang="en-US" sz="2700" dirty="0" smtClean="0"/>
              <a:t>.</a:t>
            </a:r>
          </a:p>
          <a:p>
            <a:pPr marL="45720" indent="0">
              <a:buNone/>
            </a:pPr>
            <a:endParaRPr lang="en-US" sz="2700" dirty="0" smtClean="0"/>
          </a:p>
          <a:p>
            <a:pPr marL="45720" indent="0">
              <a:buNone/>
            </a:pPr>
            <a:endParaRPr lang="en-US" dirty="0" smtClean="0"/>
          </a:p>
          <a:p>
            <a:pPr marL="45720" indent="0">
              <a:buNone/>
            </a:pPr>
            <a:r>
              <a:rPr lang="en-US" dirty="0" smtClean="0"/>
              <a:t>Ex. </a:t>
            </a:r>
            <a:endParaRPr lang="en-US" dirty="0"/>
          </a:p>
        </p:txBody>
      </p:sp>
      <p:pic>
        <p:nvPicPr>
          <p:cNvPr id="4" name="Picture 3" descr="Screen Shot 2015-10-20 at 8.50.0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744" y="2418869"/>
            <a:ext cx="5295900" cy="3467100"/>
          </a:xfrm>
          <a:prstGeom prst="rect">
            <a:avLst/>
          </a:prstGeom>
        </p:spPr>
      </p:pic>
    </p:spTree>
    <p:extLst>
      <p:ext uri="{BB962C8B-B14F-4D97-AF65-F5344CB8AC3E}">
        <p14:creationId xmlns:p14="http://schemas.microsoft.com/office/powerpoint/2010/main" val="2025068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6876"/>
            <a:ext cx="7315200" cy="6103839"/>
          </a:xfrm>
        </p:spPr>
        <p:txBody>
          <a:bodyPr>
            <a:normAutofit fontScale="92500" lnSpcReduction="10000"/>
          </a:bodyPr>
          <a:lstStyle/>
          <a:p>
            <a:pPr marL="45720" indent="0">
              <a:buNone/>
            </a:pPr>
            <a:r>
              <a:rPr lang="en-US" sz="2600" dirty="0"/>
              <a:t>4. </a:t>
            </a:r>
            <a:r>
              <a:rPr lang="en-US" sz="2600" dirty="0" smtClean="0"/>
              <a:t>You </a:t>
            </a:r>
            <a:r>
              <a:rPr lang="en-US" sz="2600" dirty="0"/>
              <a:t>have just constructed a best fit line through the data! </a:t>
            </a:r>
            <a:endParaRPr lang="en-US" sz="2600" dirty="0" smtClean="0"/>
          </a:p>
          <a:p>
            <a:pPr marL="45720" indent="0">
              <a:buNone/>
            </a:pPr>
            <a:r>
              <a:rPr lang="en-US" sz="2600" dirty="0" smtClean="0"/>
              <a:t>Ex.</a:t>
            </a:r>
            <a:endParaRPr lang="en-US" sz="2600"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a:p>
          <a:p>
            <a:pPr marL="45720" indent="0">
              <a:buNone/>
            </a:pPr>
            <a:endParaRPr lang="en-US" dirty="0" smtClean="0"/>
          </a:p>
          <a:p>
            <a:pPr marL="45720" indent="0">
              <a:buNone/>
            </a:pPr>
            <a:r>
              <a:rPr lang="en-US" sz="2700" dirty="0"/>
              <a:t>Note that it is not necessary for the line to pass through ANY of the points on the plot, it is only important that your line bisect (cut in half) the area that encloses the data </a:t>
            </a:r>
            <a:r>
              <a:rPr lang="en-US" sz="2700" dirty="0" smtClean="0"/>
              <a:t>points</a:t>
            </a:r>
            <a:endParaRPr lang="en-US" sz="2700" dirty="0"/>
          </a:p>
        </p:txBody>
      </p:sp>
      <p:pic>
        <p:nvPicPr>
          <p:cNvPr id="4" name="Picture 3" descr="Screen Shot 2015-10-20 at 9.02.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63" y="1684157"/>
            <a:ext cx="5035178" cy="3225847"/>
          </a:xfrm>
          <a:prstGeom prst="rect">
            <a:avLst/>
          </a:prstGeom>
        </p:spPr>
      </p:pic>
    </p:spTree>
    <p:extLst>
      <p:ext uri="{BB962C8B-B14F-4D97-AF65-F5344CB8AC3E}">
        <p14:creationId xmlns:p14="http://schemas.microsoft.com/office/powerpoint/2010/main" val="1482393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72" y="274552"/>
            <a:ext cx="7806246" cy="1154097"/>
          </a:xfrm>
        </p:spPr>
        <p:txBody>
          <a:bodyPr>
            <a:normAutofit fontScale="90000"/>
          </a:bodyPr>
          <a:lstStyle/>
          <a:p>
            <a:r>
              <a:rPr lang="en-US" dirty="0" smtClean="0"/>
              <a:t>How to use the Line of Best Fit to Predict Future Outcomes?</a:t>
            </a:r>
            <a:endParaRPr lang="en-US" dirty="0"/>
          </a:p>
        </p:txBody>
      </p:sp>
      <p:sp>
        <p:nvSpPr>
          <p:cNvPr id="3" name="Content Placeholder 2"/>
          <p:cNvSpPr>
            <a:spLocks noGrp="1"/>
          </p:cNvSpPr>
          <p:nvPr>
            <p:ph idx="1"/>
          </p:nvPr>
        </p:nvSpPr>
        <p:spPr>
          <a:xfrm>
            <a:off x="564472" y="1393825"/>
            <a:ext cx="8361236" cy="3539527"/>
          </a:xfrm>
        </p:spPr>
        <p:txBody>
          <a:bodyPr>
            <a:normAutofit/>
          </a:bodyPr>
          <a:lstStyle/>
          <a:p>
            <a:pPr marL="45720" indent="0">
              <a:buNone/>
            </a:pPr>
            <a:r>
              <a:rPr lang="en-US" sz="2500" dirty="0"/>
              <a:t>1. Find two points that </a:t>
            </a:r>
            <a:r>
              <a:rPr lang="en-US" sz="2500" dirty="0" smtClean="0"/>
              <a:t>is on the </a:t>
            </a:r>
            <a:r>
              <a:rPr lang="en-US" sz="2500" dirty="0"/>
              <a:t>"best-fit" line</a:t>
            </a:r>
            <a:r>
              <a:rPr lang="en-US" sz="2500" dirty="0" smtClean="0"/>
              <a:t>.</a:t>
            </a:r>
            <a:endParaRPr lang="en-US" sz="2500" dirty="0"/>
          </a:p>
          <a:p>
            <a:pPr marL="45720" indent="0">
              <a:buNone/>
            </a:pPr>
            <a:r>
              <a:rPr lang="en-US" sz="2500" dirty="0" smtClean="0"/>
              <a:t>Ex.</a:t>
            </a:r>
          </a:p>
          <a:p>
            <a:pPr marL="45720" indent="0">
              <a:buNone/>
            </a:pPr>
            <a:r>
              <a:rPr lang="en-US" sz="2500" dirty="0" smtClean="0"/>
              <a:t>Is </a:t>
            </a:r>
            <a:r>
              <a:rPr lang="en-US" sz="2500" dirty="0"/>
              <a:t>there a relationship between the fat grams and the total </a:t>
            </a:r>
            <a:r>
              <a:rPr lang="en-US" sz="2500" dirty="0" smtClean="0"/>
              <a:t>calorie in </a:t>
            </a:r>
            <a:r>
              <a:rPr lang="en-US" sz="2500" dirty="0"/>
              <a:t>fast food?</a:t>
            </a:r>
          </a:p>
        </p:txBody>
      </p:sp>
      <p:pic>
        <p:nvPicPr>
          <p:cNvPr id="8" name="Picture 7" descr="Screen Shot 2015-10-20 at 10.07.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127" y="3539066"/>
            <a:ext cx="6259302" cy="2906383"/>
          </a:xfrm>
          <a:prstGeom prst="rect">
            <a:avLst/>
          </a:prstGeom>
        </p:spPr>
      </p:pic>
      <p:sp>
        <p:nvSpPr>
          <p:cNvPr id="10" name="TextBox 9"/>
          <p:cNvSpPr txBox="1"/>
          <p:nvPr/>
        </p:nvSpPr>
        <p:spPr>
          <a:xfrm>
            <a:off x="6879489" y="3422390"/>
            <a:ext cx="2264511" cy="3046988"/>
          </a:xfrm>
          <a:prstGeom prst="rect">
            <a:avLst/>
          </a:prstGeom>
          <a:noFill/>
        </p:spPr>
        <p:txBody>
          <a:bodyPr wrap="square" rtlCol="0">
            <a:spAutoFit/>
          </a:bodyPr>
          <a:lstStyle/>
          <a:p>
            <a:r>
              <a:rPr lang="en-US" sz="2400" dirty="0" smtClean="0"/>
              <a:t>Points Selected:</a:t>
            </a:r>
          </a:p>
          <a:p>
            <a:r>
              <a:rPr lang="en-US" sz="2400" dirty="0" smtClean="0"/>
              <a:t>(</a:t>
            </a:r>
            <a:r>
              <a:rPr lang="en-US" sz="2400" dirty="0"/>
              <a:t>9, </a:t>
            </a:r>
            <a:r>
              <a:rPr lang="en-US" sz="2400" dirty="0" smtClean="0"/>
              <a:t>300) &amp; </a:t>
            </a:r>
          </a:p>
          <a:p>
            <a:r>
              <a:rPr lang="en-US" sz="2400" dirty="0" smtClean="0"/>
              <a:t>(26, 500)</a:t>
            </a:r>
          </a:p>
          <a:p>
            <a:endParaRPr lang="en-US" sz="2400" dirty="0"/>
          </a:p>
          <a:p>
            <a:r>
              <a:rPr lang="en-US" sz="2400" dirty="0" smtClean="0"/>
              <a:t>Other points can be selected.</a:t>
            </a:r>
            <a:r>
              <a:rPr lang="en-US" sz="2400" dirty="0"/>
              <a:t>  </a:t>
            </a:r>
          </a:p>
        </p:txBody>
      </p:sp>
      <p:sp>
        <p:nvSpPr>
          <p:cNvPr id="4" name="Oval 3"/>
          <p:cNvSpPr/>
          <p:nvPr/>
        </p:nvSpPr>
        <p:spPr>
          <a:xfrm>
            <a:off x="2364923" y="4992258"/>
            <a:ext cx="87590" cy="102181"/>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4736219" y="4283376"/>
            <a:ext cx="87590" cy="102181"/>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0834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40929"/>
            <a:ext cx="7315200" cy="5568431"/>
          </a:xfrm>
        </p:spPr>
        <p:txBody>
          <a:bodyPr>
            <a:noAutofit/>
          </a:bodyPr>
          <a:lstStyle/>
          <a:p>
            <a:pPr marL="45720" indent="0">
              <a:buNone/>
            </a:pPr>
            <a:r>
              <a:rPr lang="en-US" sz="2600" dirty="0"/>
              <a:t>2. Calculate the slope of the line through your two points (rounded to three decimal places)</a:t>
            </a:r>
            <a:r>
              <a:rPr lang="en-US" sz="2600" dirty="0" smtClean="0"/>
              <a:t>.</a:t>
            </a:r>
          </a:p>
          <a:p>
            <a:pPr marL="45720" indent="0">
              <a:buNone/>
            </a:pPr>
            <a:endParaRPr lang="en-US" sz="2600" dirty="0"/>
          </a:p>
          <a:p>
            <a:pPr marL="45720" indent="0">
              <a:buNone/>
            </a:pPr>
            <a:r>
              <a:rPr lang="en-US" sz="2600" dirty="0" smtClean="0"/>
              <a:t>Points Selected: </a:t>
            </a:r>
          </a:p>
          <a:p>
            <a:pPr marL="45720" indent="0">
              <a:buNone/>
            </a:pPr>
            <a:r>
              <a:rPr lang="en-US" sz="2600" dirty="0" smtClean="0"/>
              <a:t>(9, 300), (26, 500)</a:t>
            </a:r>
          </a:p>
          <a:p>
            <a:pPr marL="45720" indent="0">
              <a:buNone/>
            </a:pPr>
            <a:endParaRPr lang="en-US" sz="2600" dirty="0"/>
          </a:p>
          <a:p>
            <a:pPr marL="45720" indent="0">
              <a:buNone/>
            </a:pPr>
            <a:r>
              <a:rPr lang="en-US" sz="2600" dirty="0" smtClean="0"/>
              <a:t>Slope of a line</a:t>
            </a:r>
          </a:p>
          <a:p>
            <a:pPr marL="45720" indent="0">
              <a:buNone/>
            </a:pPr>
            <a:r>
              <a:rPr lang="en-US" sz="2600" dirty="0" smtClean="0"/>
              <a:t> m</a:t>
            </a:r>
            <a:r>
              <a:rPr lang="en-US" sz="2600" dirty="0"/>
              <a:t>= [ y</a:t>
            </a:r>
            <a:r>
              <a:rPr lang="en-US" sz="2600" baseline="-25000" dirty="0"/>
              <a:t>2</a:t>
            </a:r>
            <a:r>
              <a:rPr lang="en-US" sz="2600" dirty="0"/>
              <a:t>-y</a:t>
            </a:r>
            <a:r>
              <a:rPr lang="en-US" sz="2600" baseline="-25000" dirty="0"/>
              <a:t>1</a:t>
            </a:r>
            <a:r>
              <a:rPr lang="en-US" sz="2600" dirty="0"/>
              <a:t>] </a:t>
            </a:r>
            <a:r>
              <a:rPr lang="en-US" sz="2600" dirty="0" smtClean="0"/>
              <a:t>÷ [x</a:t>
            </a:r>
            <a:r>
              <a:rPr lang="en-US" sz="2600" baseline="-25000" dirty="0" smtClean="0"/>
              <a:t>2</a:t>
            </a:r>
            <a:r>
              <a:rPr lang="en-US" sz="2600" dirty="0" smtClean="0"/>
              <a:t> – x</a:t>
            </a:r>
            <a:r>
              <a:rPr lang="en-US" sz="2600" baseline="-25000" dirty="0" smtClean="0"/>
              <a:t>1</a:t>
            </a:r>
            <a:r>
              <a:rPr lang="en-US" sz="2600" dirty="0" smtClean="0"/>
              <a:t>]</a:t>
            </a:r>
          </a:p>
          <a:p>
            <a:pPr marL="45720" indent="0">
              <a:buNone/>
            </a:pPr>
            <a:endParaRPr lang="en-US" sz="2600" dirty="0"/>
          </a:p>
          <a:p>
            <a:pPr marL="45720" indent="0">
              <a:buNone/>
            </a:pPr>
            <a:r>
              <a:rPr lang="en-US" sz="2600" dirty="0"/>
              <a:t>m = </a:t>
            </a:r>
            <a:r>
              <a:rPr lang="en-US" sz="2600" dirty="0" smtClean="0"/>
              <a:t>[500-</a:t>
            </a:r>
            <a:r>
              <a:rPr lang="en-US" sz="2600" dirty="0"/>
              <a:t>3</a:t>
            </a:r>
            <a:r>
              <a:rPr lang="en-US" sz="2600" dirty="0" smtClean="0"/>
              <a:t>00] ÷[26-9] </a:t>
            </a:r>
            <a:endParaRPr lang="en-US" sz="2600" dirty="0"/>
          </a:p>
          <a:p>
            <a:pPr marL="45720" indent="0">
              <a:buNone/>
            </a:pPr>
            <a:r>
              <a:rPr lang="en-US" sz="2600" dirty="0"/>
              <a:t>    = </a:t>
            </a:r>
            <a:r>
              <a:rPr lang="en-US" sz="2600" dirty="0" smtClean="0"/>
              <a:t>200 ÷ 17</a:t>
            </a:r>
          </a:p>
          <a:p>
            <a:pPr marL="45720" indent="0">
              <a:buNone/>
            </a:pPr>
            <a:r>
              <a:rPr lang="en-US" sz="2600" dirty="0"/>
              <a:t> </a:t>
            </a:r>
            <a:r>
              <a:rPr lang="en-US" sz="2600" dirty="0" smtClean="0"/>
              <a:t>  </a:t>
            </a:r>
            <a:r>
              <a:rPr lang="en-US" sz="2600" dirty="0"/>
              <a:t> ≈ </a:t>
            </a:r>
            <a:r>
              <a:rPr lang="en-US" sz="2600" dirty="0" smtClean="0"/>
              <a:t>11.765</a:t>
            </a:r>
          </a:p>
        </p:txBody>
      </p:sp>
    </p:spTree>
    <p:extLst>
      <p:ext uri="{BB962C8B-B14F-4D97-AF65-F5344CB8AC3E}">
        <p14:creationId xmlns:p14="http://schemas.microsoft.com/office/powerpoint/2010/main" val="3950576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660</TotalTime>
  <Words>638</Words>
  <Application>Microsoft Macintosh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Perspective</vt:lpstr>
      <vt:lpstr>Notes #16</vt:lpstr>
      <vt:lpstr>What is a Line of Best Fit/Trend Line?</vt:lpstr>
      <vt:lpstr>What is the purpose of the Best-Fit-Line on the Scatter Plot?</vt:lpstr>
      <vt:lpstr>How to Determine the Best-Fit-Line?</vt:lpstr>
      <vt:lpstr>Constructing a Line of Best Fit. (4 Steps)</vt:lpstr>
      <vt:lpstr>PowerPoint Presentation</vt:lpstr>
      <vt:lpstr>PowerPoint Presentation</vt:lpstr>
      <vt:lpstr>How to use the Line of Best Fit to Predict Future Outcomes?</vt:lpstr>
      <vt:lpstr>PowerPoint Presentation</vt:lpstr>
      <vt:lpstr>PowerPoint Presentation</vt:lpstr>
      <vt:lpstr>Problem #1: Predict how many Calories are in 22 grams of fat.</vt:lpstr>
      <vt:lpstr>Predicting</vt:lpstr>
      <vt:lpstr>Final Thoughts</vt:lpstr>
      <vt:lpstr>Best-Fit line Equation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#16</dc:title>
  <dc:creator>May Ng</dc:creator>
  <cp:lastModifiedBy>May Ng</cp:lastModifiedBy>
  <cp:revision>27</cp:revision>
  <dcterms:created xsi:type="dcterms:W3CDTF">2015-10-20T04:32:57Z</dcterms:created>
  <dcterms:modified xsi:type="dcterms:W3CDTF">2017-10-30T22:27:18Z</dcterms:modified>
</cp:coreProperties>
</file>