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111B-2AAF-674E-813C-7E88111D67AC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F2BE7-095D-EA44-A54C-B96D269D6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4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CEC814-2C99-5047-8129-EE30D83A185B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9FB139-4C9D-6247-89CA-4A6D92F3224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lvl="4"/>
            <a:endParaRPr lang="en-CA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B86402-1653-7745-83D9-A9FB5D14F93F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lvl="4"/>
            <a:endParaRPr lang="en-CA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3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1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A051-54C1-414C-96F9-DA9FCF983C26}" type="datetime1">
              <a:rPr lang="en-US"/>
              <a:pPr>
                <a:defRPr/>
              </a:pPr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11.1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9F0CA-2B09-B14B-B8B9-F678468CE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1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3751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81800" y="6553200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1FE5C-1863-8040-BC8E-3B4130F6D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7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6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3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6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45B6-5B8A-B145-A64F-579079FFF28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6C4C-429C-2C42-B4AD-0AF817608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6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Notes #23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Introduction to Permutations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303539-5FF7-1F43-ACE9-40E4A23DE97E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11.1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69ACF7-07BB-AE4B-A2B5-0D0626FDA14A}" type="slidenum">
              <a:rPr lang="en-US" sz="1400"/>
              <a:pPr eaLnBrk="1" hangingPunct="1"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53FE91-910A-8944-A01B-B5965782F3D8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533400" y="685800"/>
            <a:ext cx="79248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 Ex 5: How many different ways can 3 of the skiers finish 1</a:t>
            </a:r>
            <a:r>
              <a:rPr lang="en-US" sz="2400" baseline="30000"/>
              <a:t>st</a:t>
            </a:r>
            <a:r>
              <a:rPr lang="en-US" sz="2400"/>
              <a:t>, 2</a:t>
            </a:r>
            <a:r>
              <a:rPr lang="en-US" sz="2400" baseline="30000"/>
              <a:t>nd</a:t>
            </a:r>
            <a:r>
              <a:rPr lang="en-US" sz="2400"/>
              <a:t>, &amp; 3</a:t>
            </a:r>
            <a:r>
              <a:rPr lang="en-US" sz="2400" baseline="30000"/>
              <a:t>rd</a:t>
            </a:r>
            <a:r>
              <a:rPr lang="en-US" sz="2400"/>
              <a:t> (gold, silver, bronze)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1905000"/>
            <a:ext cx="2403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/>
              <a:t>Award Placement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9150" y="24384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       2</a:t>
            </a:r>
            <a:r>
              <a:rPr lang="en-US" baseline="30000"/>
              <a:t>nd</a:t>
            </a:r>
            <a:r>
              <a:rPr lang="en-US"/>
              <a:t>        3</a:t>
            </a:r>
            <a:r>
              <a:rPr lang="en-US" baseline="30000"/>
              <a:t>rd</a:t>
            </a:r>
            <a:r>
              <a:rPr lang="en-US"/>
              <a:t>  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4730750"/>
            <a:ext cx="2362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</a:rPr>
              <a:t>= </a:t>
            </a:r>
            <a:r>
              <a:rPr lang="en-US">
                <a:solidFill>
                  <a:srgbClr val="FF3300"/>
                </a:solidFill>
              </a:rPr>
              <a:t>1320</a:t>
            </a:r>
          </a:p>
          <a:p>
            <a:pPr eaLnBrk="1" hangingPunct="1"/>
            <a:r>
              <a:rPr lang="en-US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3043238"/>
            <a:ext cx="294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_____  ________   ______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8956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82750" y="28956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49550" y="28956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57200" y="3973513"/>
            <a:ext cx="1238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12 skiers</a:t>
            </a: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2590800" y="3962400"/>
            <a:ext cx="1238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8080"/>
                </a:solidFill>
              </a:rPr>
              <a:t>10 skier</a:t>
            </a:r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flipV="1">
            <a:off x="914400" y="343535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 flipV="1">
            <a:off x="3048000" y="342900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4724400"/>
            <a:ext cx="3998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SHOW WORK:12 x 11 x 10  </a:t>
            </a:r>
            <a:endParaRPr lang="en-US" sz="2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0238" y="5638800"/>
            <a:ext cx="75914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FF3300"/>
                </a:solidFill>
              </a:rPr>
              <a:t>ANS: The number of ways the skiers can win the medals is 1320.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18" grpId="0"/>
      <p:bldP spid="19" grpId="0"/>
      <p:bldP spid="24" grpId="0"/>
      <p:bldP spid="25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Notes #24</a:t>
            </a:r>
          </a:p>
        </p:txBody>
      </p:sp>
      <p:sp>
        <p:nvSpPr>
          <p:cNvPr id="3379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Permutations with Special Arrangements</a:t>
            </a:r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9001CF-BB5B-A14D-A70D-065470693634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11.1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759A3B-0896-664E-92CF-B4BE41167800}" type="slidenum">
              <a:rPr lang="en-US" sz="1400"/>
              <a:pPr eaLnBrk="1" hangingPunct="1"/>
              <a:t>11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US" sz="2800" b="1">
                <a:latin typeface="Arial" charset="0"/>
              </a:rPr>
              <a:t>Permutations with Special Arrangements:</a:t>
            </a:r>
            <a:endParaRPr lang="en-US" sz="280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Ex 1 Using the letters in the word ” SQUARE ", how many 6-letter arrangements, with no repetitions, are possible if the :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a)  First letter is a vowel.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STEPS: With “Arrangements”</a:t>
            </a:r>
          </a:p>
          <a:p>
            <a:pPr marL="0" indent="0">
              <a:buFontTx/>
              <a:buAutoNum type="arabicParenR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Note the Given Info: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u="sng">
                <a:solidFill>
                  <a:srgbClr val="0000FF"/>
                </a:solidFill>
                <a:latin typeface="Arial" charset="0"/>
              </a:rPr>
              <a:t>6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letters in the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“SQUARE” 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          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   1</a:t>
            </a:r>
            <a:r>
              <a:rPr lang="en-US" u="sng" baseline="3000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letter is a </a:t>
            </a:r>
            <a:r>
              <a:rPr lang="en-US" u="sng">
                <a:solidFill>
                  <a:srgbClr val="0000FF"/>
                </a:solidFill>
                <a:latin typeface="Arial" charset="0"/>
              </a:rPr>
              <a:t>vowe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l (3 Vowels: </a:t>
            </a:r>
            <a:r>
              <a:rPr lang="en-US" u="sng">
                <a:solidFill>
                  <a:srgbClr val="0000FF"/>
                </a:solidFill>
                <a:latin typeface="Arial" charset="0"/>
              </a:rPr>
              <a:t>U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,</a:t>
            </a:r>
            <a:r>
              <a:rPr lang="en-US" u="sng">
                <a:solidFill>
                  <a:srgbClr val="0000FF"/>
                </a:solidFill>
                <a:latin typeface="Arial" charset="0"/>
              </a:rPr>
              <a:t> A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, E)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2) Put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blanks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down to represent the placement of the items</a:t>
            </a:r>
          </a:p>
          <a:p>
            <a:pPr marL="0" indent="0"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Choices:    ______ ______ ______ ______ ______ ______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Letters           1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      2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nd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      3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rd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    4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       5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      6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         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           </a:t>
            </a:r>
          </a:p>
          <a:p>
            <a:pPr marL="0" indent="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•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5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! = 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360 different arrangements w/o repetition are possible, given that the 1</a:t>
            </a:r>
            <a:r>
              <a:rPr lang="en-US" u="sng" baseline="30000">
                <a:solidFill>
                  <a:schemeClr val="tx1"/>
                </a:solidFill>
                <a:latin typeface="Arial" charset="0"/>
              </a:rPr>
              <a:t>st</a:t>
            </a:r>
            <a:r>
              <a:rPr lang="en-US" u="sng">
                <a:solidFill>
                  <a:schemeClr val="tx1"/>
                </a:solidFill>
                <a:latin typeface="Arial" charset="0"/>
              </a:rPr>
              <a:t> letter is a vowel.</a:t>
            </a:r>
          </a:p>
          <a:p>
            <a:pPr marL="0" indent="0"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2133600" y="4033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3200400" y="4033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flipH="1">
            <a:off x="4419600" y="4038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5410200" y="4033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6477000" y="4033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flipH="1">
            <a:off x="7696200" y="40338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1828800" y="4038600"/>
            <a:ext cx="914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2743200"/>
            <a:ext cx="5562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Freeform 57"/>
          <p:cNvSpPr>
            <a:spLocks/>
          </p:cNvSpPr>
          <p:nvPr/>
        </p:nvSpPr>
        <p:spPr bwMode="auto">
          <a:xfrm flipH="1">
            <a:off x="2590800" y="4483100"/>
            <a:ext cx="838200" cy="850900"/>
          </a:xfrm>
          <a:custGeom>
            <a:avLst/>
            <a:gdLst>
              <a:gd name="T0" fmla="*/ 0 w 728"/>
              <a:gd name="T1" fmla="*/ 0 h 168"/>
              <a:gd name="T2" fmla="*/ 0 w 728"/>
              <a:gd name="T3" fmla="*/ 168 h 168"/>
              <a:gd name="T4" fmla="*/ 728 w 72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168">
                <a:moveTo>
                  <a:pt x="0" y="0"/>
                </a:moveTo>
                <a:lnTo>
                  <a:pt x="0" y="168"/>
                </a:lnTo>
                <a:lnTo>
                  <a:pt x="728" y="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" y="5029200"/>
            <a:ext cx="233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(6 -1) letters left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6" grpId="0" animBg="1"/>
      <p:bldP spid="18" grpId="0" animBg="1"/>
      <p:bldP spid="20" grpId="0"/>
      <p:bldP spid="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>
                <a:latin typeface="Arial" charset="0"/>
              </a:rPr>
              <a:t>  Using the letters in the word ”</a:t>
            </a:r>
            <a:r>
              <a:rPr lang="en-US" altLang="ja-JP" sz="2800">
                <a:solidFill>
                  <a:srgbClr val="800000"/>
                </a:solidFill>
                <a:latin typeface="Arial" charset="0"/>
              </a:rPr>
              <a:t>SQ</a:t>
            </a:r>
            <a:r>
              <a:rPr lang="en-US" altLang="ja-JP" sz="2800">
                <a:solidFill>
                  <a:srgbClr val="0000FF"/>
                </a:solidFill>
                <a:latin typeface="Arial" charset="0"/>
              </a:rPr>
              <a:t>UA</a:t>
            </a:r>
            <a:r>
              <a:rPr lang="en-US" altLang="ja-JP" sz="2800">
                <a:solidFill>
                  <a:srgbClr val="800000"/>
                </a:solidFill>
                <a:latin typeface="Arial" charset="0"/>
              </a:rPr>
              <a:t>R</a:t>
            </a:r>
            <a:r>
              <a:rPr lang="en-US" altLang="ja-JP" sz="280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altLang="ja-JP" sz="2800">
                <a:latin typeface="Arial" charset="0"/>
              </a:rPr>
              <a:t>", how many 6-letter arrangements, with no repetitions, are possible if the </a:t>
            </a:r>
            <a:endParaRPr lang="en-US" sz="2800">
              <a:latin typeface="Arial" charset="0"/>
            </a:endParaRPr>
          </a:p>
        </p:txBody>
      </p:sp>
      <p:sp>
        <p:nvSpPr>
          <p:cNvPr id="1761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Ex 1b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  vowels and consonants alternate, beginning with a consonant.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Arial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Set Up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</a:t>
            </a: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u="sng" dirty="0" smtClean="0">
                <a:solidFill>
                  <a:schemeClr val="tx2"/>
                </a:solidFill>
              </a:rPr>
              <a:t>Six</a:t>
            </a:r>
            <a:r>
              <a:rPr lang="en-US" dirty="0" smtClean="0">
                <a:solidFill>
                  <a:schemeClr val="tx2"/>
                </a:solidFill>
              </a:rPr>
              <a:t> spaces are needed for the </a:t>
            </a:r>
            <a:r>
              <a:rPr lang="en-US" u="sng" dirty="0" smtClean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-letter arrangements. </a:t>
            </a: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dirty="0" smtClean="0">
                <a:solidFill>
                  <a:schemeClr val="tx2"/>
                </a:solidFill>
              </a:rPr>
              <a:t>Special Arrangement: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V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owels and Consonants Alternate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                                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eginning with a </a:t>
            </a:r>
            <a:r>
              <a:rPr lang="en-US" sz="2000" u="sng" dirty="0" smtClean="0">
                <a:solidFill>
                  <a:srgbClr val="3366FF"/>
                </a:solidFill>
                <a:latin typeface="Arial" charset="0"/>
              </a:rPr>
              <a:t>consonant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>
                <a:solidFill>
                  <a:srgbClr val="3366FF"/>
                </a:solidFill>
              </a:rPr>
              <a:t>S</a:t>
            </a:r>
            <a:r>
              <a:rPr lang="en-US" sz="2000" dirty="0" smtClean="0">
                <a:solidFill>
                  <a:srgbClr val="3366FF"/>
                </a:solidFill>
              </a:rPr>
              <a:t>, </a:t>
            </a:r>
            <a:r>
              <a:rPr lang="en-US" sz="2000" dirty="0">
                <a:solidFill>
                  <a:srgbClr val="3366FF"/>
                </a:solidFill>
              </a:rPr>
              <a:t>Q</a:t>
            </a:r>
            <a:r>
              <a:rPr lang="en-US" sz="2000" dirty="0" smtClean="0">
                <a:solidFill>
                  <a:srgbClr val="3366FF"/>
                </a:solidFill>
              </a:rPr>
              <a:t>, </a:t>
            </a:r>
            <a:r>
              <a:rPr lang="en-US" sz="2000" dirty="0">
                <a:solidFill>
                  <a:srgbClr val="3366FF"/>
                </a:solidFill>
              </a:rPr>
              <a:t>R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) </a:t>
            </a:r>
          </a:p>
          <a:p>
            <a:pPr>
              <a:buFontTx/>
              <a:buNone/>
              <a:defRPr/>
            </a:pPr>
            <a:endParaRPr lang="en-US" sz="2000" dirty="0" smtClean="0">
              <a:solidFill>
                <a:schemeClr val="tx2"/>
              </a:solidFill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Choices:    ______ </a:t>
            </a:r>
            <a:r>
              <a:rPr lang="en-US" sz="2000" dirty="0" smtClean="0">
                <a:solidFill>
                  <a:schemeClr val="tx2"/>
                </a:solidFill>
              </a:rPr>
              <a:t>•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_____ </a:t>
            </a:r>
            <a:r>
              <a:rPr lang="en-US" sz="2000" dirty="0" smtClean="0">
                <a:solidFill>
                  <a:schemeClr val="tx2"/>
                </a:solidFill>
              </a:rPr>
              <a:t>•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____</a:t>
            </a:r>
            <a:r>
              <a:rPr lang="en-US" sz="2000" dirty="0" smtClean="0">
                <a:solidFill>
                  <a:schemeClr val="tx2"/>
                </a:solidFill>
              </a:rPr>
              <a:t>•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____</a:t>
            </a:r>
            <a:r>
              <a:rPr lang="en-US" sz="2000" dirty="0" smtClean="0">
                <a:solidFill>
                  <a:schemeClr val="tx2"/>
                </a:solidFill>
              </a:rPr>
              <a:t>•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_____</a:t>
            </a:r>
            <a:r>
              <a:rPr lang="en-US" sz="2000" dirty="0" smtClean="0">
                <a:solidFill>
                  <a:schemeClr val="tx2"/>
                </a:solidFill>
              </a:rPr>
              <a:t>•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____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Letters           1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  2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nd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  3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rd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4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   5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6</a:t>
            </a:r>
            <a:r>
              <a:rPr lang="en-US" sz="2000" baseline="30000" dirty="0" smtClean="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   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        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D224A2-8CA9-5E4B-A6F8-568619F1B70C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11.1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13E268-EE10-1743-BE6D-299E2609A05B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2133600" y="4572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3886200" y="4572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flipH="1">
            <a:off x="5562600" y="4572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3048000" y="45672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4648200" y="4572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flipH="1">
            <a:off x="6400800" y="4572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1828800" y="4572000"/>
            <a:ext cx="914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00400" y="3886200"/>
            <a:ext cx="4800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0" y="571500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Vowels</a:t>
            </a:r>
          </a:p>
        </p:txBody>
      </p:sp>
      <p:sp>
        <p:nvSpPr>
          <p:cNvPr id="23" name="Freeform 57"/>
          <p:cNvSpPr>
            <a:spLocks/>
          </p:cNvSpPr>
          <p:nvPr/>
        </p:nvSpPr>
        <p:spPr bwMode="auto">
          <a:xfrm flipH="1">
            <a:off x="4953000" y="5092700"/>
            <a:ext cx="1600200" cy="850900"/>
          </a:xfrm>
          <a:custGeom>
            <a:avLst/>
            <a:gdLst>
              <a:gd name="T0" fmla="*/ 0 w 728"/>
              <a:gd name="T1" fmla="*/ 0 h 168"/>
              <a:gd name="T2" fmla="*/ 0 w 728"/>
              <a:gd name="T3" fmla="*/ 168 h 168"/>
              <a:gd name="T4" fmla="*/ 728 w 72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168">
                <a:moveTo>
                  <a:pt x="0" y="0"/>
                </a:moveTo>
                <a:lnTo>
                  <a:pt x="0" y="168"/>
                </a:lnTo>
                <a:lnTo>
                  <a:pt x="728" y="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" name="Freeform 57"/>
          <p:cNvSpPr>
            <a:spLocks/>
          </p:cNvSpPr>
          <p:nvPr/>
        </p:nvSpPr>
        <p:spPr bwMode="auto">
          <a:xfrm flipH="1">
            <a:off x="4648200" y="5105400"/>
            <a:ext cx="228600" cy="838200"/>
          </a:xfrm>
          <a:custGeom>
            <a:avLst/>
            <a:gdLst>
              <a:gd name="T0" fmla="*/ 0 w 728"/>
              <a:gd name="T1" fmla="*/ 0 h 168"/>
              <a:gd name="T2" fmla="*/ 0 w 728"/>
              <a:gd name="T3" fmla="*/ 168 h 168"/>
              <a:gd name="T4" fmla="*/ 728 w 72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168">
                <a:moveTo>
                  <a:pt x="0" y="0"/>
                </a:moveTo>
                <a:lnTo>
                  <a:pt x="0" y="168"/>
                </a:lnTo>
                <a:lnTo>
                  <a:pt x="728" y="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" name="Freeform 57"/>
          <p:cNvSpPr>
            <a:spLocks/>
          </p:cNvSpPr>
          <p:nvPr/>
        </p:nvSpPr>
        <p:spPr bwMode="auto">
          <a:xfrm>
            <a:off x="3200400" y="5181600"/>
            <a:ext cx="685800" cy="774700"/>
          </a:xfrm>
          <a:custGeom>
            <a:avLst/>
            <a:gdLst>
              <a:gd name="T0" fmla="*/ 0 w 728"/>
              <a:gd name="T1" fmla="*/ 0 h 168"/>
              <a:gd name="T2" fmla="*/ 0 w 728"/>
              <a:gd name="T3" fmla="*/ 168 h 168"/>
              <a:gd name="T4" fmla="*/ 728 w 72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168">
                <a:moveTo>
                  <a:pt x="0" y="0"/>
                </a:moveTo>
                <a:lnTo>
                  <a:pt x="0" y="168"/>
                </a:lnTo>
                <a:lnTo>
                  <a:pt x="728" y="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45720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= 36</a:t>
            </a:r>
          </a:p>
          <a:p>
            <a:pPr eaLnBrk="1" hangingPunct="1"/>
            <a:r>
              <a:rPr lang="en-US"/>
              <a:t>Different</a:t>
            </a:r>
          </a:p>
          <a:p>
            <a:pPr eaLnBrk="1" hangingPunct="1"/>
            <a:r>
              <a:rPr lang="en-US"/>
              <a:t>Arrangements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</a:rPr>
              <a:t>Counting Principles with Special Conditions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(Phone numbers)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sz="2200">
                <a:solidFill>
                  <a:schemeClr val="tx2"/>
                </a:solidFill>
                <a:latin typeface="Arial" charset="0"/>
              </a:rPr>
              <a:t>EX 1: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How many differentt 7 digit phone numbers are possible if the 1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digit cannot be a 0 or 1?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200" b="1" u="sng">
                <a:solidFill>
                  <a:schemeClr val="tx2"/>
                </a:solidFill>
                <a:latin typeface="Arial" charset="0"/>
              </a:rPr>
              <a:t>6 Steps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9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2000" u="sng">
                <a:solidFill>
                  <a:schemeClr val="tx2"/>
                </a:solidFill>
                <a:latin typeface="Arial" charset="0"/>
              </a:rPr>
              <a:t> #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of Events: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   a) Event 1: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Phone Number with 7 digits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2)</a:t>
            </a:r>
            <a:r>
              <a:rPr lang="en-US" sz="2000" u="sng">
                <a:solidFill>
                  <a:schemeClr val="tx2"/>
                </a:solidFill>
                <a:latin typeface="Arial" charset="0"/>
              </a:rPr>
              <a:t> #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of Choices/Items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   a) 10 Items per digit (Choices: 0, 1, 2, 3, 4, 5, 6, 7, 8, 9)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3) Indicate the Conditions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  Phone # Format (</a:t>
            </a:r>
            <a:r>
              <a:rPr lang="en-US" sz="2000" b="1" u="sng">
                <a:solidFill>
                  <a:srgbClr val="FF3300"/>
                </a:solidFill>
                <a:latin typeface="Arial" charset="0"/>
              </a:rPr>
              <a:t>7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digits, where </a:t>
            </a:r>
            <a:r>
              <a:rPr lang="en-US" sz="2000" b="1" u="sng">
                <a:solidFill>
                  <a:srgbClr val="FF3300"/>
                </a:solidFill>
                <a:latin typeface="Arial" charset="0"/>
              </a:rPr>
              <a:t>1</a:t>
            </a:r>
            <a:r>
              <a:rPr lang="en-US" sz="2000" b="1" u="sng" baseline="3000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digit cannot be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 b="1" u="sng">
                <a:solidFill>
                  <a:srgbClr val="FF33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or </a:t>
            </a:r>
            <a:r>
              <a:rPr lang="en-US" sz="2000" b="1" u="sng">
                <a:solidFill>
                  <a:srgbClr val="FF3300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4) Set up the “</a:t>
            </a:r>
            <a:r>
              <a:rPr lang="en-US" altLang="ja-JP" sz="2000" b="1" u="sng">
                <a:solidFill>
                  <a:schemeClr val="tx2"/>
                </a:solidFill>
                <a:latin typeface="Arial" charset="0"/>
              </a:rPr>
              <a:t>blanks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”</a:t>
            </a:r>
            <a:r>
              <a:rPr lang="en-US" altLang="ja-JP" sz="2000" b="1" u="sng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ja-JP" sz="2000">
                <a:solidFill>
                  <a:schemeClr val="tx2"/>
                </a:solidFill>
                <a:latin typeface="Arial" charset="0"/>
              </a:rPr>
              <a:t>for each of the </a:t>
            </a:r>
            <a:r>
              <a:rPr lang="en-US" altLang="ja-JP" sz="2000" b="1">
                <a:solidFill>
                  <a:srgbClr val="FF3300"/>
                </a:solidFill>
                <a:latin typeface="Arial" charset="0"/>
              </a:rPr>
              <a:t>7</a:t>
            </a:r>
            <a:r>
              <a:rPr lang="en-US" altLang="ja-JP" sz="2000">
                <a:solidFill>
                  <a:schemeClr val="tx2"/>
                </a:solidFill>
                <a:latin typeface="Arial" charset="0"/>
              </a:rPr>
              <a:t> digits &amp; fill-in # of </a:t>
            </a:r>
            <a:r>
              <a:rPr lang="en-US" altLang="ja-JP" sz="2000" b="1" u="sng">
                <a:solidFill>
                  <a:srgbClr val="FF3300"/>
                </a:solidFill>
                <a:latin typeface="Arial" charset="0"/>
              </a:rPr>
              <a:t>choices</a:t>
            </a:r>
            <a:r>
              <a:rPr lang="en-US" altLang="ja-JP" sz="2000">
                <a:solidFill>
                  <a:schemeClr val="tx2"/>
                </a:solidFill>
                <a:latin typeface="Arial" charset="0"/>
              </a:rPr>
              <a:t> per digit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             Event 1: Numbers with 7 digits, where 1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# can’t be a 0 or 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Choices:     _____ _____ _____  -   ______ ______ ______ ______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Digits:            1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   2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nd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3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rd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         4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    5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    6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       7</a:t>
            </a:r>
            <a:r>
              <a:rPr lang="en-US" sz="2000" baseline="3000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5) Multiply the Items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: 8*10*10*10*10*10*10= 8,000,000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6) Concl Sentence: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sz="2000" u="sng">
                <a:solidFill>
                  <a:schemeClr val="tx2"/>
                </a:solidFill>
                <a:latin typeface="Arial" charset="0"/>
              </a:rPr>
              <a:t>8,000,000 different phone numbers can be made if the 1</a:t>
            </a:r>
            <a:r>
              <a:rPr lang="en-US" sz="2000" u="sng" baseline="30000">
                <a:solidFill>
                  <a:schemeClr val="tx2"/>
                </a:solidFill>
                <a:latin typeface="Arial" charset="0"/>
              </a:rPr>
              <a:t>st</a:t>
            </a:r>
            <a:r>
              <a:rPr lang="en-US" sz="2000" u="sng">
                <a:solidFill>
                  <a:schemeClr val="tx2"/>
                </a:solidFill>
                <a:latin typeface="Arial" charset="0"/>
              </a:rPr>
              <a:t> digit cannot be a 0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u="sng">
                <a:solidFill>
                  <a:schemeClr val="tx2"/>
                </a:solidFill>
                <a:latin typeface="Arial" charset="0"/>
              </a:rPr>
              <a:t>  or 1.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25600" y="4567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8550" y="45672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45672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9750" y="45672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02350" y="4572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7950" y="45672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92950" y="4572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/>
      <p:bldP spid="1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4C2215-54B8-1D41-8413-ADC39616917F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11.2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8712C2-28DB-D747-988A-DF9A101526AA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 is a Permutation?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latin typeface="Arial" charset="0"/>
              </a:rPr>
              <a:t>ANS: Permutation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is an ordered arrangement of items that occurs when: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u="sng" dirty="0">
                <a:latin typeface="Arial" charset="0"/>
                <a:ea typeface="ＭＳ Ｐゴシック" charset="0"/>
              </a:rPr>
              <a:t>No</a:t>
            </a:r>
            <a:r>
              <a:rPr lang="en-US" dirty="0">
                <a:latin typeface="Arial" charset="0"/>
                <a:ea typeface="ＭＳ Ｐゴシック" charset="0"/>
              </a:rPr>
              <a:t> item is used</a:t>
            </a:r>
            <a:r>
              <a:rPr lang="en-US" u="sng" dirty="0">
                <a:latin typeface="Arial" charset="0"/>
                <a:ea typeface="ＭＳ Ｐゴシック" charset="0"/>
              </a:rPr>
              <a:t> more </a:t>
            </a:r>
            <a:r>
              <a:rPr lang="en-US" dirty="0">
                <a:latin typeface="Arial" charset="0"/>
                <a:ea typeface="ＭＳ Ｐゴシック" charset="0"/>
              </a:rPr>
              <a:t>than</a:t>
            </a:r>
            <a:r>
              <a:rPr lang="en-US" u="sng" dirty="0">
                <a:latin typeface="Arial" charset="0"/>
                <a:ea typeface="ＭＳ Ｐゴシック" charset="0"/>
              </a:rPr>
              <a:t> once</a:t>
            </a:r>
            <a:r>
              <a:rPr lang="en-US" dirty="0">
                <a:latin typeface="Arial" charset="0"/>
                <a:ea typeface="ＭＳ Ｐゴシック" charset="0"/>
              </a:rPr>
              <a:t>.</a:t>
            </a:r>
          </a:p>
          <a:p>
            <a:pPr lvl="1" eaLnBrk="1" hangingPunct="1"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</a:t>
            </a:r>
            <a:r>
              <a:rPr lang="en-US" u="sng" dirty="0">
                <a:latin typeface="Arial" charset="0"/>
                <a:ea typeface="ＭＳ Ｐゴシック" charset="0"/>
              </a:rPr>
              <a:t>order</a:t>
            </a:r>
            <a:r>
              <a:rPr lang="en-US" dirty="0">
                <a:latin typeface="Arial" charset="0"/>
                <a:ea typeface="ＭＳ Ｐゴシック" charset="0"/>
              </a:rPr>
              <a:t> of </a:t>
            </a:r>
            <a:r>
              <a:rPr lang="en-US" u="sng" dirty="0">
                <a:latin typeface="Arial" charset="0"/>
                <a:ea typeface="ＭＳ Ｐゴシック" charset="0"/>
              </a:rPr>
              <a:t>arrangement</a:t>
            </a:r>
            <a:r>
              <a:rPr lang="en-US" dirty="0">
                <a:latin typeface="Arial" charset="0"/>
                <a:ea typeface="ＭＳ Ｐゴシック" charset="0"/>
              </a:rPr>
              <a:t> makes a </a:t>
            </a:r>
            <a:r>
              <a:rPr lang="en-US" u="sng" dirty="0">
                <a:latin typeface="Arial" charset="0"/>
                <a:ea typeface="ＭＳ Ｐゴシック" charset="0"/>
              </a:rPr>
              <a:t>difference</a:t>
            </a:r>
            <a:r>
              <a:rPr lang="en-US" dirty="0">
                <a:latin typeface="Arial" charset="0"/>
                <a:ea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>
                <a:latin typeface="Arial" charset="0"/>
              </a:rPr>
              <a:t>In general, the # of permutations of “n” # of item is: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8686800" cy="3382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6600" b="1">
                <a:solidFill>
                  <a:srgbClr val="FF3300"/>
                </a:solidFill>
                <a:latin typeface="Arial" charset="0"/>
              </a:rPr>
              <a:t>  n! = n*(n-1)*(n-2)*</a:t>
            </a:r>
            <a:r>
              <a:rPr lang="en-US" sz="6000" b="1">
                <a:latin typeface="Arial" charset="0"/>
              </a:rPr>
              <a:t> </a:t>
            </a:r>
            <a:r>
              <a:rPr lang="en-US" sz="6000" b="1">
                <a:solidFill>
                  <a:srgbClr val="FF3300"/>
                </a:solidFill>
                <a:latin typeface="Arial" charset="0"/>
              </a:rPr>
              <a:t>…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19200" y="4495800"/>
            <a:ext cx="693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u="sng"/>
              <a:t>n! </a:t>
            </a:r>
            <a:r>
              <a:rPr lang="en-US" sz="3600"/>
              <a:t>is also called “n” </a:t>
            </a:r>
            <a:r>
              <a:rPr lang="en-US" sz="3600" u="sng"/>
              <a:t>factorial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E85162-C60C-9848-882E-90D87C4F2A66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11.2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2CED5B-4F97-3445-9D84-B3D5F91E2116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Factorial Notation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product 7∙6∙5∙4∙3∙2∙1 is called factorial and is written</a:t>
            </a:r>
            <a:r>
              <a:rPr lang="en-US" u="sng">
                <a:latin typeface="Arial" charset="0"/>
              </a:rPr>
              <a:t> 7!</a:t>
            </a:r>
          </a:p>
          <a:p>
            <a:pPr eaLnBrk="1" hangingPunct="1"/>
            <a:r>
              <a:rPr lang="en-US" u="sng">
                <a:latin typeface="Arial" charset="0"/>
              </a:rPr>
              <a:t>0! </a:t>
            </a:r>
            <a:r>
              <a:rPr lang="en-US">
                <a:latin typeface="Arial" charset="0"/>
              </a:rPr>
              <a:t>(zero factorial), by definition, is</a:t>
            </a:r>
            <a:r>
              <a:rPr lang="en-US" u="sng">
                <a:latin typeface="Arial" charset="0"/>
              </a:rPr>
              <a:t> 1</a:t>
            </a:r>
            <a:r>
              <a:rPr lang="en-US">
                <a:latin typeface="Arial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u="sng">
                <a:latin typeface="Arial" charset="0"/>
              </a:rPr>
              <a:t>0! </a:t>
            </a:r>
            <a:r>
              <a:rPr lang="en-US">
                <a:latin typeface="Arial" charset="0"/>
              </a:rPr>
              <a:t>= </a:t>
            </a:r>
            <a:r>
              <a:rPr lang="en-US" u="sng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E72D9B-44A7-464A-9A61-A6C72E85CE5D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11.2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D2B4C1-7C94-4944-AF9F-E440958627E9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</a:rPr>
              <a:t>Practice Problem #1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Using Factorial Notation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Evaluate without using your calculator:</a:t>
            </a:r>
          </a:p>
          <a:p>
            <a:pPr eaLnBrk="1" hangingPunct="1"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                          </a:t>
            </a: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∕    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∕ 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∕       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∕ </a:t>
            </a:r>
          </a:p>
          <a:p>
            <a:pPr eaLnBrk="1" hangingPunct="1">
              <a:buFontTx/>
              <a:buNone/>
            </a:pPr>
            <a:endParaRPr lang="en-US" sz="20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62000" y="2492375"/>
          <a:ext cx="7848600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4" imgW="3733800" imgH="1016000" progId="Equation.3">
                  <p:embed/>
                </p:oleObj>
              </mc:Choice>
              <mc:Fallback>
                <p:oleObj name="Equation" r:id="rId4" imgW="37338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92375"/>
                        <a:ext cx="7848600" cy="213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302500"/>
            <a:ext cx="1803400" cy="1143000"/>
          </a:xfrm>
        </p:spPr>
        <p:txBody>
          <a:bodyPr/>
          <a:lstStyle/>
          <a:p>
            <a:r>
              <a:rPr lang="en-US" sz="800">
                <a:latin typeface="Arial" charset="0"/>
              </a:rPr>
              <a:t>Definition of Permutation</a:t>
            </a: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304800" y="304800"/>
            <a:ext cx="8839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EX 1:  How many permutations/ways are possible using the following three colors: red, white, and black?</a:t>
            </a:r>
          </a:p>
        </p:txBody>
      </p:sp>
      <p:sp>
        <p:nvSpPr>
          <p:cNvPr id="161849" name="Rectangle 57"/>
          <p:cNvSpPr>
            <a:spLocks noChangeArrowheads="1"/>
          </p:cNvSpPr>
          <p:nvPr/>
        </p:nvSpPr>
        <p:spPr bwMode="auto">
          <a:xfrm>
            <a:off x="241300" y="1447800"/>
            <a:ext cx="89154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Set Up: (Indicate # of choices for the 3 different colors)</a:t>
            </a:r>
          </a:p>
          <a:p>
            <a:pPr>
              <a:defRPr/>
            </a:pPr>
            <a:r>
              <a:rPr lang="en-US" sz="2800" dirty="0"/>
              <a:t>a) </a:t>
            </a:r>
            <a:r>
              <a:rPr lang="en-US" sz="2800" u="sng" dirty="0">
                <a:solidFill>
                  <a:srgbClr val="FF0000"/>
                </a:solidFill>
              </a:rPr>
              <a:t>3</a:t>
            </a:r>
            <a:r>
              <a:rPr lang="en-US" sz="2800" dirty="0"/>
              <a:t> choices for the</a:t>
            </a:r>
            <a:r>
              <a:rPr lang="en-US" sz="2800" dirty="0">
                <a:solidFill>
                  <a:srgbClr val="FF0000"/>
                </a:solidFill>
              </a:rPr>
              <a:t> first </a:t>
            </a:r>
            <a:r>
              <a:rPr lang="en-US" sz="2800" dirty="0"/>
              <a:t>color</a:t>
            </a:r>
          </a:p>
          <a:p>
            <a:pPr>
              <a:defRPr/>
            </a:pPr>
            <a:r>
              <a:rPr lang="en-US" sz="2800" dirty="0"/>
              <a:t>b)</a:t>
            </a:r>
            <a:r>
              <a:rPr lang="en-US" sz="2800" u="sng" dirty="0">
                <a:solidFill>
                  <a:srgbClr val="0000FF"/>
                </a:solidFill>
              </a:rPr>
              <a:t> 2 </a:t>
            </a:r>
            <a:r>
              <a:rPr lang="en-US" sz="2800" dirty="0"/>
              <a:t>choices for the </a:t>
            </a:r>
            <a:r>
              <a:rPr lang="en-US" sz="2800" dirty="0">
                <a:solidFill>
                  <a:srgbClr val="0000FF"/>
                </a:solidFill>
              </a:rPr>
              <a:t>second</a:t>
            </a:r>
            <a:r>
              <a:rPr lang="en-US" sz="2800" dirty="0"/>
              <a:t> color</a:t>
            </a:r>
          </a:p>
          <a:p>
            <a:pPr>
              <a:defRPr/>
            </a:pPr>
            <a:r>
              <a:rPr lang="en-US" sz="2800" dirty="0"/>
              <a:t>c) only </a:t>
            </a:r>
            <a:r>
              <a:rPr lang="en-US" sz="2800" u="sng" dirty="0">
                <a:solidFill>
                  <a:srgbClr val="009900"/>
                </a:solidFill>
              </a:rPr>
              <a:t>1</a:t>
            </a:r>
            <a:r>
              <a:rPr lang="en-US" sz="2800" dirty="0"/>
              <a:t> choice for the</a:t>
            </a:r>
            <a:r>
              <a:rPr lang="en-US" sz="2800" dirty="0">
                <a:solidFill>
                  <a:srgbClr val="009900"/>
                </a:solidFill>
              </a:rPr>
              <a:t> third </a:t>
            </a:r>
            <a:r>
              <a:rPr lang="en-US" sz="2800" dirty="0"/>
              <a:t>color.</a:t>
            </a:r>
          </a:p>
          <a:p>
            <a:pPr>
              <a:defRPr/>
            </a:pPr>
            <a:r>
              <a:rPr lang="en-US" sz="2800" dirty="0"/>
              <a:t> </a:t>
            </a:r>
          </a:p>
          <a:p>
            <a:pPr>
              <a:defRPr/>
            </a:pPr>
            <a:r>
              <a:rPr lang="en-US" sz="2800" dirty="0"/>
              <a:t>Choices:        ______  ______   ______</a:t>
            </a:r>
          </a:p>
          <a:p>
            <a:pPr>
              <a:defRPr/>
            </a:pPr>
            <a:r>
              <a:rPr lang="en-US" sz="2800" dirty="0"/>
              <a:t> Colors:             1</a:t>
            </a:r>
            <a:r>
              <a:rPr lang="en-US" sz="2800" baseline="30000" dirty="0"/>
              <a:t>st</a:t>
            </a:r>
            <a:r>
              <a:rPr lang="en-US" sz="2800" dirty="0"/>
              <a:t>           2</a:t>
            </a:r>
            <a:r>
              <a:rPr lang="en-US" sz="2800" baseline="30000" dirty="0"/>
              <a:t>nd</a:t>
            </a:r>
            <a:r>
              <a:rPr lang="en-US" sz="2800" dirty="0"/>
              <a:t>         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</a:p>
        </p:txBody>
      </p:sp>
      <p:sp>
        <p:nvSpPr>
          <p:cNvPr id="161850" name="Rectangle 58"/>
          <p:cNvSpPr>
            <a:spLocks noChangeArrowheads="1"/>
          </p:cNvSpPr>
          <p:nvPr/>
        </p:nvSpPr>
        <p:spPr bwMode="auto">
          <a:xfrm>
            <a:off x="228600" y="4953000"/>
            <a:ext cx="8686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d) Can be written as </a:t>
            </a:r>
            <a:r>
              <a:rPr lang="en-US" sz="2800" u="sng" dirty="0"/>
              <a:t>3! </a:t>
            </a:r>
            <a:r>
              <a:rPr lang="en-US" sz="2800" dirty="0"/>
              <a:t>or </a:t>
            </a:r>
            <a:r>
              <a:rPr lang="en-US" sz="2800" u="sng" dirty="0"/>
              <a:t>3 factorial </a:t>
            </a:r>
            <a:r>
              <a:rPr lang="en-US" sz="2800" dirty="0"/>
              <a:t>= </a:t>
            </a:r>
            <a:r>
              <a:rPr lang="en-US" sz="2800" u="sng" dirty="0"/>
              <a:t>3 • 2 • 1 </a:t>
            </a:r>
          </a:p>
          <a:p>
            <a:pPr>
              <a:defRPr/>
            </a:pPr>
            <a:r>
              <a:rPr lang="en-US" sz="2800" dirty="0"/>
              <a:t>e) Final answer = </a:t>
            </a:r>
            <a:r>
              <a:rPr lang="en-US" sz="2800" u="sng" dirty="0"/>
              <a:t>6 permutations are possible for the </a:t>
            </a:r>
          </a:p>
          <a:p>
            <a:pPr>
              <a:defRPr/>
            </a:pPr>
            <a:r>
              <a:rPr lang="en-US" sz="2800" u="sng" dirty="0"/>
              <a:t>   3 colors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92425" y="35052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292600" y="35052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3366FF"/>
                </a:solidFill>
              </a:rPr>
              <a:t>2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88025" y="35052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8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09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6" grpId="0" autoUpdateAnimBg="0"/>
      <p:bldP spid="3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EX 2: How many different ways or permutations can the letters A, B, C, &amp; D be arranged?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15240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You can use the Fund. Counting Principal to determine the number of permutations of n items.</a:t>
            </a: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52400" y="2362200"/>
            <a:ext cx="8915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Set Up: (Indicate # of choices for the 4 different Letters)</a:t>
            </a:r>
          </a:p>
          <a:p>
            <a:pPr>
              <a:defRPr/>
            </a:pPr>
            <a:r>
              <a:rPr lang="en-US" sz="2400" dirty="0"/>
              <a:t>a) 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choices for the first letter (from A, B, C, D)</a:t>
            </a:r>
          </a:p>
          <a:p>
            <a:pPr>
              <a:defRPr/>
            </a:pPr>
            <a:r>
              <a:rPr lang="en-US" sz="2400" dirty="0"/>
              <a:t>b)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 choices for the second letter </a:t>
            </a:r>
          </a:p>
          <a:p>
            <a:pPr>
              <a:defRPr/>
            </a:pPr>
            <a:r>
              <a:rPr lang="en-US" sz="2400" dirty="0"/>
              <a:t>c) </a:t>
            </a:r>
            <a:r>
              <a:rPr lang="en-US" sz="2400" dirty="0">
                <a:solidFill>
                  <a:srgbClr val="008000"/>
                </a:solidFill>
              </a:rPr>
              <a:t>2</a:t>
            </a:r>
            <a:r>
              <a:rPr lang="en-US" sz="2400" dirty="0"/>
              <a:t> choices for the third letter</a:t>
            </a:r>
          </a:p>
          <a:p>
            <a:pPr>
              <a:defRPr/>
            </a:pPr>
            <a:r>
              <a:rPr lang="en-US" sz="2400" dirty="0"/>
              <a:t>d) 1 choice for the 4th letter</a:t>
            </a:r>
          </a:p>
          <a:p>
            <a:pPr>
              <a:defRPr/>
            </a:pP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Choices:        ______  __</a:t>
            </a:r>
            <a:r>
              <a:rPr lang="en-US" sz="2400" dirty="0">
                <a:solidFill>
                  <a:srgbClr val="3366FF"/>
                </a:solidFill>
              </a:rPr>
              <a:t>__</a:t>
            </a:r>
            <a:r>
              <a:rPr lang="en-US" sz="2400" dirty="0"/>
              <a:t>__   ______    ______</a:t>
            </a:r>
          </a:p>
          <a:p>
            <a:pPr>
              <a:defRPr/>
            </a:pPr>
            <a:r>
              <a:rPr lang="en-US" sz="2400" dirty="0"/>
              <a:t> Letters:             1</a:t>
            </a:r>
            <a:r>
              <a:rPr lang="en-US" sz="2400" baseline="30000" dirty="0"/>
              <a:t>st</a:t>
            </a:r>
            <a:r>
              <a:rPr lang="en-US" sz="2400" dirty="0"/>
              <a:t>           2</a:t>
            </a:r>
            <a:r>
              <a:rPr lang="en-US" sz="2400" baseline="30000" dirty="0"/>
              <a:t>nd</a:t>
            </a:r>
            <a:r>
              <a:rPr lang="en-US" sz="2400" dirty="0"/>
              <a:t>          3</a:t>
            </a:r>
            <a:r>
              <a:rPr lang="en-US" sz="2400" baseline="30000" dirty="0"/>
              <a:t>rd</a:t>
            </a:r>
            <a:r>
              <a:rPr lang="en-US" sz="2400" dirty="0"/>
              <a:t>           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44196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4429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48400" y="44196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73625" y="44291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5562600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e) Can be written as </a:t>
            </a:r>
            <a:r>
              <a:rPr lang="en-US" sz="2400" u="sng"/>
              <a:t>4! </a:t>
            </a:r>
            <a:r>
              <a:rPr lang="en-US" sz="2400"/>
              <a:t>or 4 </a:t>
            </a:r>
            <a:r>
              <a:rPr lang="en-US" sz="2400" u="sng"/>
              <a:t>factorial</a:t>
            </a:r>
            <a:r>
              <a:rPr lang="en-US" sz="2400"/>
              <a:t> = </a:t>
            </a:r>
            <a:r>
              <a:rPr lang="en-US" sz="2400" u="sng"/>
              <a:t>4 • 3 • 2 • 1 </a:t>
            </a:r>
          </a:p>
          <a:p>
            <a:r>
              <a:rPr lang="en-US" sz="2400"/>
              <a:t>f) Final answer = 24 permutations/ways are possible for the letters A, B, C, &amp; D be arranged.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2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F94E2-202D-F942-BA19-6A12471C3D68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63883" name="Text Box 43"/>
          <p:cNvSpPr txBox="1">
            <a:spLocks noChangeArrowheads="1"/>
          </p:cNvSpPr>
          <p:nvPr/>
        </p:nvSpPr>
        <p:spPr bwMode="auto">
          <a:xfrm>
            <a:off x="2865438" y="4379913"/>
            <a:ext cx="3355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/>
              <a:t>   __  x  __   x  __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302500"/>
            <a:ext cx="1803400" cy="1143000"/>
          </a:xfrm>
        </p:spPr>
        <p:txBody>
          <a:bodyPr/>
          <a:lstStyle/>
          <a:p>
            <a:r>
              <a:rPr lang="en-US" sz="800">
                <a:latin typeface="Arial" charset="0"/>
              </a:rPr>
              <a:t>Definition of </a:t>
            </a:r>
            <a:r>
              <a:rPr lang="en-US" sz="800" baseline="-25000">
                <a:latin typeface="Arial" charset="0"/>
              </a:rPr>
              <a:t>n</a:t>
            </a:r>
            <a:r>
              <a:rPr lang="en-US" sz="800">
                <a:latin typeface="Arial" charset="0"/>
              </a:rPr>
              <a:t>P</a:t>
            </a:r>
            <a:r>
              <a:rPr lang="en-US" sz="800" baseline="-25000">
                <a:latin typeface="Arial" charset="0"/>
              </a:rPr>
              <a:t>r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744538" y="457200"/>
            <a:ext cx="7626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/>
              <a:t>When Order Matters use Permutations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81000" y="2208213"/>
            <a:ext cx="81708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Ex 3:  Five projects are entered in a science contest.  In how many ways can the projects come in first, second, and third?</a:t>
            </a:r>
          </a:p>
        </p:txBody>
      </p:sp>
      <p:sp>
        <p:nvSpPr>
          <p:cNvPr id="163882" name="Rectangle 42"/>
          <p:cNvSpPr>
            <a:spLocks noChangeArrowheads="1"/>
          </p:cNvSpPr>
          <p:nvPr/>
        </p:nvSpPr>
        <p:spPr bwMode="auto">
          <a:xfrm>
            <a:off x="5346700" y="4367213"/>
            <a:ext cx="46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8080"/>
                </a:solidFill>
              </a:rPr>
              <a:t>3</a:t>
            </a:r>
          </a:p>
        </p:txBody>
      </p:sp>
      <p:sp>
        <p:nvSpPr>
          <p:cNvPr id="163885" name="Text Box 45"/>
          <p:cNvSpPr txBox="1">
            <a:spLocks noChangeArrowheads="1"/>
          </p:cNvSpPr>
          <p:nvPr/>
        </p:nvSpPr>
        <p:spPr bwMode="auto">
          <a:xfrm>
            <a:off x="1468438" y="47577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5 projects</a:t>
            </a:r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 flipV="1">
            <a:off x="2665413" y="4643438"/>
            <a:ext cx="533400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3887" name="Rectangle 47"/>
          <p:cNvSpPr>
            <a:spLocks noChangeArrowheads="1"/>
          </p:cNvSpPr>
          <p:nvPr/>
        </p:nvSpPr>
        <p:spPr bwMode="auto">
          <a:xfrm>
            <a:off x="3289300" y="4367213"/>
            <a:ext cx="46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3888" name="Rectangle 48"/>
          <p:cNvSpPr>
            <a:spLocks noChangeArrowheads="1"/>
          </p:cNvSpPr>
          <p:nvPr/>
        </p:nvSpPr>
        <p:spPr bwMode="auto">
          <a:xfrm>
            <a:off x="4267200" y="4367213"/>
            <a:ext cx="46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99FF"/>
                </a:solidFill>
              </a:rPr>
              <a:t>4</a:t>
            </a:r>
          </a:p>
        </p:txBody>
      </p:sp>
      <p:sp>
        <p:nvSpPr>
          <p:cNvPr id="163889" name="Rectangle 49"/>
          <p:cNvSpPr>
            <a:spLocks noChangeArrowheads="1"/>
          </p:cNvSpPr>
          <p:nvPr/>
        </p:nvSpPr>
        <p:spPr bwMode="auto">
          <a:xfrm>
            <a:off x="1149350" y="5800725"/>
            <a:ext cx="6394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FINAL ANS: 5 • 4 • 3 = 60 ways</a:t>
            </a:r>
          </a:p>
        </p:txBody>
      </p:sp>
      <p:sp>
        <p:nvSpPr>
          <p:cNvPr id="163897" name="Freeform 57"/>
          <p:cNvSpPr>
            <a:spLocks/>
          </p:cNvSpPr>
          <p:nvPr/>
        </p:nvSpPr>
        <p:spPr bwMode="auto">
          <a:xfrm>
            <a:off x="4445000" y="4927600"/>
            <a:ext cx="1155700" cy="266700"/>
          </a:xfrm>
          <a:custGeom>
            <a:avLst/>
            <a:gdLst>
              <a:gd name="T0" fmla="*/ 0 w 728"/>
              <a:gd name="T1" fmla="*/ 0 h 168"/>
              <a:gd name="T2" fmla="*/ 0 w 728"/>
              <a:gd name="T3" fmla="*/ 168 h 168"/>
              <a:gd name="T4" fmla="*/ 728 w 72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168">
                <a:moveTo>
                  <a:pt x="0" y="0"/>
                </a:moveTo>
                <a:lnTo>
                  <a:pt x="0" y="168"/>
                </a:lnTo>
                <a:lnTo>
                  <a:pt x="728" y="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3898" name="Text Box 58"/>
          <p:cNvSpPr txBox="1">
            <a:spLocks noChangeArrowheads="1"/>
          </p:cNvSpPr>
          <p:nvPr/>
        </p:nvSpPr>
        <p:spPr bwMode="auto">
          <a:xfrm>
            <a:off x="5570538" y="4986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99FF"/>
                </a:solidFill>
              </a:rPr>
              <a:t>4 projects</a:t>
            </a:r>
          </a:p>
        </p:txBody>
      </p:sp>
      <p:sp>
        <p:nvSpPr>
          <p:cNvPr id="163899" name="Text Box 59"/>
          <p:cNvSpPr txBox="1">
            <a:spLocks noChangeArrowheads="1"/>
          </p:cNvSpPr>
          <p:nvPr/>
        </p:nvSpPr>
        <p:spPr bwMode="auto">
          <a:xfrm>
            <a:off x="6142038" y="409733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8080"/>
                </a:solidFill>
              </a:rPr>
              <a:t>3 projects</a:t>
            </a:r>
          </a:p>
        </p:txBody>
      </p:sp>
      <p:sp>
        <p:nvSpPr>
          <p:cNvPr id="163900" name="Line 60"/>
          <p:cNvSpPr>
            <a:spLocks noChangeShapeType="1"/>
          </p:cNvSpPr>
          <p:nvPr/>
        </p:nvSpPr>
        <p:spPr bwMode="auto">
          <a:xfrm flipH="1">
            <a:off x="5651500" y="4343400"/>
            <a:ext cx="5080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3901" name="Rectangle 61"/>
          <p:cNvSpPr>
            <a:spLocks noChangeArrowheads="1"/>
          </p:cNvSpPr>
          <p:nvPr/>
        </p:nvSpPr>
        <p:spPr bwMode="auto">
          <a:xfrm>
            <a:off x="3167063" y="3824288"/>
            <a:ext cx="522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1</a:t>
            </a:r>
            <a:r>
              <a:rPr lang="en-US" sz="2800" baseline="30000" dirty="0">
                <a:solidFill>
                  <a:schemeClr val="tx2"/>
                </a:solidFill>
              </a:rPr>
              <a:t>st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63902" name="Rectangle 62"/>
          <p:cNvSpPr>
            <a:spLocks noChangeArrowheads="1"/>
          </p:cNvSpPr>
          <p:nvPr/>
        </p:nvSpPr>
        <p:spPr bwMode="auto">
          <a:xfrm>
            <a:off x="4125913" y="3824288"/>
            <a:ext cx="60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2</a:t>
            </a:r>
            <a:r>
              <a:rPr lang="en-US" sz="2800" baseline="30000" dirty="0">
                <a:solidFill>
                  <a:schemeClr val="tx2"/>
                </a:solidFill>
              </a:rPr>
              <a:t>nd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63903" name="Rectangle 63"/>
          <p:cNvSpPr>
            <a:spLocks noChangeArrowheads="1"/>
          </p:cNvSpPr>
          <p:nvPr/>
        </p:nvSpPr>
        <p:spPr bwMode="auto">
          <a:xfrm>
            <a:off x="5165725" y="3824288"/>
            <a:ext cx="563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3</a:t>
            </a:r>
            <a:r>
              <a:rPr lang="en-US" sz="2800" baseline="30000" dirty="0">
                <a:solidFill>
                  <a:schemeClr val="tx2"/>
                </a:solidFill>
              </a:rPr>
              <a:t>rd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037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Permutations is an arrangement of outcomes in which the </a:t>
            </a:r>
          </a:p>
          <a:p>
            <a:pPr eaLnBrk="1" hangingPunct="1"/>
            <a:r>
              <a:rPr lang="en-US"/>
              <a:t>ORDER DOES matter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3897313"/>
            <a:ext cx="240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/>
              <a:t>Award Placement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3" grpId="0"/>
      <p:bldP spid="163882" grpId="0"/>
      <p:bldP spid="163885" grpId="0"/>
      <p:bldP spid="163887" grpId="0"/>
      <p:bldP spid="163888" grpId="0"/>
      <p:bldP spid="163889" grpId="0"/>
      <p:bldP spid="163898" grpId="0"/>
      <p:bldP spid="163899" grpId="0"/>
      <p:bldP spid="163901" grpId="0"/>
      <p:bldP spid="163902" grpId="0"/>
      <p:bldP spid="163903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7A0BDE-C5AB-C84F-82CF-D32B0EF06528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533400" y="6858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Ex 4: How many different ways can 12 skiers in the Olympic finals finish the competition? (if there are no ties)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1905000"/>
            <a:ext cx="2403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/>
              <a:t>Award Placement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9150" y="2438400"/>
            <a:ext cx="735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       2</a:t>
            </a:r>
            <a:r>
              <a:rPr lang="en-US" baseline="30000"/>
              <a:t>nd</a:t>
            </a:r>
            <a:r>
              <a:rPr lang="en-US"/>
              <a:t>        3</a:t>
            </a:r>
            <a:r>
              <a:rPr lang="en-US" baseline="30000"/>
              <a:t>rd</a:t>
            </a:r>
            <a:r>
              <a:rPr lang="en-US"/>
              <a:t>       4</a:t>
            </a:r>
            <a:r>
              <a:rPr lang="en-US" baseline="30000"/>
              <a:t>th</a:t>
            </a:r>
            <a:r>
              <a:rPr lang="en-US"/>
              <a:t>          5</a:t>
            </a:r>
            <a:r>
              <a:rPr lang="en-US" baseline="30000"/>
              <a:t>th</a:t>
            </a:r>
            <a:r>
              <a:rPr lang="en-US"/>
              <a:t>         6</a:t>
            </a:r>
            <a:r>
              <a:rPr lang="en-US" baseline="30000"/>
              <a:t>th</a:t>
            </a:r>
            <a:r>
              <a:rPr lang="en-US"/>
              <a:t> ………12</a:t>
            </a:r>
            <a:r>
              <a:rPr lang="en-US" baseline="30000"/>
              <a:t>th</a:t>
            </a:r>
            <a:r>
              <a:rPr lang="en-US"/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4948238"/>
            <a:ext cx="6421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</a:rPr>
              <a:t>SHOW WORK = 12*11*10*9*8*7*6*5*4*3*2*1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3043238"/>
            <a:ext cx="7602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_____  ________   ______   ______      _______     _______   …. _____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8956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82750" y="28956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49550" y="28956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40150" y="2895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9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953000" y="2895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78550" y="2895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73950" y="2895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57200" y="3973513"/>
            <a:ext cx="1238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12 skiers</a:t>
            </a: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7239000" y="4049713"/>
            <a:ext cx="1238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8080"/>
                </a:solidFill>
              </a:rPr>
              <a:t>1 skier</a:t>
            </a:r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flipV="1">
            <a:off x="914400" y="343535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 flipV="1">
            <a:off x="7696200" y="3511550"/>
            <a:ext cx="0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09850" y="4583113"/>
            <a:ext cx="89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12! = </a:t>
            </a:r>
            <a:endParaRPr lang="en-US" sz="2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0663" y="5692775"/>
            <a:ext cx="8923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There are 479,001,600 different ways that 12 skiers in the Olympic finals</a:t>
            </a:r>
          </a:p>
          <a:p>
            <a:r>
              <a:rPr lang="en-US" sz="2000" b="1">
                <a:solidFill>
                  <a:srgbClr val="FF3300"/>
                </a:solidFill>
              </a:rPr>
              <a:t>can finish the competition.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Macintosh PowerPoint</Application>
  <PresentationFormat>On-screen Show (4:3)</PresentationFormat>
  <Paragraphs>191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Equation</vt:lpstr>
      <vt:lpstr>Notes #23</vt:lpstr>
      <vt:lpstr>What is a Permutation?</vt:lpstr>
      <vt:lpstr>In general, the # of permutations of “n” # of item is:</vt:lpstr>
      <vt:lpstr>Factorial Notation</vt:lpstr>
      <vt:lpstr>Practice Problem #1 Using Factorial Notation</vt:lpstr>
      <vt:lpstr>Definition of Permutation</vt:lpstr>
      <vt:lpstr>EX 2: How many different ways or permutations can the letters A, B, C, &amp; D be arranged?</vt:lpstr>
      <vt:lpstr>Definition of nPr </vt:lpstr>
      <vt:lpstr>PowerPoint Presentation</vt:lpstr>
      <vt:lpstr>PowerPoint Presentation</vt:lpstr>
      <vt:lpstr>Notes #24</vt:lpstr>
      <vt:lpstr>Permutations with Special Arrangements:</vt:lpstr>
      <vt:lpstr>  Using the letters in the word ”SQUARE", how many 6-letter arrangements, with no repetitions, are possible if the </vt:lpstr>
      <vt:lpstr>Counting Principles with Special Conditions (Phone numbers)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#23</dc:title>
  <dc:creator>May Ng</dc:creator>
  <cp:lastModifiedBy>May Ng</cp:lastModifiedBy>
  <cp:revision>1</cp:revision>
  <dcterms:created xsi:type="dcterms:W3CDTF">2018-05-21T22:24:06Z</dcterms:created>
  <dcterms:modified xsi:type="dcterms:W3CDTF">2018-05-21T22:24:58Z</dcterms:modified>
</cp:coreProperties>
</file>