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3" r:id="rId8"/>
    <p:sldId id="264" r:id="rId9"/>
    <p:sldId id="265" r:id="rId10"/>
    <p:sldId id="270" r:id="rId11"/>
    <p:sldId id="268" r:id="rId12"/>
    <p:sldId id="267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8336-4BDF-2C4C-A80C-A6ED52BEBC7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1B55-261A-4B40-8AEB-98F91F059D30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1B55-261A-4B40-8AEB-98F91F059D30}" type="datetimeFigureOut">
              <a:rPr lang="en-US" smtClean="0"/>
              <a:t>9/26/17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8336-4BDF-2C4C-A80C-A6ED52BEB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1B55-261A-4B40-8AEB-98F91F059D30}" type="datetimeFigureOut">
              <a:rPr lang="en-US" smtClean="0"/>
              <a:t>9/26/17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8336-4BDF-2C4C-A80C-A6ED52BEB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64B11B55-261A-4B40-8AEB-98F91F059D30}" type="datetimeFigureOut">
              <a:rPr lang="en-US" smtClean="0"/>
              <a:t>9/26/17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8336-4BDF-2C4C-A80C-A6ED52BEBC7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64B11B55-261A-4B40-8AEB-98F91F059D30}" type="datetimeFigureOut">
              <a:rPr lang="en-US" smtClean="0"/>
              <a:t>9/26/17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8336-4BDF-2C4C-A80C-A6ED52BEB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64B11B55-261A-4B40-8AEB-98F91F059D30}" type="datetimeFigureOut">
              <a:rPr lang="en-US" smtClean="0"/>
              <a:t>9/26/17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8336-4BDF-2C4C-A80C-A6ED52BEB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1B55-261A-4B40-8AEB-98F91F059D30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8336-4BDF-2C4C-A80C-A6ED52BEB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1B55-261A-4B40-8AEB-98F91F059D30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8336-4BDF-2C4C-A80C-A6ED52BEB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1B55-261A-4B40-8AEB-98F91F059D30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8336-4BDF-2C4C-A80C-A6ED52BEB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1B55-261A-4B40-8AEB-98F91F059D30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8336-4BDF-2C4C-A80C-A6ED52BEB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1B55-261A-4B40-8AEB-98F91F059D30}" type="datetimeFigureOut">
              <a:rPr lang="en-US" smtClean="0"/>
              <a:t>9/26/17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8336-4BDF-2C4C-A80C-A6ED52BEB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1B55-261A-4B40-8AEB-98F91F059D30}" type="datetimeFigureOut">
              <a:rPr lang="en-US" smtClean="0"/>
              <a:t>9/26/17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8336-4BDF-2C4C-A80C-A6ED52BEBC76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1B55-261A-4B40-8AEB-98F91F059D30}" type="datetimeFigureOut">
              <a:rPr lang="en-US" smtClean="0"/>
              <a:t>9/26/17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8336-4BDF-2C4C-A80C-A6ED52BEBC7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1B55-261A-4B40-8AEB-98F91F059D30}" type="datetimeFigureOut">
              <a:rPr lang="en-US" smtClean="0"/>
              <a:t>9/26/17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8336-4BDF-2C4C-A80C-A6ED52BEBC7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1B55-261A-4B40-8AEB-98F91F059D30}" type="datetimeFigureOut">
              <a:rPr lang="en-US" smtClean="0"/>
              <a:t>9/26/17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8336-4BDF-2C4C-A80C-A6ED52BEBC7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1B55-261A-4B40-8AEB-98F91F059D30}" type="datetimeFigureOut">
              <a:rPr lang="en-US" smtClean="0"/>
              <a:t>9/26/17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8336-4BDF-2C4C-A80C-A6ED52BEB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B11B55-261A-4B40-8AEB-98F91F059D30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5408336-4BDF-2C4C-A80C-A6ED52BEBC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Notes #8</a:t>
            </a:r>
            <a:br>
              <a:rPr lang="en-US" dirty="0" smtClean="0"/>
            </a:br>
            <a:r>
              <a:rPr lang="en-US" dirty="0" err="1" smtClean="0"/>
              <a:t>Ch</a:t>
            </a:r>
            <a:r>
              <a:rPr lang="en-US" dirty="0" smtClean="0"/>
              <a:t> 2-1: Summarizing &amp; Graphing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Create Bar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732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333" y="1229901"/>
            <a:ext cx="4729198" cy="5040375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sz="2400" dirty="0">
                <a:solidFill>
                  <a:srgbClr val="FFFFFF"/>
                </a:solidFill>
              </a:rPr>
              <a:t>Graph Paper</a:t>
            </a: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rgbClr val="FFFFFF"/>
                </a:solidFill>
              </a:rPr>
              <a:t> y-axis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     - </a:t>
            </a:r>
            <a:r>
              <a:rPr lang="en-US" sz="2400" dirty="0">
                <a:solidFill>
                  <a:srgbClr val="FFFFFF"/>
                </a:solidFill>
              </a:rPr>
              <a:t>Scaling (0 to ?</a:t>
            </a:r>
            <a:r>
              <a:rPr lang="en-US" sz="2400" dirty="0" smtClean="0">
                <a:solidFill>
                  <a:srgbClr val="FFFFFF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smtClean="0">
                <a:solidFill>
                  <a:srgbClr val="FFFFFF"/>
                </a:solidFill>
              </a:rPr>
              <a:t>    </a:t>
            </a:r>
            <a:r>
              <a:rPr lang="en-US" sz="2400" dirty="0">
                <a:solidFill>
                  <a:srgbClr val="FFFFFF"/>
                </a:solidFill>
              </a:rPr>
              <a:t>- Determine increments </a:t>
            </a:r>
            <a:endParaRPr lang="en-US" sz="24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smtClean="0">
                <a:solidFill>
                  <a:srgbClr val="FFFFFF"/>
                </a:solidFill>
              </a:rPr>
              <a:t>     of intervals </a:t>
            </a:r>
            <a:r>
              <a:rPr lang="en-US" sz="2400" dirty="0">
                <a:solidFill>
                  <a:srgbClr val="FFFFFF"/>
                </a:solidFill>
              </a:rPr>
              <a:t>on the y-axis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        Ex</a:t>
            </a:r>
            <a:r>
              <a:rPr lang="en-US" sz="2400" dirty="0">
                <a:solidFill>
                  <a:srgbClr val="FFFFFF"/>
                </a:solidFill>
              </a:rPr>
              <a:t>. By 0.5; </a:t>
            </a:r>
            <a:r>
              <a:rPr lang="en-US" sz="2400" dirty="0" smtClean="0">
                <a:solidFill>
                  <a:srgbClr val="FFFFFF"/>
                </a:solidFill>
              </a:rPr>
              <a:t>1.0s; 2.0s</a:t>
            </a:r>
            <a:r>
              <a:rPr lang="en-US" sz="2400" dirty="0">
                <a:solidFill>
                  <a:srgbClr val="FFFFFF"/>
                </a:solidFill>
              </a:rPr>
              <a:t>, 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smtClean="0">
                <a:solidFill>
                  <a:srgbClr val="FFFFFF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       </a:t>
            </a:r>
            <a:r>
              <a:rPr lang="en-US" sz="2400" dirty="0" smtClean="0">
                <a:solidFill>
                  <a:srgbClr val="FFFFFF"/>
                </a:solidFill>
              </a:rPr>
              <a:t>5.0s,10s</a:t>
            </a:r>
            <a:r>
              <a:rPr lang="en-US" sz="2400" dirty="0">
                <a:solidFill>
                  <a:srgbClr val="FFFFFF"/>
                </a:solidFill>
              </a:rPr>
              <a:t>, </a:t>
            </a:r>
            <a:r>
              <a:rPr lang="en-US" sz="2400" dirty="0" smtClean="0">
                <a:solidFill>
                  <a:srgbClr val="FFFFFF"/>
                </a:solidFill>
              </a:rPr>
              <a:t>20s</a:t>
            </a:r>
            <a:r>
              <a:rPr lang="en-US" sz="2400" dirty="0">
                <a:solidFill>
                  <a:srgbClr val="FFFFFF"/>
                </a:solidFill>
              </a:rPr>
              <a:t>, 100s</a:t>
            </a:r>
            <a:r>
              <a:rPr lang="en-US" sz="2400" dirty="0" smtClean="0">
                <a:solidFill>
                  <a:srgbClr val="FFFFFF"/>
                </a:solidFill>
              </a:rPr>
              <a:t>, etc... </a:t>
            </a:r>
            <a:endParaRPr lang="en-US" sz="24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      </a:t>
            </a:r>
            <a:r>
              <a:rPr lang="en-US" sz="2400" dirty="0">
                <a:solidFill>
                  <a:srgbClr val="FFFFFF"/>
                </a:solidFill>
              </a:rPr>
              <a:t>-Label &amp; units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1639" y="1595424"/>
            <a:ext cx="4572460" cy="44529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FFFF"/>
                </a:solidFill>
              </a:rPr>
              <a:t>3. x-</a:t>
            </a:r>
            <a:r>
              <a:rPr lang="en-US" sz="2400" dirty="0" smtClean="0">
                <a:solidFill>
                  <a:srgbClr val="FFFFFF"/>
                </a:solidFill>
              </a:rPr>
              <a:t>axis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smtClean="0">
                <a:solidFill>
                  <a:srgbClr val="FFFFFF"/>
                </a:solidFill>
              </a:rPr>
              <a:t>   - Label </a:t>
            </a:r>
            <a:r>
              <a:rPr lang="en-US" sz="2400" dirty="0">
                <a:solidFill>
                  <a:srgbClr val="FFFFFF"/>
                </a:solidFill>
              </a:rPr>
              <a:t>x-axis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    - </a:t>
            </a:r>
            <a:r>
              <a:rPr lang="en-US" sz="2400" dirty="0">
                <a:solidFill>
                  <a:srgbClr val="FFFFFF"/>
                </a:solidFill>
              </a:rPr>
              <a:t>Write Nominal Groups   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     </a:t>
            </a:r>
            <a:r>
              <a:rPr lang="en-US" sz="2400" dirty="0">
                <a:solidFill>
                  <a:srgbClr val="FFFFFF"/>
                </a:solidFill>
              </a:rPr>
              <a:t>- Width of bars </a:t>
            </a:r>
            <a:r>
              <a:rPr lang="en-US" sz="2400" dirty="0" smtClean="0">
                <a:solidFill>
                  <a:srgbClr val="FFFFFF"/>
                </a:solidFill>
              </a:rPr>
              <a:t>consistency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smtClean="0">
                <a:solidFill>
                  <a:srgbClr val="FFFFFF"/>
                </a:solidFill>
              </a:rPr>
              <a:t>       </a:t>
            </a:r>
            <a:r>
              <a:rPr lang="en-US" sz="2400" dirty="0">
                <a:solidFill>
                  <a:srgbClr val="FFFFFF"/>
                </a:solidFill>
              </a:rPr>
              <a:t>Ex. 2 to 4 Boxes in width 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FFFF"/>
                </a:solidFill>
              </a:rPr>
              <a:t>4. Title of Graph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FFFF"/>
                </a:solidFill>
              </a:rPr>
              <a:t>5. Key </a:t>
            </a:r>
            <a:r>
              <a:rPr lang="en-US" sz="2400" dirty="0" smtClean="0">
                <a:solidFill>
                  <a:srgbClr val="FFFFFF"/>
                </a:solidFill>
              </a:rPr>
              <a:t>(for </a:t>
            </a:r>
            <a:r>
              <a:rPr lang="en-US" sz="2400" dirty="0">
                <a:solidFill>
                  <a:srgbClr val="FFFFFF"/>
                </a:solidFill>
              </a:rPr>
              <a:t>multiple bar </a:t>
            </a:r>
            <a:r>
              <a:rPr lang="en-US" sz="2400" dirty="0" smtClean="0">
                <a:solidFill>
                  <a:srgbClr val="FFFFFF"/>
                </a:solidFill>
              </a:rPr>
              <a:t>graphs)</a:t>
            </a:r>
            <a:endParaRPr lang="en-US" sz="2400" dirty="0">
              <a:solidFill>
                <a:srgbClr val="FFFFFF"/>
              </a:solidFill>
            </a:endParaRPr>
          </a:p>
          <a:p>
            <a:endParaRPr lang="en-US" sz="2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654" y="751069"/>
            <a:ext cx="7583487" cy="60444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Check List to Making Bar Graphs</a:t>
            </a:r>
          </a:p>
          <a:p>
            <a:pPr algn="ctr"/>
            <a:r>
              <a:rPr lang="en-US" dirty="0" smtClean="0"/>
              <a:t>5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979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Other Types of Bar Graphs </a:t>
            </a:r>
            <a:br>
              <a:rPr lang="en-US" sz="3200" dirty="0" smtClean="0"/>
            </a:br>
            <a:r>
              <a:rPr lang="en-US" sz="2800" dirty="0" smtClean="0"/>
              <a:t>(2 Types)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044" y="1456368"/>
            <a:ext cx="7583487" cy="420893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400" b="1" dirty="0" smtClean="0">
                <a:latin typeface="Arial" charset="0"/>
              </a:rPr>
              <a:t>Pareto </a:t>
            </a:r>
            <a:r>
              <a:rPr lang="en-US" sz="2400" b="1" dirty="0">
                <a:latin typeface="Arial" charset="0"/>
              </a:rPr>
              <a:t>Chart</a:t>
            </a:r>
          </a:p>
          <a:p>
            <a:pPr marL="0" indent="0">
              <a:buNone/>
            </a:pPr>
            <a:r>
              <a:rPr lang="en-US" sz="2400" dirty="0" smtClean="0"/>
              <a:t>-Bars </a:t>
            </a:r>
            <a:r>
              <a:rPr lang="en-US" sz="2400" dirty="0"/>
              <a:t>arranged in descending order according to  </a:t>
            </a:r>
            <a:r>
              <a:rPr lang="en-US" sz="2400" dirty="0" smtClean="0"/>
              <a:t> frequencies.</a:t>
            </a:r>
          </a:p>
          <a:p>
            <a:pPr marL="0" indent="0">
              <a:buNone/>
            </a:pPr>
            <a:r>
              <a:rPr lang="en-US" sz="2400" dirty="0" smtClean="0"/>
              <a:t>Ex.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5" descr="Page 6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43014"/>
            <a:ext cx="5943600" cy="365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003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63146"/>
            <a:ext cx="7583487" cy="774827"/>
          </a:xfrm>
        </p:spPr>
        <p:txBody>
          <a:bodyPr/>
          <a:lstStyle/>
          <a:p>
            <a:r>
              <a:rPr lang="en-US" dirty="0" smtClean="0"/>
              <a:t>2. Multiple Bar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039" y="1100957"/>
            <a:ext cx="7583487" cy="1160684"/>
          </a:xfrm>
        </p:spPr>
        <p:txBody>
          <a:bodyPr>
            <a:noAutofit/>
          </a:bodyPr>
          <a:lstStyle/>
          <a:p>
            <a:r>
              <a:rPr lang="en-US" sz="2800" dirty="0"/>
              <a:t>H</a:t>
            </a:r>
            <a:r>
              <a:rPr lang="en-US" sz="2800" dirty="0" smtClean="0"/>
              <a:t>as </a:t>
            </a:r>
            <a:r>
              <a:rPr lang="en-US" sz="2800" dirty="0"/>
              <a:t>two or more sets of bars </a:t>
            </a:r>
          </a:p>
          <a:p>
            <a:r>
              <a:rPr lang="en-US" sz="2800" dirty="0"/>
              <a:t>U</a:t>
            </a:r>
            <a:r>
              <a:rPr lang="en-US" sz="2800" dirty="0" smtClean="0"/>
              <a:t>sed </a:t>
            </a:r>
            <a:r>
              <a:rPr lang="en-US" sz="2800" dirty="0"/>
              <a:t>to compare two or more data sets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5" name="Picture 6" descr="Page 6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63" y="2478329"/>
            <a:ext cx="7358063" cy="3965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0577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86380"/>
            <a:ext cx="7583487" cy="666401"/>
          </a:xfrm>
        </p:spPr>
        <p:txBody>
          <a:bodyPr/>
          <a:lstStyle/>
          <a:p>
            <a:r>
              <a:rPr lang="en-US" dirty="0" smtClean="0"/>
              <a:t>Practicing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984109"/>
            <a:ext cx="7583487" cy="4612342"/>
          </a:xfrm>
        </p:spPr>
        <p:txBody>
          <a:bodyPr/>
          <a:lstStyle/>
          <a:p>
            <a:r>
              <a:rPr lang="en-US" dirty="0" smtClean="0"/>
              <a:t>Given the data for Ms. Ng’s Stats Class, </a:t>
            </a:r>
            <a:r>
              <a:rPr lang="en-US" dirty="0"/>
              <a:t>c</a:t>
            </a:r>
            <a:r>
              <a:rPr lang="en-US" dirty="0" smtClean="0"/>
              <a:t>reate a Bar Graph that displays </a:t>
            </a:r>
            <a:r>
              <a:rPr lang="en-US" dirty="0" err="1" smtClean="0"/>
              <a:t>Ch</a:t>
            </a:r>
            <a:r>
              <a:rPr lang="en-US" dirty="0" smtClean="0"/>
              <a:t> 1 M/C Test (in frequency; # count)</a:t>
            </a:r>
            <a:endParaRPr lang="en-US" dirty="0"/>
          </a:p>
        </p:txBody>
      </p:sp>
      <p:pic>
        <p:nvPicPr>
          <p:cNvPr id="5" name="Picture 4" descr="Screen Shot 2017-09-26 at 3.33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894" y="2380055"/>
            <a:ext cx="7400056" cy="3453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490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526645"/>
            <a:ext cx="7583487" cy="743848"/>
          </a:xfrm>
        </p:spPr>
        <p:txBody>
          <a:bodyPr/>
          <a:lstStyle/>
          <a:p>
            <a:r>
              <a:rPr lang="en-US" dirty="0" smtClean="0"/>
              <a:t>Types of 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25388"/>
            <a:ext cx="7583487" cy="501826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Describing Data </a:t>
            </a:r>
            <a:r>
              <a:rPr lang="en-US" sz="3200" dirty="0"/>
              <a:t>G</a:t>
            </a:r>
            <a:r>
              <a:rPr lang="en-US" sz="3200" dirty="0" smtClean="0"/>
              <a:t>raphically.</a:t>
            </a:r>
          </a:p>
          <a:p>
            <a:pPr marL="0" indent="0">
              <a:buNone/>
            </a:pPr>
            <a:r>
              <a:rPr lang="en-US" sz="3200" dirty="0" smtClean="0"/>
              <a:t>8 Main Graphs in Statistics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Pie Charts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Bar Graphs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Dot Plots</a:t>
            </a:r>
          </a:p>
        </p:txBody>
      </p:sp>
    </p:spTree>
    <p:extLst>
      <p:ext uri="{BB962C8B-B14F-4D97-AF65-F5344CB8AC3E}">
        <p14:creationId xmlns:p14="http://schemas.microsoft.com/office/powerpoint/2010/main" val="942793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861857"/>
            <a:ext cx="7583487" cy="517587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4. Stem </a:t>
            </a:r>
            <a:r>
              <a:rPr lang="en-US" sz="3200" dirty="0"/>
              <a:t>&amp; Leaf Plots (aka.: Stem Plots)</a:t>
            </a:r>
          </a:p>
          <a:p>
            <a:pPr marL="0" indent="0">
              <a:buNone/>
            </a:pPr>
            <a:r>
              <a:rPr lang="en-US" sz="3200" dirty="0" smtClean="0"/>
              <a:t>5. Histograms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6. Boxplot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7. Scatter </a:t>
            </a:r>
            <a:r>
              <a:rPr lang="en-US" sz="3200" dirty="0"/>
              <a:t>Plot</a:t>
            </a:r>
          </a:p>
          <a:p>
            <a:pPr marL="0" indent="0">
              <a:buNone/>
            </a:pPr>
            <a:r>
              <a:rPr lang="en-US" sz="3200" dirty="0" smtClean="0"/>
              <a:t>8. Line </a:t>
            </a:r>
            <a:r>
              <a:rPr lang="en-US" sz="3200" dirty="0"/>
              <a:t>Graphs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745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749737"/>
          </a:xfrm>
        </p:spPr>
        <p:txBody>
          <a:bodyPr/>
          <a:lstStyle/>
          <a:p>
            <a:r>
              <a:rPr lang="en-US" dirty="0" smtClean="0"/>
              <a:t>Graphing Categorical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364113"/>
            <a:ext cx="7583487" cy="45554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2 types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Pie Charts (Review)</a:t>
            </a:r>
          </a:p>
          <a:p>
            <a:pPr>
              <a:buFontTx/>
              <a:buChar char="-"/>
            </a:pPr>
            <a:r>
              <a:rPr lang="en-US" sz="2800" dirty="0" smtClean="0"/>
              <a:t>Display categorical data (specifically for nominal data)</a:t>
            </a:r>
          </a:p>
          <a:p>
            <a:pPr>
              <a:buFontTx/>
              <a:buChar char="-"/>
            </a:pPr>
            <a:r>
              <a:rPr lang="en-US" sz="2800" dirty="0" smtClean="0"/>
              <a:t>Each slice/section represents relative proportion or % of each category out of the total data points.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9857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671" y="325280"/>
            <a:ext cx="8364537" cy="805806"/>
          </a:xfrm>
        </p:spPr>
        <p:txBody>
          <a:bodyPr/>
          <a:lstStyle/>
          <a:p>
            <a:r>
              <a:rPr lang="en-US" dirty="0" smtClean="0"/>
              <a:t>Per </a:t>
            </a:r>
            <a:r>
              <a:rPr lang="en-US" dirty="0" smtClean="0"/>
              <a:t>2 </a:t>
            </a:r>
            <a:r>
              <a:rPr lang="en-US" dirty="0" err="1" smtClean="0"/>
              <a:t>Ch</a:t>
            </a:r>
            <a:r>
              <a:rPr lang="en-US" dirty="0" smtClean="0"/>
              <a:t> 1 Test M/C Results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64858" y="2586756"/>
            <a:ext cx="350876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FF"/>
                </a:solidFill>
              </a:rPr>
              <a:t>N= </a:t>
            </a:r>
            <a:r>
              <a:rPr lang="en-US" sz="3200" b="1" dirty="0" smtClean="0">
                <a:solidFill>
                  <a:srgbClr val="FFFFFF"/>
                </a:solidFill>
              </a:rPr>
              <a:t>33</a:t>
            </a:r>
            <a:endParaRPr lang="en-US" sz="3200" b="1" dirty="0" smtClean="0">
              <a:solidFill>
                <a:srgbClr val="FFFFFF"/>
              </a:solidFill>
            </a:endParaRPr>
          </a:p>
          <a:p>
            <a:endParaRPr lang="en-US" sz="3200" b="1" dirty="0" smtClean="0">
              <a:solidFill>
                <a:srgbClr val="FFFFFF"/>
              </a:solidFill>
            </a:endParaRPr>
          </a:p>
          <a:p>
            <a:r>
              <a:rPr lang="en-US" sz="3200" b="1" dirty="0" smtClean="0">
                <a:solidFill>
                  <a:srgbClr val="FFFFFF"/>
                </a:solidFill>
              </a:rPr>
              <a:t>Per </a:t>
            </a:r>
            <a:r>
              <a:rPr lang="en-US" sz="3200" b="1" dirty="0" smtClean="0">
                <a:solidFill>
                  <a:srgbClr val="FFFFFF"/>
                </a:solidFill>
              </a:rPr>
              <a:t>2 </a:t>
            </a:r>
            <a:r>
              <a:rPr lang="en-US" sz="3200" b="1" dirty="0" err="1" smtClean="0">
                <a:solidFill>
                  <a:srgbClr val="FFFFFF"/>
                </a:solidFill>
              </a:rPr>
              <a:t>Avg</a:t>
            </a:r>
            <a:r>
              <a:rPr lang="en-US" sz="3200" b="1" dirty="0" smtClean="0">
                <a:solidFill>
                  <a:srgbClr val="FFFFFF"/>
                </a:solidFill>
              </a:rPr>
              <a:t>: 68%</a:t>
            </a:r>
          </a:p>
          <a:p>
            <a:r>
              <a:rPr lang="en-US" sz="3200" b="1" dirty="0" smtClean="0">
                <a:solidFill>
                  <a:srgbClr val="FFFFFF"/>
                </a:solidFill>
              </a:rPr>
              <a:t>16 </a:t>
            </a:r>
            <a:r>
              <a:rPr lang="en-US" sz="3200" b="1" dirty="0" smtClean="0">
                <a:solidFill>
                  <a:srgbClr val="FFFFFF"/>
                </a:solidFill>
              </a:rPr>
              <a:t>/22</a:t>
            </a:r>
            <a:r>
              <a:rPr lang="en-US" sz="3200" b="1" dirty="0" smtClean="0">
                <a:solidFill>
                  <a:srgbClr val="FFFFFF"/>
                </a:solidFill>
              </a:rPr>
              <a:t>;</a:t>
            </a:r>
            <a:endParaRPr lang="en-US" sz="3200" b="1" dirty="0">
              <a:solidFill>
                <a:srgbClr val="FFFFFF"/>
              </a:solidFill>
            </a:endParaRPr>
          </a:p>
        </p:txBody>
      </p:sp>
      <p:pic>
        <p:nvPicPr>
          <p:cNvPr id="3" name="Picture 2" descr="Screen Shot 2017-09-26 at 3.24.0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30" y="2051643"/>
            <a:ext cx="4920315" cy="403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821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792" y="588603"/>
            <a:ext cx="8865207" cy="57311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2. Bar Graphs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3200" dirty="0" smtClean="0"/>
              <a:t>Use </a:t>
            </a:r>
            <a:r>
              <a:rPr lang="en-US" sz="3200" dirty="0"/>
              <a:t>bars of equal width to show frequencies of categorical, or qualitative, data</a:t>
            </a:r>
            <a:r>
              <a:rPr lang="en-US" sz="3200" dirty="0" smtClean="0"/>
              <a:t>.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3200" dirty="0" smtClean="0"/>
              <a:t> </a:t>
            </a:r>
            <a:r>
              <a:rPr lang="en-US" sz="3200" dirty="0"/>
              <a:t>Vertical </a:t>
            </a:r>
            <a:r>
              <a:rPr lang="en-US" sz="3200" dirty="0" smtClean="0"/>
              <a:t>scale (y-axis) </a:t>
            </a:r>
            <a:r>
              <a:rPr lang="en-US" sz="3200" dirty="0"/>
              <a:t>represents frequencies or </a:t>
            </a:r>
            <a:r>
              <a:rPr lang="en-US" sz="3200" dirty="0" smtClean="0"/>
              <a:t>relative frequencies</a:t>
            </a:r>
            <a:r>
              <a:rPr lang="en-US" sz="3200" dirty="0"/>
              <a:t>. </a:t>
            </a:r>
            <a:endParaRPr lang="en-US" sz="3200" dirty="0" smtClean="0"/>
          </a:p>
          <a:p>
            <a:pPr marL="0" indent="0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sz="3200" dirty="0" smtClean="0"/>
              <a:t> </a:t>
            </a:r>
            <a:r>
              <a:rPr lang="en-US" sz="3200" dirty="0" smtClean="0"/>
              <a:t>(</a:t>
            </a:r>
            <a:r>
              <a:rPr lang="en-US" sz="3200" dirty="0" smtClean="0"/>
              <a:t>Ex. Number Count, %, Height, Distance, etc… 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3200" dirty="0" smtClean="0"/>
              <a:t>Horizontal scale (x-axis) </a:t>
            </a:r>
            <a:r>
              <a:rPr lang="en-US" sz="3200" dirty="0"/>
              <a:t>identifies the different </a:t>
            </a:r>
            <a:r>
              <a:rPr lang="en-US" sz="3200" dirty="0" smtClean="0"/>
              <a:t>nominal data. (Ex. Colors, Race Groups, Grades, etc…)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953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79318"/>
            <a:ext cx="7583487" cy="697379"/>
          </a:xfrm>
        </p:spPr>
        <p:txBody>
          <a:bodyPr/>
          <a:lstStyle/>
          <a:p>
            <a:r>
              <a:rPr lang="en-US" dirty="0" smtClean="0"/>
              <a:t>What are Bar Graphs Good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275" y="1076697"/>
            <a:ext cx="8364537" cy="150248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sz="2600" dirty="0" smtClean="0"/>
              <a:t>   </a:t>
            </a:r>
            <a:r>
              <a:rPr lang="en-US" sz="2600" dirty="0"/>
              <a:t>a. Plotting data that spans many </a:t>
            </a:r>
            <a:r>
              <a:rPr lang="en-US" sz="2600" dirty="0" smtClean="0"/>
              <a:t>months </a:t>
            </a:r>
            <a:r>
              <a:rPr lang="en-US" sz="2600" dirty="0"/>
              <a:t>(or days</a:t>
            </a:r>
            <a:r>
              <a:rPr lang="en-US" sz="2600" dirty="0" smtClean="0"/>
              <a:t>, </a:t>
            </a:r>
          </a:p>
          <a:p>
            <a:pPr marL="0" indent="0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weeks, or years.</a:t>
            </a:r>
            <a:r>
              <a:rPr lang="en-US" sz="2600" dirty="0"/>
              <a:t>..)</a:t>
            </a:r>
          </a:p>
          <a:p>
            <a:pPr marL="0" indent="0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sz="2600" dirty="0"/>
              <a:t> </a:t>
            </a:r>
            <a:r>
              <a:rPr lang="en-US" sz="2600" dirty="0" smtClean="0"/>
              <a:t>Ex. Monthly Rainfall in the Amazon Rainforest</a:t>
            </a:r>
            <a:endParaRPr lang="en-US" dirty="0"/>
          </a:p>
        </p:txBody>
      </p:sp>
      <p:pic>
        <p:nvPicPr>
          <p:cNvPr id="4" name="Picture 3" descr="Screen Shot 2015-09-21 at 1.41.2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63" y="2579182"/>
            <a:ext cx="6984477" cy="40813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-433966" y="3987285"/>
            <a:ext cx="30094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Amount of Rainfall </a:t>
            </a:r>
            <a:r>
              <a:rPr lang="en-US" dirty="0" smtClean="0"/>
              <a:t>(inches)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81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502443"/>
            <a:ext cx="7583487" cy="553528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sz="2800" dirty="0"/>
              <a:t> b. Data that has really big changes from year to year </a:t>
            </a:r>
            <a:r>
              <a:rPr lang="en-US" sz="2800" dirty="0" smtClean="0"/>
              <a:t>(</a:t>
            </a:r>
            <a:r>
              <a:rPr lang="en-US" sz="2800" dirty="0"/>
              <a:t>or day to day...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pic>
        <p:nvPicPr>
          <p:cNvPr id="4" name="Picture 3" descr="Screen Shot 2015-09-21 at 1.46.5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81" y="2575294"/>
            <a:ext cx="4476165" cy="4014992"/>
          </a:xfrm>
          <a:prstGeom prst="rect">
            <a:avLst/>
          </a:prstGeom>
        </p:spPr>
      </p:pic>
      <p:pic>
        <p:nvPicPr>
          <p:cNvPr id="6" name="Picture 5" descr="Screen Shot 2015-09-21 at 1.41.48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867" y="2787080"/>
            <a:ext cx="4042488" cy="34624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1118" y="2029132"/>
            <a:ext cx="2989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FF"/>
                </a:solidFill>
              </a:rPr>
              <a:t>Ex. 1 (</a:t>
            </a:r>
            <a:r>
              <a:rPr lang="en-US" sz="2400" dirty="0" smtClean="0">
                <a:solidFill>
                  <a:srgbClr val="FFFFFF"/>
                </a:solidFill>
              </a:rPr>
              <a:t>Year to Year) 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6295" y="2243495"/>
            <a:ext cx="34074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FF"/>
                </a:solidFill>
              </a:rPr>
              <a:t>Ex. 2 (Day to Day)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-538747" y="4689162"/>
            <a:ext cx="192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Millions ($)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496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283842" y="474186"/>
            <a:ext cx="8869842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800" dirty="0"/>
              <a:t>c. C</a:t>
            </a:r>
            <a:r>
              <a:rPr lang="en-US" sz="2800" dirty="0" smtClean="0"/>
              <a:t>omparing nominal groups (</a:t>
            </a:r>
            <a:r>
              <a:rPr lang="en-US" sz="2800" dirty="0" err="1" smtClean="0"/>
              <a:t>i</a:t>
            </a:r>
            <a:r>
              <a:rPr lang="en-US" sz="2800" dirty="0" smtClean="0"/>
              <a:t>,.e. grades, music types, </a:t>
            </a:r>
            <a:r>
              <a:rPr lang="en-US" sz="2800" dirty="0" smtClean="0"/>
              <a:t>colors</a:t>
            </a:r>
            <a:r>
              <a:rPr lang="en-US" sz="2800" dirty="0" smtClean="0"/>
              <a:t>, etc…)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Ex.  “What are the Favorite Types of Music among Students?”</a:t>
            </a:r>
            <a:endParaRPr lang="en-US" sz="2400" dirty="0"/>
          </a:p>
        </p:txBody>
      </p:sp>
      <p:pic>
        <p:nvPicPr>
          <p:cNvPr id="2" name="Picture 1" descr="Screen Shot 2015-09-21 at 1.42.0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914" y="2456389"/>
            <a:ext cx="6179895" cy="4111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058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3631</TotalTime>
  <Words>489</Words>
  <Application>Microsoft Macintosh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Revolution</vt:lpstr>
      <vt:lpstr>Notes #8 Ch 2-1: Summarizing &amp; Graphing Data</vt:lpstr>
      <vt:lpstr>Types of Graphics</vt:lpstr>
      <vt:lpstr>PowerPoint Presentation</vt:lpstr>
      <vt:lpstr>Graphing Categorical Data</vt:lpstr>
      <vt:lpstr>Per 2 Ch 1 Test M/C Results</vt:lpstr>
      <vt:lpstr>PowerPoint Presentation</vt:lpstr>
      <vt:lpstr>What are Bar Graphs Good For?</vt:lpstr>
      <vt:lpstr>PowerPoint Presentation</vt:lpstr>
      <vt:lpstr>PowerPoint Presentation</vt:lpstr>
      <vt:lpstr>PowerPoint Presentation</vt:lpstr>
      <vt:lpstr>Other Types of Bar Graphs  (2 Types)</vt:lpstr>
      <vt:lpstr>2. Multiple Bar Graph</vt:lpstr>
      <vt:lpstr>Practicing Problem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2-1: Summarizing &amp; Graphing Data</dc:title>
  <dc:creator>May Ng</dc:creator>
  <cp:lastModifiedBy>May Ng</cp:lastModifiedBy>
  <cp:revision>25</cp:revision>
  <dcterms:created xsi:type="dcterms:W3CDTF">2015-09-21T06:31:23Z</dcterms:created>
  <dcterms:modified xsi:type="dcterms:W3CDTF">2017-09-28T23:28:41Z</dcterms:modified>
</cp:coreProperties>
</file>